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61" r:id="rId3"/>
    <p:sldId id="279" r:id="rId4"/>
    <p:sldId id="260" r:id="rId5"/>
    <p:sldId id="259" r:id="rId6"/>
    <p:sldId id="276" r:id="rId7"/>
    <p:sldId id="258" r:id="rId8"/>
    <p:sldId id="257" r:id="rId9"/>
    <p:sldId id="263" r:id="rId10"/>
    <p:sldId id="277" r:id="rId11"/>
    <p:sldId id="264" r:id="rId12"/>
    <p:sldId id="278" r:id="rId13"/>
    <p:sldId id="262" r:id="rId14"/>
    <p:sldId id="272" r:id="rId15"/>
    <p:sldId id="271" r:id="rId16"/>
    <p:sldId id="266" r:id="rId17"/>
    <p:sldId id="267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768" autoAdjust="0"/>
  </p:normalViewPr>
  <p:slideViewPr>
    <p:cSldViewPr>
      <p:cViewPr varScale="1">
        <p:scale>
          <a:sx n="62" d="100"/>
          <a:sy n="62" d="100"/>
        </p:scale>
        <p:origin x="7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50372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3788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74865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655959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56553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705911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0809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72779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031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5963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076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667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5756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1597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2736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5537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1889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23.02.2024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935633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  <p:sldLayoutId id="2147483758" r:id="rId14"/>
    <p:sldLayoutId id="2147483759" r:id="rId15"/>
    <p:sldLayoutId id="2147483760" r:id="rId16"/>
    <p:sldLayoutId id="214748376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 rot="1787904">
            <a:off x="1603530" y="1103742"/>
            <a:ext cx="832215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робототехники к искусственному интеллекту.  </a:t>
            </a:r>
          </a:p>
        </p:txBody>
      </p:sp>
      <p:sp>
        <p:nvSpPr>
          <p:cNvPr id="7" name="Прямоугольник 6"/>
          <p:cNvSpPr/>
          <p:nvPr/>
        </p:nvSpPr>
        <p:spPr>
          <a:xfrm rot="1707601">
            <a:off x="4426394" y="325492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класс</a:t>
            </a:r>
          </a:p>
        </p:txBody>
      </p:sp>
      <p:pic>
        <p:nvPicPr>
          <p:cNvPr id="1026" name="Picture 2" descr="Робот Kuka KR 30-3 | Eurobots">
            <a:extLst>
              <a:ext uri="{FF2B5EF4-FFF2-40B4-BE49-F238E27FC236}">
                <a16:creationId xmlns:a16="http://schemas.microsoft.com/office/drawing/2014/main" id="{3E8FA467-761B-F83E-08C1-0802847104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64" y="1916832"/>
            <a:ext cx="3707904" cy="4821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4D5A425-BA47-E0C6-AD52-0B3F9E90C72A}"/>
              </a:ext>
            </a:extLst>
          </p:cNvPr>
          <p:cNvSpPr txBox="1"/>
          <p:nvPr/>
        </p:nvSpPr>
        <p:spPr>
          <a:xfrm>
            <a:off x="4548654" y="4653402"/>
            <a:ext cx="445459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Презентация к уроку по учебному предмету технология, раздел Робототехника в 9 классе на тему «  От Робототехники к искусственному интеллекту».</a:t>
            </a:r>
          </a:p>
          <a:p>
            <a:r>
              <a:rPr lang="ru-RU" dirty="0"/>
              <a:t>Учитель технологии Алексеев Н.Н., </a:t>
            </a:r>
          </a:p>
          <a:p>
            <a:r>
              <a:rPr lang="ru-RU" dirty="0"/>
              <a:t>МБОУ «СОШ №20», г. Черногорск.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14ED1F0-FD11-E76D-466C-0350F73548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994" y="1916832"/>
            <a:ext cx="7640011" cy="429612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F53C030-99B1-D53E-EF22-A4763C05B854}"/>
              </a:ext>
            </a:extLst>
          </p:cNvPr>
          <p:cNvSpPr txBox="1"/>
          <p:nvPr/>
        </p:nvSpPr>
        <p:spPr>
          <a:xfrm>
            <a:off x="1619672" y="404664"/>
            <a:ext cx="604867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так же роботы уже сейчас осуществляют доставку, выполняя работу курьеров!</a:t>
            </a:r>
          </a:p>
        </p:txBody>
      </p:sp>
    </p:spTree>
    <p:extLst>
      <p:ext uri="{BB962C8B-B14F-4D97-AF65-F5344CB8AC3E}">
        <p14:creationId xmlns:p14="http://schemas.microsoft.com/office/powerpoint/2010/main" val="31544291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A64419-F6AA-BF39-EF7B-FEB2D919A287}"/>
              </a:ext>
            </a:extLst>
          </p:cNvPr>
          <p:cNvSpPr txBox="1"/>
          <p:nvPr/>
        </p:nvSpPr>
        <p:spPr>
          <a:xfrm>
            <a:off x="539552" y="476672"/>
            <a:ext cx="770485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>
                <a:solidFill>
                  <a:schemeClr val="bg1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Но как учиться ИИ, чтобы роботы и компьютеры могли расширять свои возможности?</a:t>
            </a:r>
          </a:p>
          <a:p>
            <a:endParaRPr lang="ru-RU" dirty="0"/>
          </a:p>
        </p:txBody>
      </p:sp>
      <p:pic>
        <p:nvPicPr>
          <p:cNvPr id="4098" name="Picture 2" descr="3d-рендеринг android-робот думает с указанием пальца в голове | Премиум Фото">
            <a:extLst>
              <a:ext uri="{FF2B5EF4-FFF2-40B4-BE49-F238E27FC236}">
                <a16:creationId xmlns:a16="http://schemas.microsoft.com/office/drawing/2014/main" id="{51B5485C-4864-044F-842E-11E403D93C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313" y="1484784"/>
            <a:ext cx="7511299" cy="5003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7A64962-6C23-9942-00B2-04F14A1A45A0}"/>
              </a:ext>
            </a:extLst>
          </p:cNvPr>
          <p:cNvSpPr txBox="1"/>
          <p:nvPr/>
        </p:nvSpPr>
        <p:spPr>
          <a:xfrm>
            <a:off x="467544" y="1196752"/>
            <a:ext cx="7992888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Машинное обучение:</a:t>
            </a:r>
          </a:p>
          <a:p>
            <a:pPr fontAlgn="base"/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Машинное обучение (англ. </a:t>
            </a:r>
            <a:r>
              <a:rPr lang="ru-RU" sz="2800" b="1" dirty="0" err="1">
                <a:solidFill>
                  <a:schemeClr val="bg1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machine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 </a:t>
            </a:r>
            <a:r>
              <a:rPr lang="ru-RU" sz="2800" b="1" dirty="0" err="1">
                <a:solidFill>
                  <a:schemeClr val="bg1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learning</a:t>
            </a:r>
            <a:r>
              <a:rPr lang="ru-RU" sz="2800" b="1" dirty="0">
                <a:solidFill>
                  <a:schemeClr val="bg1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) — это один из разделов науки об ИИ. Здесь используются алгоритмы для анализа данных, получения выводов или предсказаний в отношении чего-либо. Вместо того чтобы кодировать набор команд вручную, машину обучают и дают ей возможность научиться выполнять поставленную задачу самостоятельно.</a:t>
            </a:r>
          </a:p>
        </p:txBody>
      </p:sp>
    </p:spTree>
    <p:extLst>
      <p:ext uri="{BB962C8B-B14F-4D97-AF65-F5344CB8AC3E}">
        <p14:creationId xmlns:p14="http://schemas.microsoft.com/office/powerpoint/2010/main" val="9748877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285728"/>
            <a:ext cx="8143932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Чтобы машина могла принимать решения, необходимы три вещи:</a:t>
            </a:r>
          </a:p>
          <a:p>
            <a:pPr fontAlgn="base"/>
            <a:endParaRPr lang="ru-RU" sz="2200" b="1" dirty="0">
              <a:solidFill>
                <a:schemeClr val="bg1"/>
              </a:solidFill>
              <a:latin typeface="Times New Roman" pitchFamily="18" charset="0"/>
              <a:ea typeface="Arial" pitchFamily="34" charset="0"/>
              <a:cs typeface="Times New Roman" pitchFamily="18" charset="0"/>
            </a:endParaRPr>
          </a:p>
          <a:p>
            <a:pPr fontAlgn="base"/>
            <a:r>
              <a:rPr lang="ru-RU" sz="2200" b="1" dirty="0">
                <a:solidFill>
                  <a:schemeClr val="bg1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1.Алгоритм — специальная программа, которая говорит компьютеру, что делать и откуда брать данные. Например, мы можем написать программу, которая сортирует пиццу: «Маргарита», с грибами, с колбасой.</a:t>
            </a:r>
          </a:p>
          <a:p>
            <a:pPr fontAlgn="base"/>
            <a:endParaRPr lang="ru-RU" sz="2200" b="1" dirty="0">
              <a:solidFill>
                <a:schemeClr val="bg1"/>
              </a:solidFill>
              <a:latin typeface="Times New Roman" pitchFamily="18" charset="0"/>
              <a:ea typeface="Arial" pitchFamily="34" charset="0"/>
              <a:cs typeface="Times New Roman" pitchFamily="18" charset="0"/>
            </a:endParaRPr>
          </a:p>
          <a:p>
            <a:pPr fontAlgn="base"/>
            <a:r>
              <a:rPr lang="ru-RU" sz="2200" b="1" dirty="0">
                <a:solidFill>
                  <a:schemeClr val="bg1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2.Набор данных  — примеры, на которых машина тренируется. Это могут быть картинки, видео, текст — что угодно. </a:t>
            </a:r>
          </a:p>
          <a:p>
            <a:pPr marL="457200" indent="-457200" fontAlgn="base">
              <a:buAutoNum type="arabicPeriod" startAt="2"/>
            </a:pPr>
            <a:endParaRPr lang="ru-RU" sz="2200" b="1" dirty="0">
              <a:solidFill>
                <a:schemeClr val="bg1"/>
              </a:solidFill>
              <a:latin typeface="Times New Roman" pitchFamily="18" charset="0"/>
              <a:ea typeface="Arial" pitchFamily="34" charset="0"/>
              <a:cs typeface="Times New Roman" pitchFamily="18" charset="0"/>
            </a:endParaRPr>
          </a:p>
          <a:p>
            <a:pPr fontAlgn="base"/>
            <a:r>
              <a:rPr lang="ru-RU" sz="2200" b="1" dirty="0">
                <a:solidFill>
                  <a:schemeClr val="bg1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3.Признаки — на что компьютеру смотреть при принятии решения? Если мы занимаемся машинным обучением с учителем, то вручную выделяем грибочки и кусочки колбасы.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596" y="357166"/>
            <a:ext cx="814393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Для использования всех современных достижений в области ИИ используют </a:t>
            </a:r>
            <a:r>
              <a:rPr lang="ru-RU" sz="36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Arial" pitchFamily="34" charset="0"/>
                <a:cs typeface="Times New Roman" pitchFamily="18" charset="0"/>
              </a:rPr>
              <a:t>нейросети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 способные выполнять целый набор сложных задач в разных сферах науки, образования, телекоммуникации и т.д.</a:t>
            </a:r>
            <a:br>
              <a:rPr lang="ru-RU" sz="2400" b="1" dirty="0">
                <a:latin typeface="Times New Roman" pitchFamily="18" charset="0"/>
                <a:ea typeface="Arial" pitchFamily="34" charset="0"/>
                <a:cs typeface="Times New Roman" pitchFamily="18" charset="0"/>
              </a:rPr>
            </a:br>
            <a:br>
              <a:rPr lang="ru-RU" sz="2400" b="1" dirty="0">
                <a:latin typeface="Times New Roman" pitchFamily="18" charset="0"/>
                <a:ea typeface="Arial" pitchFamily="34" charset="0"/>
                <a:cs typeface="Times New Roman" pitchFamily="18" charset="0"/>
              </a:rPr>
            </a:br>
            <a:endParaRPr lang="ru-RU" sz="2400" b="1" dirty="0">
              <a:latin typeface="Times New Roman" pitchFamily="18" charset="0"/>
              <a:ea typeface="Arial" pitchFamily="34" charset="0"/>
              <a:cs typeface="Times New Roman" pitchFamily="18" charset="0"/>
            </a:endParaRPr>
          </a:p>
        </p:txBody>
      </p:sp>
      <p:pic>
        <p:nvPicPr>
          <p:cNvPr id="5126" name="Picture 6" descr="s0.rbk.ru/v6_top_pics/media/img/9/81/7566962468168...">
            <a:extLst>
              <a:ext uri="{FF2B5EF4-FFF2-40B4-BE49-F238E27FC236}">
                <a16:creationId xmlns:a16="http://schemas.microsoft.com/office/drawing/2014/main" id="{8BC9484A-33EE-3815-AB1F-CE3AAC08B5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694" y="2302312"/>
            <a:ext cx="6736612" cy="4198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4348" y="474345"/>
            <a:ext cx="814393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Что такое нейросеть:</a:t>
            </a:r>
          </a:p>
          <a:p>
            <a:br>
              <a:rPr lang="ru-RU" sz="2400" b="1" dirty="0">
                <a:solidFill>
                  <a:schemeClr val="bg1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</a:br>
            <a:r>
              <a:rPr lang="ru-RU" sz="2400" b="1" dirty="0" err="1">
                <a:solidFill>
                  <a:schemeClr val="bg1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Нейросеть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 — это тип машинного обучения, при котором компьютерная программа имитирует работу человеческого мозга. Подобно тому, как нейроны в мозге передают сигналы друг другу, в </a:t>
            </a:r>
            <a:r>
              <a:rPr lang="ru-RU" sz="2400" b="1" dirty="0" err="1">
                <a:solidFill>
                  <a:schemeClr val="bg1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нейросети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 информацией обмениваются вычислительные элементы.</a:t>
            </a:r>
            <a:br>
              <a:rPr lang="ru-RU" sz="2400" b="1" dirty="0">
                <a:solidFill>
                  <a:schemeClr val="bg1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</a:br>
            <a:br>
              <a:rPr lang="ru-RU" sz="2400" b="1" dirty="0">
                <a:solidFill>
                  <a:schemeClr val="bg1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Идею нейронных сетей впервые предложил исследователи из Чикагского университета Уоррен </a:t>
            </a:r>
            <a:r>
              <a:rPr lang="ru-RU" sz="2400" b="1" dirty="0" err="1">
                <a:solidFill>
                  <a:schemeClr val="bg1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Маккалоу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 и Уолтер Питтс в 1944 году. Первую обучаемую </a:t>
            </a:r>
            <a:r>
              <a:rPr lang="ru-RU" sz="2400" b="1" dirty="0" err="1">
                <a:solidFill>
                  <a:schemeClr val="bg1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нейросеть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 в 1957 году продемонстрировал психолог </a:t>
            </a:r>
            <a:r>
              <a:rPr lang="ru-RU" sz="2400" b="1" dirty="0" err="1">
                <a:solidFill>
                  <a:schemeClr val="bg1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Корнеллского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 университета Фрэнк </a:t>
            </a:r>
            <a:r>
              <a:rPr lang="ru-RU" sz="2400" b="1" dirty="0" err="1">
                <a:solidFill>
                  <a:schemeClr val="bg1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Розенблатт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. Она была примитивной (одноуровневой).</a:t>
            </a:r>
            <a:br>
              <a:rPr lang="ru-RU" sz="2400" b="1" dirty="0">
                <a:latin typeface="Times New Roman" pitchFamily="18" charset="0"/>
                <a:ea typeface="Arial" pitchFamily="34" charset="0"/>
                <a:cs typeface="Times New Roman" pitchFamily="18" charset="0"/>
              </a:rPr>
            </a:br>
            <a:br>
              <a:rPr lang="ru-RU" sz="2400" b="1" dirty="0">
                <a:latin typeface="Times New Roman" pitchFamily="18" charset="0"/>
                <a:ea typeface="Arial" pitchFamily="34" charset="0"/>
                <a:cs typeface="Times New Roman" pitchFamily="18" charset="0"/>
              </a:rPr>
            </a:br>
            <a:endParaRPr lang="ru-RU" sz="2400" b="1" dirty="0">
              <a:latin typeface="Times New Roman" pitchFamily="18" charset="0"/>
              <a:ea typeface="Arial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28596" y="117693"/>
            <a:ext cx="842968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                           Как работает </a:t>
            </a:r>
            <a:r>
              <a:rPr lang="ru-RU" sz="2700" b="1" dirty="0">
                <a:solidFill>
                  <a:schemeClr val="bg1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нейросеть:</a:t>
            </a:r>
          </a:p>
          <a:p>
            <a:br>
              <a:rPr lang="ru-RU" sz="2400" b="1" dirty="0">
                <a:solidFill>
                  <a:schemeClr val="bg1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</a:br>
            <a:br>
              <a:rPr lang="ru-RU" sz="2400" dirty="0"/>
            </a:br>
            <a:endParaRPr lang="ru-RU" sz="2400" b="1" dirty="0">
              <a:solidFill>
                <a:srgbClr val="FF0000"/>
              </a:solidFill>
              <a:latin typeface="Times New Roman" pitchFamily="18" charset="0"/>
              <a:ea typeface="Arial" pitchFamily="34" charset="0"/>
              <a:cs typeface="Times New Roman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2A79AF8-69DE-F089-811B-8B243C5BCFA6}"/>
              </a:ext>
            </a:extLst>
          </p:cNvPr>
          <p:cNvSpPr txBox="1"/>
          <p:nvPr/>
        </p:nvSpPr>
        <p:spPr>
          <a:xfrm>
            <a:off x="428596" y="692696"/>
            <a:ext cx="8535892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6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Нейросеть состоит из искусственных «нейронов» или узлов, в которых находится формула. Узел получает информацию, производит вычисления и отправляет результат дальше.</a:t>
            </a:r>
          </a:p>
          <a:p>
            <a:pPr algn="l"/>
            <a:r>
              <a:rPr lang="ru-RU" sz="26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«Нейроны» связаны между собой «синапсами» — это пути, по котором данные передаются от одного узла к другому. Каждый синапс имеет вес — некий числовой коэффициент, который отражает важность результата нейрона для общего результата.</a:t>
            </a:r>
          </a:p>
          <a:p>
            <a:pPr algn="l"/>
            <a:r>
              <a:rPr lang="ru-RU" sz="2600" b="0" i="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Когда нейросеть не обучена, веса распределяются случайным образом. В процессе обучения, если путь приводит к правильному решению, то его вес, значимость, повышается. Аналогично в человеческом мозге укрепляются нейронные связи, когда мы учимся чему-то новому.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1472" y="1571612"/>
            <a:ext cx="81439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 startAt="2"/>
            </a:pPr>
            <a:endParaRPr lang="ru-RU" sz="2400" dirty="0"/>
          </a:p>
          <a:p>
            <a:pPr marL="342900" indent="-342900">
              <a:buAutoNum type="arabicPeriod" startAt="2"/>
            </a:pPr>
            <a:endParaRPr lang="ru-RU" dirty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339752" y="772818"/>
            <a:ext cx="42779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ea typeface="Arial" pitchFamily="34" charset="0"/>
                <a:cs typeface="Times New Roman" pitchFamily="18" charset="0"/>
              </a:rPr>
              <a:t>Ответьте на вопросы: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F33317-190A-2BB6-FA85-F19CAE1D55E0}"/>
              </a:ext>
            </a:extLst>
          </p:cNvPr>
          <p:cNvSpPr txBox="1"/>
          <p:nvPr/>
        </p:nvSpPr>
        <p:spPr>
          <a:xfrm>
            <a:off x="1691657" y="1817833"/>
            <a:ext cx="7056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Где можно применять ИИ?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06543F-7128-7288-22C3-C43D07F935C7}"/>
              </a:ext>
            </a:extLst>
          </p:cNvPr>
          <p:cNvSpPr txBox="1"/>
          <p:nvPr/>
        </p:nvSpPr>
        <p:spPr>
          <a:xfrm>
            <a:off x="935596" y="3015312"/>
            <a:ext cx="72728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2.Как роботы помогают нам в повседневной жизни?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65D11B-5740-B61A-3332-B7AC2078292F}"/>
              </a:ext>
            </a:extLst>
          </p:cNvPr>
          <p:cNvSpPr txBox="1"/>
          <p:nvPr/>
        </p:nvSpPr>
        <p:spPr>
          <a:xfrm>
            <a:off x="467544" y="4397456"/>
            <a:ext cx="74168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3.В каких областях можно применять роботов, и какие профессии они могут заменить людей?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107504" y="195610"/>
            <a:ext cx="8856984" cy="538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itchFamily="34" charset="0"/>
                <a:cs typeface="Times New Roman" pitchFamily="18" charset="0"/>
              </a:rPr>
              <a:t>Цель: </a:t>
            </a:r>
            <a:r>
              <a:rPr lang="ru-RU" sz="2800" b="0" i="0" dirty="0">
                <a:solidFill>
                  <a:srgbClr val="040C2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и развитие качеств личности, отвечающих требованиям информационного общества</a:t>
            </a:r>
            <a:r>
              <a:rPr lang="ru-RU" sz="2800" b="0" i="0" dirty="0"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В частности, развитие интереса к робототехники и искусственному интеллекту (И.И.).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i="0" dirty="0">
              <a:solidFill>
                <a:srgbClr val="202124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i="0" dirty="0"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3200" b="1" dirty="0">
              <a:solidFill>
                <a:srgbClr val="20212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1.Формирование  компетенций в области технического производства с применением робототехнических систем;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Ознакомить учащихся с понятием робототехника и ИИ, развить интерес учащихся к робототехники.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Ознакомить учащихся с профессиями связанных с робототехникой и созданием ИИ.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i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656A1D2-FE49-FEB6-491C-55C87CAD1B24}"/>
              </a:ext>
            </a:extLst>
          </p:cNvPr>
          <p:cNvSpPr txBox="1"/>
          <p:nvPr/>
        </p:nvSpPr>
        <p:spPr>
          <a:xfrm>
            <a:off x="539552" y="1412776"/>
            <a:ext cx="8208912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600" b="0" i="0" dirty="0"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1956 году </a:t>
            </a:r>
            <a:r>
              <a:rPr lang="ru-RU" sz="2600" b="0" i="0" dirty="0">
                <a:solidFill>
                  <a:srgbClr val="040C2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Джон Маккарти</a:t>
            </a:r>
            <a:r>
              <a:rPr lang="ru-RU" sz="2600" b="0" i="0" dirty="0"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впервые в истории ввёл в оборот термин </a:t>
            </a:r>
            <a:r>
              <a:rPr lang="ru-RU" sz="2900" b="1" i="0" dirty="0">
                <a:solidFill>
                  <a:srgbClr val="2021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«искусственный интеллект» </a:t>
            </a:r>
            <a:r>
              <a:rPr lang="ru-RU" sz="2600" b="0" i="0" dirty="0"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(англ. </a:t>
            </a:r>
            <a:r>
              <a:rPr lang="ru-RU" sz="2600" b="0" i="0" dirty="0" err="1"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artificial</a:t>
            </a:r>
            <a:r>
              <a:rPr lang="ru-RU" sz="2600" b="0" i="0" dirty="0"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0" i="0" dirty="0" err="1"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intelligence</a:t>
            </a:r>
            <a:r>
              <a:rPr lang="ru-RU" sz="2600" b="0" i="0" dirty="0"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3552D4D-26BB-ADFA-48C4-182DDF014681}"/>
              </a:ext>
            </a:extLst>
          </p:cNvPr>
          <p:cNvSpPr txBox="1"/>
          <p:nvPr/>
        </p:nvSpPr>
        <p:spPr>
          <a:xfrm>
            <a:off x="666420" y="3139227"/>
            <a:ext cx="7811160" cy="25391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600" b="0" i="0" dirty="0"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Слово </a:t>
            </a:r>
            <a:r>
              <a:rPr lang="ru-RU" sz="2900" b="1" i="0" u="sng" dirty="0">
                <a:solidFill>
                  <a:srgbClr val="20212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«робот» </a:t>
            </a:r>
            <a:r>
              <a:rPr lang="ru-RU" sz="2600" b="0" i="0" dirty="0"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было предложено чешским художником </a:t>
            </a:r>
            <a:r>
              <a:rPr lang="ru-RU" sz="2600" b="0" i="0" dirty="0">
                <a:solidFill>
                  <a:srgbClr val="040C2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Йозефом Чапеком</a:t>
            </a:r>
            <a:r>
              <a:rPr lang="ru-RU" sz="2600" b="0" i="0" dirty="0"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и использовано его братом, писателем Карелом Чапеком, — впервые в пьесе «Р. У. Р.» («</a:t>
            </a:r>
            <a:r>
              <a:rPr lang="ru-RU" sz="2600" b="0" i="0" dirty="0" err="1"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Россумские</a:t>
            </a:r>
            <a:r>
              <a:rPr lang="ru-RU" sz="2600" b="0" i="0" dirty="0"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универсальные роботы», 1920). Вот как сам Карел Чапек это описывает: «…в один прекрасный день …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14B9C00-B1CE-DD99-E2C6-2DFCECB16299}"/>
              </a:ext>
            </a:extLst>
          </p:cNvPr>
          <p:cNvSpPr txBox="1"/>
          <p:nvPr/>
        </p:nvSpPr>
        <p:spPr>
          <a:xfrm>
            <a:off x="2159732" y="332656"/>
            <a:ext cx="4824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Немного пред истории:</a:t>
            </a:r>
          </a:p>
        </p:txBody>
      </p:sp>
    </p:spTree>
    <p:extLst>
      <p:ext uri="{BB962C8B-B14F-4D97-AF65-F5344CB8AC3E}">
        <p14:creationId xmlns:p14="http://schemas.microsoft.com/office/powerpoint/2010/main" val="7279300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357158" y="182382"/>
            <a:ext cx="8463314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такое Искусственный интеллект (И.И.)?</a:t>
            </a:r>
            <a:endParaRPr kumimoji="0" lang="ru-RU" sz="3200" b="1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Arial" pitchFamily="34" charset="0"/>
              <a:cs typeface="Times New Roman" pitchFamily="18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Arial" pitchFamily="34" charset="0"/>
                <a:cs typeface="Times New Roman" pitchFamily="18" charset="0"/>
              </a:rPr>
              <a:t>ИИ – раздел информатики, который занимается решением когнитивных задач, обычно отведенных человеку. К таким задачам относятся обучение, создание и распознавание образов. Современные организации собирают большие объемы данных из различных источников – интеллектуальных датчиков, инструментов мониторинга, системных журналов и контента, созданного человеком.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07504" y="332656"/>
            <a:ext cx="84296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ea typeface="Arial" pitchFamily="34" charset="0"/>
                <a:cs typeface="Times New Roman" pitchFamily="18" charset="0"/>
              </a:rPr>
              <a:t>Три</a:t>
            </a:r>
            <a:r>
              <a:rPr kumimoji="0" lang="ru-RU" sz="2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Arial" pitchFamily="34" charset="0"/>
                <a:cs typeface="Times New Roman" pitchFamily="18" charset="0"/>
              </a:rPr>
              <a:t> группы интеллекта: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E3475AA-BCEB-5BB4-0938-CCA3729016C2}"/>
              </a:ext>
            </a:extLst>
          </p:cNvPr>
          <p:cNvSpPr txBox="1"/>
          <p:nvPr/>
        </p:nvSpPr>
        <p:spPr>
          <a:xfrm>
            <a:off x="107504" y="892107"/>
            <a:ext cx="8928992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2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Узкий или слабый:</a:t>
            </a:r>
          </a:p>
          <a:p>
            <a:pPr algn="l"/>
            <a:r>
              <a:rPr lang="ru-RU" sz="2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Узкоспециализированный, используется для решения только конкретной задачи и выдачи данных. Этот интеллект работает в строгих рамках, имеет набор языков и контекстов. Например, если данный интеллект настроен на поиск спама, то он не способен произвести сортировку почты.</a:t>
            </a:r>
          </a:p>
          <a:p>
            <a:pPr algn="l"/>
            <a:endParaRPr lang="ru-RU" sz="2600" b="1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6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Общий или сильный:</a:t>
            </a:r>
          </a:p>
          <a:p>
            <a:pPr algn="l"/>
            <a:r>
              <a:rPr lang="ru-RU" sz="26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Эта система не ограничена по уровню выполняемых операций, она предназначена для решения интеллектуальных задач. Цель вида — разработать систему, которая будет думать самостоятельно как человек. Сегодня сильный тип на стадии создания и разработки, нужно чтобы техника могла работать в коллективе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6534B06-03CF-1E76-74D6-D5C6C81EBC2B}"/>
              </a:ext>
            </a:extLst>
          </p:cNvPr>
          <p:cNvSpPr txBox="1"/>
          <p:nvPr/>
        </p:nvSpPr>
        <p:spPr>
          <a:xfrm>
            <a:off x="290042" y="113234"/>
            <a:ext cx="7704856" cy="5739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2400" b="1" i="0" dirty="0">
                <a:solidFill>
                  <a:srgbClr val="000000"/>
                </a:solidFill>
                <a:effectLst/>
                <a:latin typeface="__golosTextVF_099e87"/>
              </a:rPr>
              <a:t>3.Супер</a:t>
            </a:r>
          </a:p>
          <a:p>
            <a:pPr algn="l"/>
            <a:r>
              <a:rPr lang="ru-RU" sz="2400" b="0" i="0" dirty="0">
                <a:solidFill>
                  <a:srgbClr val="000000"/>
                </a:solidFill>
                <a:effectLst/>
                <a:latin typeface="__golosTextVF_099e87"/>
              </a:rPr>
              <a:t>Вид машинного интеллекта превосходящий человеческий разум, он способен решить </a:t>
            </a:r>
          </a:p>
          <a:p>
            <a:pPr algn="l"/>
            <a:r>
              <a:rPr lang="ru-RU" sz="2400" b="0" i="0" dirty="0">
                <a:solidFill>
                  <a:srgbClr val="000000"/>
                </a:solidFill>
                <a:effectLst/>
                <a:latin typeface="__golosTextVF_099e87"/>
              </a:rPr>
              <a:t>любую задачу лучше человека. </a:t>
            </a:r>
          </a:p>
          <a:p>
            <a:pPr algn="l"/>
            <a:r>
              <a:rPr lang="ru-RU" sz="2400" b="0" i="0" dirty="0">
                <a:solidFill>
                  <a:srgbClr val="000000"/>
                </a:solidFill>
                <a:effectLst/>
                <a:latin typeface="__golosTextVF_099e87"/>
              </a:rPr>
              <a:t>Машины обладающие данным </a:t>
            </a:r>
          </a:p>
          <a:p>
            <a:pPr algn="l"/>
            <a:r>
              <a:rPr lang="ru-RU" sz="2400" b="0" i="0" dirty="0">
                <a:solidFill>
                  <a:srgbClr val="000000"/>
                </a:solidFill>
                <a:effectLst/>
                <a:latin typeface="__golosTextVF_099e87"/>
              </a:rPr>
              <a:t>интеллектом могут:</a:t>
            </a:r>
          </a:p>
          <a:p>
            <a:pPr algn="l"/>
            <a:endParaRPr lang="ru-RU" b="0" i="0" dirty="0">
              <a:solidFill>
                <a:srgbClr val="000000"/>
              </a:solidFill>
              <a:effectLst/>
              <a:latin typeface="__golosTextVF_099e87"/>
            </a:endParaRPr>
          </a:p>
          <a:p>
            <a:pPr algn="l">
              <a:lnSpc>
                <a:spcPct val="150000"/>
              </a:lnSpc>
            </a:pP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мыслить</a:t>
            </a:r>
          </a:p>
          <a:p>
            <a:pPr algn="l">
              <a:lnSpc>
                <a:spcPct val="150000"/>
              </a:lnSpc>
            </a:pP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аргументировать</a:t>
            </a:r>
          </a:p>
          <a:p>
            <a:pPr algn="l">
              <a:lnSpc>
                <a:spcPct val="150000"/>
              </a:lnSpc>
            </a:pP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решать головоломки</a:t>
            </a:r>
          </a:p>
          <a:p>
            <a:pPr algn="l">
              <a:lnSpc>
                <a:spcPct val="150000"/>
              </a:lnSpc>
            </a:pP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делать суждения</a:t>
            </a:r>
          </a:p>
          <a:p>
            <a:pPr algn="l">
              <a:lnSpc>
                <a:spcPct val="150000"/>
              </a:lnSpc>
            </a:pPr>
            <a:r>
              <a:rPr lang="ru-RU" sz="2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общаться</a:t>
            </a:r>
          </a:p>
        </p:txBody>
      </p:sp>
      <p:pic>
        <p:nvPicPr>
          <p:cNvPr id="1026" name="Picture 2" descr="Ростех создал модульный суперкомпьютер «Фишер» для Российской академии наук">
            <a:extLst>
              <a:ext uri="{FF2B5EF4-FFF2-40B4-BE49-F238E27FC236}">
                <a16:creationId xmlns:a16="http://schemas.microsoft.com/office/drawing/2014/main" id="{8D070590-3CA6-6B5C-DC6A-7584F49434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939727"/>
            <a:ext cx="5208691" cy="3881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Как японский суперкомпьютер &quot;Фугаку&quot; помогает борьбе с COVID-19 - РИА  Новости, 01.03.2021">
            <a:extLst>
              <a:ext uri="{FF2B5EF4-FFF2-40B4-BE49-F238E27FC236}">
                <a16:creationId xmlns:a16="http://schemas.microsoft.com/office/drawing/2014/main" id="{A7809FE6-B804-3EB5-2D8C-ED91A15C6D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8834" y="188640"/>
            <a:ext cx="2594090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51997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Самый мощный суперкомпьютер в мире ломается ежедневно. Никто не знает,  почему - CNews">
            <a:extLst>
              <a:ext uri="{FF2B5EF4-FFF2-40B4-BE49-F238E27FC236}">
                <a16:creationId xmlns:a16="http://schemas.microsoft.com/office/drawing/2014/main" id="{2EF39E15-E768-C502-B9C9-EAC0C039F3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916832"/>
            <a:ext cx="5715000" cy="470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39DFDD5-C2A0-88A4-CFFC-EEEB2A314A5C}"/>
              </a:ext>
            </a:extLst>
          </p:cNvPr>
          <p:cNvSpPr txBox="1"/>
          <p:nvPr/>
        </p:nvSpPr>
        <p:spPr>
          <a:xfrm>
            <a:off x="251520" y="303047"/>
            <a:ext cx="889248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200" b="0" i="0" dirty="0"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Самым мощным суперкомпьютером в июне 2020 года стала японская система </a:t>
            </a:r>
            <a:r>
              <a:rPr lang="ru-RU" sz="2200" b="0" i="0" dirty="0" err="1">
                <a:solidFill>
                  <a:srgbClr val="040C2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Fugaku</a:t>
            </a:r>
            <a:r>
              <a:rPr lang="ru-RU" sz="2200" b="0" i="0" dirty="0"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Она имеет мощность 415,5 петафлопса, что в 2,8 раза выше, чем у предыдущего лидера </a:t>
            </a:r>
            <a:r>
              <a:rPr lang="ru-RU" sz="2200" b="0" i="0" dirty="0" err="1"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Summit</a:t>
            </a:r>
            <a:r>
              <a:rPr lang="ru-RU" sz="2200" b="0" i="0" dirty="0"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который теперь расположился на втором месте.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526F154-2F29-3C68-1823-1CD56CC65948}"/>
              </a:ext>
            </a:extLst>
          </p:cNvPr>
          <p:cNvSpPr txBox="1"/>
          <p:nvPr/>
        </p:nvSpPr>
        <p:spPr>
          <a:xfrm>
            <a:off x="323528" y="1064640"/>
            <a:ext cx="7416824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200" b="0" i="0" dirty="0"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Инженерам удалось создать самого мощного робота-гуманоида. Называется новинка H1. </a:t>
            </a:r>
            <a:r>
              <a:rPr lang="ru-RU" sz="2200" b="0" i="0" dirty="0" err="1">
                <a:solidFill>
                  <a:srgbClr val="040C2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Unitree</a:t>
            </a:r>
            <a:r>
              <a:rPr lang="ru-RU" sz="2200" b="0" i="0" dirty="0">
                <a:solidFill>
                  <a:srgbClr val="040C2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H1</a:t>
            </a:r>
            <a:r>
              <a:rPr lang="ru-RU" sz="2200" b="0" i="0" dirty="0">
                <a:solidFill>
                  <a:srgbClr val="20212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Робот может проходить по захламленной дороге, нести на себе груз весом 30 кг, а еще устройство не падает, даже если его со всей силы ударить ногами.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E48556B-EF35-DBC8-47C9-7C1849F5A2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3140968"/>
            <a:ext cx="6415790" cy="354205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E4D0389-B4F6-3C64-527B-061658B22002}"/>
              </a:ext>
            </a:extLst>
          </p:cNvPr>
          <p:cNvSpPr txBox="1"/>
          <p:nvPr/>
        </p:nvSpPr>
        <p:spPr>
          <a:xfrm>
            <a:off x="3779912" y="188640"/>
            <a:ext cx="42484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так же разработка роботов не стоит на месте!!!!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331640" y="476672"/>
            <a:ext cx="88582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Arial" pitchFamily="34" charset="0"/>
                <a:cs typeface="Times New Roman" pitchFamily="18" charset="0"/>
              </a:rPr>
              <a:t>А так же, как без таких помощников в доме!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B64BC2F-5FAF-6800-E91B-AE350A7FDC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700808"/>
            <a:ext cx="6921735" cy="426885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TM02900771[[fn=Сектор]]</Template>
  <TotalTime>162</TotalTime>
  <Words>947</Words>
  <Application>Microsoft Office PowerPoint</Application>
  <PresentationFormat>Экран (4:3)</PresentationFormat>
  <Paragraphs>63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__golosTextVF_099e87</vt:lpstr>
      <vt:lpstr>Arial</vt:lpstr>
      <vt:lpstr>Calibri</vt:lpstr>
      <vt:lpstr>Century Gothic</vt:lpstr>
      <vt:lpstr>Times New Roman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</dc:creator>
  <cp:lastModifiedBy>Николай Алексеев</cp:lastModifiedBy>
  <cp:revision>18</cp:revision>
  <dcterms:created xsi:type="dcterms:W3CDTF">2023-03-29T08:20:55Z</dcterms:created>
  <dcterms:modified xsi:type="dcterms:W3CDTF">2024-02-23T15:57:59Z</dcterms:modified>
</cp:coreProperties>
</file>