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71" r:id="rId4"/>
    <p:sldId id="275" r:id="rId5"/>
    <p:sldId id="292" r:id="rId6"/>
    <p:sldId id="336" r:id="rId7"/>
    <p:sldId id="318" r:id="rId8"/>
    <p:sldId id="283" r:id="rId9"/>
    <p:sldId id="277" r:id="rId10"/>
    <p:sldId id="282" r:id="rId11"/>
    <p:sldId id="284" r:id="rId12"/>
    <p:sldId id="285" r:id="rId13"/>
    <p:sldId id="286" r:id="rId14"/>
    <p:sldId id="287" r:id="rId15"/>
    <p:sldId id="288" r:id="rId16"/>
    <p:sldId id="291" r:id="rId17"/>
    <p:sldId id="290" r:id="rId18"/>
    <p:sldId id="289" r:id="rId19"/>
    <p:sldId id="276" r:id="rId20"/>
    <p:sldId id="281" r:id="rId21"/>
    <p:sldId id="278" r:id="rId22"/>
    <p:sldId id="280" r:id="rId23"/>
    <p:sldId id="339" r:id="rId24"/>
    <p:sldId id="337" r:id="rId25"/>
    <p:sldId id="340" r:id="rId26"/>
    <p:sldId id="341" r:id="rId27"/>
    <p:sldId id="342" r:id="rId28"/>
    <p:sldId id="34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FF93"/>
    <a:srgbClr val="325026"/>
    <a:srgbClr val="E9FB3F"/>
    <a:srgbClr val="F3EF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233" y="0"/>
            <a:ext cx="9148233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1500174"/>
            <a:ext cx="86439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b="1" dirty="0">
                <a:latin typeface="Times New Roman" pitchFamily="18" charset="0"/>
                <a:cs typeface="Times New Roman" pitchFamily="18" charset="0"/>
              </a:rPr>
              <a:t>Биология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 – наука  о живой природе.</a:t>
            </a:r>
            <a:endParaRPr lang="ru-RU" sz="7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МИКОЛОГИЯ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микос</a:t>
            </a:r>
            <a:r>
              <a:rPr lang="ru-RU" sz="2400" b="1" dirty="0"/>
              <a:t>» – гриб) – </a:t>
            </a:r>
          </a:p>
          <a:p>
            <a:pPr algn="ctr"/>
            <a:r>
              <a:rPr lang="ru-RU" sz="2400" b="1" dirty="0"/>
              <a:t>наука о грибах.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Ð¸Ð³ÑÐ¾ÑÐ¸Ð±Ðµ Ð³ÑÐ¸Ð±"/>
          <p:cNvPicPr>
            <a:picLocks noChangeAspect="1" noChangeArrowheads="1"/>
          </p:cNvPicPr>
          <p:nvPr/>
        </p:nvPicPr>
        <p:blipFill>
          <a:blip r:embed="rId2"/>
          <a:srcRect t="15100" b="6406"/>
          <a:stretch>
            <a:fillRect/>
          </a:stretch>
        </p:blipFill>
        <p:spPr bwMode="auto">
          <a:xfrm>
            <a:off x="4572000" y="3931391"/>
            <a:ext cx="4000528" cy="2355129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Ð¾ÑÑÐºÑÑÐºÐ° Ð³ÑÐ¸Ð±"/>
          <p:cNvPicPr>
            <a:picLocks noChangeAspect="1" noChangeArrowheads="1"/>
          </p:cNvPicPr>
          <p:nvPr/>
        </p:nvPicPr>
        <p:blipFill>
          <a:blip r:embed="rId3" cstate="print"/>
          <a:srcRect t="5184" b="18436"/>
          <a:stretch>
            <a:fillRect/>
          </a:stretch>
        </p:blipFill>
        <p:spPr bwMode="auto">
          <a:xfrm>
            <a:off x="4572000" y="1500174"/>
            <a:ext cx="4000528" cy="2357454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Ð¾Ð´Ð¾ÑÐ¸Ð½Ð¾Ð²Ð¸Ðº Ð³ÑÐ¸Ð±"/>
          <p:cNvPicPr>
            <a:picLocks noChangeAspect="1" noChangeArrowheads="1"/>
          </p:cNvPicPr>
          <p:nvPr/>
        </p:nvPicPr>
        <p:blipFill>
          <a:blip r:embed="rId4"/>
          <a:srcRect t="8637" r="43796"/>
          <a:stretch>
            <a:fillRect/>
          </a:stretch>
        </p:blipFill>
        <p:spPr bwMode="auto">
          <a:xfrm>
            <a:off x="571472" y="1506050"/>
            <a:ext cx="3929090" cy="47902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ЗООЛОГИЯ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зоон</a:t>
            </a:r>
            <a:r>
              <a:rPr lang="ru-RU" sz="2400" b="1" dirty="0"/>
              <a:t>» – животное) – наука о животных.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Ð¾ÑÑÐºÐ°Ñ Ð·Ð²ÐµÐ·Ð´Ð°"/>
          <p:cNvPicPr>
            <a:picLocks noChangeAspect="1" noChangeArrowheads="1"/>
          </p:cNvPicPr>
          <p:nvPr/>
        </p:nvPicPr>
        <p:blipFill>
          <a:blip r:embed="rId2"/>
          <a:srcRect t="13763" b="4194"/>
          <a:stretch>
            <a:fillRect/>
          </a:stretch>
        </p:blipFill>
        <p:spPr bwMode="auto">
          <a:xfrm>
            <a:off x="571472" y="3857628"/>
            <a:ext cx="3947377" cy="2428892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¡ÐºÐ¾ÑÐ¿Ð¸Ð¾Ð½"/>
          <p:cNvPicPr>
            <a:picLocks noChangeAspect="1" noChangeArrowheads="1"/>
          </p:cNvPicPr>
          <p:nvPr/>
        </p:nvPicPr>
        <p:blipFill>
          <a:blip r:embed="rId3"/>
          <a:srcRect r="9783" b="6823"/>
          <a:stretch>
            <a:fillRect/>
          </a:stretch>
        </p:blipFill>
        <p:spPr bwMode="auto">
          <a:xfrm>
            <a:off x="571472" y="1500174"/>
            <a:ext cx="3929090" cy="2286016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¢ÑÐ¸ÑÐ¾Ð½"/>
          <p:cNvPicPr>
            <a:picLocks noChangeAspect="1" noChangeArrowheads="1"/>
          </p:cNvPicPr>
          <p:nvPr/>
        </p:nvPicPr>
        <p:blipFill>
          <a:blip r:embed="rId4"/>
          <a:srcRect b="5882"/>
          <a:stretch>
            <a:fillRect/>
          </a:stretch>
        </p:blipFill>
        <p:spPr bwMode="auto">
          <a:xfrm>
            <a:off x="4627824" y="1500174"/>
            <a:ext cx="3917567" cy="2286016"/>
          </a:xfrm>
          <a:prstGeom prst="rect">
            <a:avLst/>
          </a:prstGeom>
          <a:noFill/>
        </p:spPr>
      </p:pic>
      <p:pic>
        <p:nvPicPr>
          <p:cNvPr id="7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 t="16600"/>
          <a:stretch>
            <a:fillRect/>
          </a:stretch>
        </p:blipFill>
        <p:spPr bwMode="auto">
          <a:xfrm>
            <a:off x="4643438" y="3857628"/>
            <a:ext cx="3922831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ОРНИТОЛОГИЯ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орнис</a:t>
            </a:r>
            <a:r>
              <a:rPr lang="ru-RU" sz="2400" b="1" dirty="0"/>
              <a:t>» – птица) – наука о птицах.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¡Ð¸Ð½Ð¸ÑÐ°"/>
          <p:cNvPicPr>
            <a:picLocks noChangeAspect="1" noChangeArrowheads="1"/>
          </p:cNvPicPr>
          <p:nvPr/>
        </p:nvPicPr>
        <p:blipFill>
          <a:blip r:embed="rId2"/>
          <a:srcRect t="4123" b="8407"/>
          <a:stretch>
            <a:fillRect/>
          </a:stretch>
        </p:blipFill>
        <p:spPr bwMode="auto">
          <a:xfrm>
            <a:off x="571472" y="1500174"/>
            <a:ext cx="3929090" cy="2476066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¡Ð¾ÑÐ¾ÐºÐ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00174"/>
            <a:ext cx="4011538" cy="2487154"/>
          </a:xfrm>
          <a:prstGeom prst="rect">
            <a:avLst/>
          </a:prstGeom>
          <a:noFill/>
        </p:spPr>
      </p:pic>
      <p:pic>
        <p:nvPicPr>
          <p:cNvPr id="6" name="Picture 4" descr="C:\Users\Deeply\Desktop\NVA\New\36\Images\14.jpg"/>
          <p:cNvPicPr>
            <a:picLocks noChangeAspect="1" noChangeArrowheads="1"/>
          </p:cNvPicPr>
          <p:nvPr/>
        </p:nvPicPr>
        <p:blipFill>
          <a:blip r:embed="rId4"/>
          <a:srcRect r="11111"/>
          <a:stretch>
            <a:fillRect/>
          </a:stretch>
        </p:blipFill>
        <p:spPr bwMode="auto">
          <a:xfrm>
            <a:off x="571472" y="4089884"/>
            <a:ext cx="2857520" cy="2272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Desktop\NVA\New\36\Images\21.JPG"/>
          <p:cNvPicPr>
            <a:picLocks noChangeAspect="1" noChangeArrowheads="1"/>
          </p:cNvPicPr>
          <p:nvPr/>
        </p:nvPicPr>
        <p:blipFill rotWithShape="1">
          <a:blip r:embed="rId5"/>
          <a:srcRect r="3751"/>
          <a:stretch/>
        </p:blipFill>
        <p:spPr bwMode="auto">
          <a:xfrm>
            <a:off x="5643570" y="4071942"/>
            <a:ext cx="2928958" cy="2287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User\Desktop\NVA\New\36\Images\29.JPG"/>
          <p:cNvPicPr>
            <a:picLocks noChangeAspect="1" noChangeArrowheads="1"/>
          </p:cNvPicPr>
          <p:nvPr/>
        </p:nvPicPr>
        <p:blipFill rotWithShape="1">
          <a:blip r:embed="rId6"/>
          <a:srcRect l="14219" t="8872" r="8038" b="864"/>
          <a:stretch/>
        </p:blipFill>
        <p:spPr bwMode="auto">
          <a:xfrm>
            <a:off x="3500430" y="4071942"/>
            <a:ext cx="2093718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ИХТИОЛОГИЯ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ихтис</a:t>
            </a:r>
            <a:r>
              <a:rPr lang="ru-RU" sz="2400" b="1" dirty="0"/>
              <a:t>» – рыба) – наука о рыбах.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ÐºÑÐ»Ð°"/>
          <p:cNvPicPr>
            <a:picLocks noChangeAspect="1" noChangeArrowheads="1"/>
          </p:cNvPicPr>
          <p:nvPr/>
        </p:nvPicPr>
        <p:blipFill>
          <a:blip r:embed="rId2"/>
          <a:srcRect t="5916"/>
          <a:stretch>
            <a:fillRect/>
          </a:stretch>
        </p:blipFill>
        <p:spPr bwMode="auto">
          <a:xfrm>
            <a:off x="571472" y="1500174"/>
            <a:ext cx="4000528" cy="2509231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 b="14634"/>
          <a:stretch>
            <a:fillRect/>
          </a:stretch>
        </p:blipFill>
        <p:spPr bwMode="auto">
          <a:xfrm flipH="1">
            <a:off x="4650868" y="1500174"/>
            <a:ext cx="390575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Deeply\Desktop\NVA\New\35\Images\27.jpg"/>
          <p:cNvPicPr>
            <a:picLocks noChangeAspect="1" noChangeArrowheads="1"/>
          </p:cNvPicPr>
          <p:nvPr/>
        </p:nvPicPr>
        <p:blipFill rotWithShape="1">
          <a:blip r:embed="rId4"/>
          <a:srcRect t="5883" r="4795" b="11592"/>
          <a:stretch/>
        </p:blipFill>
        <p:spPr bwMode="auto">
          <a:xfrm>
            <a:off x="571472" y="4071942"/>
            <a:ext cx="400052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Deeply\Desktop\NVA\New\35\Images\26.jpg"/>
          <p:cNvPicPr>
            <a:picLocks noChangeAspect="1" noChangeArrowheads="1"/>
          </p:cNvPicPr>
          <p:nvPr/>
        </p:nvPicPr>
        <p:blipFill>
          <a:blip r:embed="rId5"/>
          <a:srcRect t="16216"/>
          <a:stretch>
            <a:fillRect/>
          </a:stretch>
        </p:blipFill>
        <p:spPr bwMode="auto">
          <a:xfrm flipH="1">
            <a:off x="4643437" y="4071942"/>
            <a:ext cx="3910015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ЭНТОМОЛОГИЯ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энтомон</a:t>
            </a:r>
            <a:r>
              <a:rPr lang="ru-RU" sz="2400" b="1" dirty="0"/>
              <a:t>» – насекомое) – наука о насекомых.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¡ÑÑÐµÐºÐ¾Ð·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979096" cy="2500330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¡Ð»ÐµÐ¿ÐµÐ½Ñ"/>
          <p:cNvPicPr>
            <a:picLocks noChangeAspect="1" noChangeArrowheads="1"/>
          </p:cNvPicPr>
          <p:nvPr/>
        </p:nvPicPr>
        <p:blipFill>
          <a:blip r:embed="rId3"/>
          <a:srcRect l="9380" t="10391" r="12653"/>
          <a:stretch>
            <a:fillRect/>
          </a:stretch>
        </p:blipFill>
        <p:spPr bwMode="auto">
          <a:xfrm>
            <a:off x="571473" y="4071942"/>
            <a:ext cx="4000527" cy="2298962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¾ÑÐ°"/>
          <p:cNvPicPr>
            <a:picLocks noChangeAspect="1" noChangeArrowheads="1"/>
          </p:cNvPicPr>
          <p:nvPr/>
        </p:nvPicPr>
        <p:blipFill>
          <a:blip r:embed="rId4"/>
          <a:srcRect r="15639"/>
          <a:stretch>
            <a:fillRect/>
          </a:stretch>
        </p:blipFill>
        <p:spPr bwMode="auto">
          <a:xfrm>
            <a:off x="4643438" y="1500175"/>
            <a:ext cx="3936449" cy="2524412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ÐÑÐ·Ð½ÐµÑÐ¸Ðº"/>
          <p:cNvPicPr>
            <a:picLocks noChangeAspect="1" noChangeArrowheads="1"/>
          </p:cNvPicPr>
          <p:nvPr/>
        </p:nvPicPr>
        <p:blipFill>
          <a:blip r:embed="rId5"/>
          <a:srcRect t="2521" b="9878"/>
          <a:stretch>
            <a:fillRect/>
          </a:stretch>
        </p:blipFill>
        <p:spPr bwMode="auto">
          <a:xfrm>
            <a:off x="4643438" y="4071941"/>
            <a:ext cx="3929090" cy="22860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ТЕРИОЛОГИЯ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терион</a:t>
            </a:r>
            <a:r>
              <a:rPr lang="ru-RU" sz="2400" b="1" dirty="0"/>
              <a:t>» – зверь) – наука о млекопитающих.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ÐµÐ»ÐºÐ°"/>
          <p:cNvPicPr>
            <a:picLocks noChangeAspect="1" noChangeArrowheads="1"/>
          </p:cNvPicPr>
          <p:nvPr/>
        </p:nvPicPr>
        <p:blipFill>
          <a:blip r:embed="rId2"/>
          <a:srcRect r="20309" b="2941"/>
          <a:stretch>
            <a:fillRect/>
          </a:stretch>
        </p:blipFill>
        <p:spPr bwMode="auto">
          <a:xfrm>
            <a:off x="571471" y="1500173"/>
            <a:ext cx="3871235" cy="2357455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ÐÐ¾ÑÐºÐ°"/>
          <p:cNvPicPr>
            <a:picLocks noChangeAspect="1" noChangeArrowheads="1"/>
          </p:cNvPicPr>
          <p:nvPr/>
        </p:nvPicPr>
        <p:blipFill>
          <a:blip r:embed="rId3"/>
          <a:srcRect t="7286"/>
          <a:stretch>
            <a:fillRect/>
          </a:stretch>
        </p:blipFill>
        <p:spPr bwMode="auto">
          <a:xfrm>
            <a:off x="4500562" y="3929066"/>
            <a:ext cx="4070177" cy="2428892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¡Ð¾Ð±Ð°ÐºÐ°"/>
          <p:cNvPicPr>
            <a:picLocks noChangeAspect="1" noChangeArrowheads="1"/>
          </p:cNvPicPr>
          <p:nvPr/>
        </p:nvPicPr>
        <p:blipFill>
          <a:blip r:embed="rId4"/>
          <a:srcRect r="9299"/>
          <a:stretch>
            <a:fillRect/>
          </a:stretch>
        </p:blipFill>
        <p:spPr bwMode="auto">
          <a:xfrm>
            <a:off x="571472" y="3957960"/>
            <a:ext cx="3857652" cy="2391219"/>
          </a:xfrm>
          <a:prstGeom prst="rect">
            <a:avLst/>
          </a:prstGeom>
          <a:noFill/>
        </p:spPr>
      </p:pic>
      <p:pic>
        <p:nvPicPr>
          <p:cNvPr id="7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/>
          <a:srcRect b="13158"/>
          <a:stretch>
            <a:fillRect/>
          </a:stretch>
        </p:blipFill>
        <p:spPr bwMode="auto">
          <a:xfrm>
            <a:off x="4500562" y="1500174"/>
            <a:ext cx="4076167" cy="23574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rgbClr val="93FF93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ЛЕПИДОПТЕРОЛОГИЯ</a:t>
            </a:r>
            <a:r>
              <a:rPr lang="ru-RU" sz="2400" b="1" dirty="0"/>
              <a:t> («</a:t>
            </a:r>
            <a:r>
              <a:rPr lang="ru-RU" sz="2400" b="1" dirty="0" err="1"/>
              <a:t>лепидоптера</a:t>
            </a:r>
            <a:r>
              <a:rPr lang="ru-RU" sz="2400" b="1" dirty="0"/>
              <a:t>» – латинское название бабочек) – наука о бабочках.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Ð°ÑÐ°Ð¾Ð½"/>
          <p:cNvPicPr>
            <a:picLocks noChangeAspect="1" noChangeArrowheads="1"/>
          </p:cNvPicPr>
          <p:nvPr/>
        </p:nvPicPr>
        <p:blipFill>
          <a:blip r:embed="rId2"/>
          <a:srcRect l="3409" r="6392"/>
          <a:stretch>
            <a:fillRect/>
          </a:stretch>
        </p:blipFill>
        <p:spPr bwMode="auto">
          <a:xfrm>
            <a:off x="571472" y="1500175"/>
            <a:ext cx="4000528" cy="2495547"/>
          </a:xfrm>
          <a:prstGeom prst="rect">
            <a:avLst/>
          </a:prstGeom>
          <a:noFill/>
        </p:spPr>
      </p:pic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 t="19593"/>
          <a:stretch>
            <a:fillRect/>
          </a:stretch>
        </p:blipFill>
        <p:spPr bwMode="auto">
          <a:xfrm>
            <a:off x="571472" y="4071942"/>
            <a:ext cx="4000528" cy="2270082"/>
          </a:xfrm>
          <a:prstGeom prst="rect">
            <a:avLst/>
          </a:prstGeom>
          <a:noFill/>
        </p:spPr>
      </p:pic>
      <p:pic>
        <p:nvPicPr>
          <p:cNvPr id="7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 t="8426" r="2313"/>
          <a:stretch>
            <a:fillRect/>
          </a:stretch>
        </p:blipFill>
        <p:spPr bwMode="auto">
          <a:xfrm>
            <a:off x="4714876" y="4071942"/>
            <a:ext cx="3857652" cy="2260139"/>
          </a:xfrm>
          <a:prstGeom prst="rect">
            <a:avLst/>
          </a:prstGeom>
          <a:noFill/>
        </p:spPr>
      </p:pic>
      <p:pic>
        <p:nvPicPr>
          <p:cNvPr id="8" name="Picture 2" descr="ÐÐ°ÑÑÐ¸Ð½ÐºÐ¸ Ð¿Ð¾ Ð·Ð°Ð¿ÑÐ¾ÑÑ ÐÐ¸Ð¼Ð¾Ð½Ð½Ð¸ÑÐ°"/>
          <p:cNvPicPr>
            <a:picLocks noChangeAspect="1" noChangeArrowheads="1"/>
          </p:cNvPicPr>
          <p:nvPr/>
        </p:nvPicPr>
        <p:blipFill>
          <a:blip r:embed="rId5"/>
          <a:srcRect l="9818"/>
          <a:stretch>
            <a:fillRect/>
          </a:stretch>
        </p:blipFill>
        <p:spPr bwMode="auto">
          <a:xfrm>
            <a:off x="4714876" y="1500174"/>
            <a:ext cx="3865440" cy="25003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МИРМЕКОЛОГИЯ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мирмекс</a:t>
            </a:r>
            <a:r>
              <a:rPr lang="ru-RU" sz="2400" b="1" dirty="0"/>
              <a:t>» – муравей) – наука о муравьях.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ÑÑÐ°Ð²ÐµÐ¹"/>
          <p:cNvPicPr>
            <a:picLocks noChangeAspect="1" noChangeArrowheads="1"/>
          </p:cNvPicPr>
          <p:nvPr/>
        </p:nvPicPr>
        <p:blipFill>
          <a:blip r:embed="rId2"/>
          <a:srcRect t="3546" b="5382"/>
          <a:stretch>
            <a:fillRect/>
          </a:stretch>
        </p:blipFill>
        <p:spPr bwMode="auto">
          <a:xfrm>
            <a:off x="571472" y="1500174"/>
            <a:ext cx="8001056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КОЛЕОПТЕРОЛОГИЯ</a:t>
            </a:r>
            <a:r>
              <a:rPr lang="ru-RU" sz="2400" b="1" dirty="0"/>
              <a:t> («</a:t>
            </a:r>
            <a:r>
              <a:rPr lang="ru-RU" sz="2400" b="1" dirty="0" err="1"/>
              <a:t>колеоптера</a:t>
            </a:r>
            <a:r>
              <a:rPr lang="ru-RU" sz="2400" b="1" dirty="0"/>
              <a:t>» – </a:t>
            </a:r>
          </a:p>
          <a:p>
            <a:pPr algn="ctr"/>
            <a:r>
              <a:rPr lang="ru-RU" sz="2400" b="1" dirty="0"/>
              <a:t>латинское название жуков) – наука о жуках.</a:t>
            </a:r>
            <a:endParaRPr lang="ru-RU" sz="2400" dirty="0"/>
          </a:p>
        </p:txBody>
      </p:sp>
      <p:pic>
        <p:nvPicPr>
          <p:cNvPr id="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 t="5510"/>
          <a:stretch>
            <a:fillRect/>
          </a:stretch>
        </p:blipFill>
        <p:spPr bwMode="auto">
          <a:xfrm>
            <a:off x="571473" y="1500174"/>
            <a:ext cx="3929089" cy="2500330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ÑÑÐ°Ñ Ð¶ÑÐº"/>
          <p:cNvPicPr>
            <a:picLocks noChangeAspect="1" noChangeArrowheads="1"/>
          </p:cNvPicPr>
          <p:nvPr/>
        </p:nvPicPr>
        <p:blipFill>
          <a:blip r:embed="rId3"/>
          <a:srcRect t="2762" b="8860"/>
          <a:stretch>
            <a:fillRect/>
          </a:stretch>
        </p:blipFill>
        <p:spPr bwMode="auto">
          <a:xfrm>
            <a:off x="571472" y="4071942"/>
            <a:ext cx="3929090" cy="2286016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ÐÐ¾Ð»Ð³Ð¾Ð½Ð¾ÑÐ¸Ðº"/>
          <p:cNvPicPr>
            <a:picLocks noChangeAspect="1" noChangeArrowheads="1"/>
          </p:cNvPicPr>
          <p:nvPr/>
        </p:nvPicPr>
        <p:blipFill>
          <a:blip r:embed="rId4"/>
          <a:srcRect r="1173"/>
          <a:stretch>
            <a:fillRect/>
          </a:stretch>
        </p:blipFill>
        <p:spPr bwMode="auto">
          <a:xfrm>
            <a:off x="4643438" y="1500174"/>
            <a:ext cx="3929090" cy="2517948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ÐÑÐ¶ÐµÐ»Ð¸ÑÐ°"/>
          <p:cNvPicPr>
            <a:picLocks noChangeAspect="1" noChangeArrowheads="1"/>
          </p:cNvPicPr>
          <p:nvPr/>
        </p:nvPicPr>
        <p:blipFill>
          <a:blip r:embed="rId5"/>
          <a:srcRect t="9537" r="10911" b="8631"/>
          <a:stretch>
            <a:fillRect/>
          </a:stretch>
        </p:blipFill>
        <p:spPr bwMode="auto">
          <a:xfrm>
            <a:off x="4643438" y="4071942"/>
            <a:ext cx="3929090" cy="22782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ПРОТИСТОЛОГИЯ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протистос</a:t>
            </a:r>
            <a:r>
              <a:rPr lang="ru-RU" sz="2400" b="1" dirty="0"/>
              <a:t>» – самый первый) – наука о простейших.</a:t>
            </a:r>
            <a:endParaRPr lang="ru-RU" sz="24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/>
          <a:srcRect t="7659"/>
          <a:stretch>
            <a:fillRect/>
          </a:stretch>
        </p:blipFill>
        <p:spPr bwMode="auto">
          <a:xfrm>
            <a:off x="3929058" y="3786190"/>
            <a:ext cx="464347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/>
          <a:srcRect l="2066" t="2910" r="2892" b="41803"/>
          <a:stretch>
            <a:fillRect/>
          </a:stretch>
        </p:blipFill>
        <p:spPr bwMode="auto">
          <a:xfrm>
            <a:off x="571472" y="1500174"/>
            <a:ext cx="328614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286256"/>
            <a:ext cx="3255957" cy="2055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/>
          <a:srcRect t="11628" b="16280"/>
          <a:stretch>
            <a:fillRect/>
          </a:stretch>
        </p:blipFill>
        <p:spPr bwMode="auto">
          <a:xfrm>
            <a:off x="3929058" y="1500174"/>
            <a:ext cx="46434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/>
              <a:t>                              </a:t>
            </a: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Биология</a:t>
            </a:r>
          </a:p>
          <a:p>
            <a:pPr>
              <a:buNone/>
            </a:pP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000" b="1" dirty="0">
                <a:latin typeface="Times New Roman" pitchFamily="18" charset="0"/>
                <a:cs typeface="Times New Roman" pitchFamily="18" charset="0"/>
              </a:rPr>
              <a:t>Биология –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наука о жизни, о живых организмах, обитающих на Земле.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5214942" y="1285860"/>
            <a:ext cx="128588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V="1">
            <a:off x="1857356" y="1285860"/>
            <a:ext cx="2571768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85720" y="2571744"/>
            <a:ext cx="3857652" cy="9144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«Биос» -  жизнь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286248" y="2571744"/>
            <a:ext cx="4286280" cy="928694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«Логос»- учение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БАКТЕРИОЛОГИЯ</a:t>
            </a:r>
            <a:r>
              <a:rPr lang="ru-RU" sz="2400" b="1" dirty="0"/>
              <a:t> (от греческого слова </a:t>
            </a:r>
          </a:p>
          <a:p>
            <a:pPr algn="ctr"/>
            <a:r>
              <a:rPr lang="ru-RU" sz="2400" b="1" dirty="0"/>
              <a:t>«</a:t>
            </a:r>
            <a:r>
              <a:rPr lang="ru-RU" sz="2400" b="1" dirty="0" err="1"/>
              <a:t>бактерион</a:t>
            </a:r>
            <a:r>
              <a:rPr lang="ru-RU" sz="2400" b="1" dirty="0"/>
              <a:t>» – палочка) – наука о бактериях.</a:t>
            </a:r>
            <a:endParaRPr lang="ru-RU" sz="2400" dirty="0"/>
          </a:p>
        </p:txBody>
      </p:sp>
      <p:pic>
        <p:nvPicPr>
          <p:cNvPr id="4" name="Picture 3" descr="C:\Documents and Settings\Администратор\Рабочий стол\av-124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500174"/>
            <a:ext cx="4643470" cy="4797641"/>
          </a:xfrm>
          <a:prstGeom prst="rect">
            <a:avLst/>
          </a:prstGeom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</p:pic>
      <p:pic>
        <p:nvPicPr>
          <p:cNvPr id="5" name="Picture 4" descr="D:\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9" y="1500174"/>
            <a:ext cx="3293503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/>
          <a:srcRect l="11378" r="1390"/>
          <a:stretch>
            <a:fillRect/>
          </a:stretch>
        </p:blipFill>
        <p:spPr bwMode="auto">
          <a:xfrm>
            <a:off x="5286380" y="3643314"/>
            <a:ext cx="3286148" cy="264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АНАТОМИЯ</a:t>
            </a:r>
            <a:r>
              <a:rPr lang="ru-RU" sz="2400" b="1" dirty="0"/>
              <a:t> (от греческого слова «анатоме» – рассечение) – наука о строении организмов.</a:t>
            </a:r>
            <a:endParaRPr lang="ru-RU" sz="2400" dirty="0"/>
          </a:p>
        </p:txBody>
      </p:sp>
      <p:pic>
        <p:nvPicPr>
          <p:cNvPr id="6" name="Picture 7" descr="060602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DE"/>
              </a:clrFrom>
              <a:clrTo>
                <a:srgbClr val="FFFFD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1500174"/>
            <a:ext cx="6072230" cy="4837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ФИЗИОЛОГИЯ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физис</a:t>
            </a:r>
            <a:r>
              <a:rPr lang="ru-RU" sz="2400" b="1" dirty="0"/>
              <a:t>» – природа) – </a:t>
            </a:r>
          </a:p>
          <a:p>
            <a:pPr algn="ctr"/>
            <a:r>
              <a:rPr lang="ru-RU" sz="2400" b="1" dirty="0"/>
              <a:t>наука о жизнедеятельности организмов.</a:t>
            </a:r>
            <a:endParaRPr lang="ru-RU" sz="2400" dirty="0"/>
          </a:p>
        </p:txBody>
      </p:sp>
      <p:pic>
        <p:nvPicPr>
          <p:cNvPr id="7" name="Рисунок 1"/>
          <p:cNvPicPr>
            <a:picLocks noChangeAspect="1"/>
          </p:cNvPicPr>
          <p:nvPr/>
        </p:nvPicPr>
        <p:blipFill>
          <a:blip r:embed="rId2"/>
          <a:srcRect l="12396" t="12135" r="24304" b="31233"/>
          <a:stretch>
            <a:fillRect/>
          </a:stretch>
        </p:blipFill>
        <p:spPr bwMode="auto">
          <a:xfrm>
            <a:off x="571472" y="1500174"/>
            <a:ext cx="802522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04F98-27CB-4889-9EA2-17B1307B6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b="1" dirty="0"/>
              <a:t>Лабораторное оборудование 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AF8BC4F0-453E-4BDB-A03D-91C9E498D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43000"/>
            <a:ext cx="76200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0869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1E1499-7DFD-40D6-8A03-F606B3297459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b="1" dirty="0"/>
              <a:t>Увеличительные приборы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6BDDD61E-1A3A-43E7-B2D6-53543A4D85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 t="18499" r="7476" b="5902"/>
          <a:stretch/>
        </p:blipFill>
        <p:spPr bwMode="auto">
          <a:xfrm>
            <a:off x="697352" y="1581904"/>
            <a:ext cx="7749295" cy="502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7578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28DA5-3DEE-4D4C-8029-CE6E36FB4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6B25220-B113-46FF-9467-62BAC92B4618}"/>
              </a:ext>
            </a:extLst>
          </p:cNvPr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Объемные модели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F47AD2E5-FE5B-45ED-BBE6-F7310345A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27980"/>
            <a:ext cx="8229600" cy="4762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6007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C0C6E-2DEC-44A4-AFA8-77F60E54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E924EF7-E9AC-42F1-BB38-A2112D73D897}"/>
              </a:ext>
            </a:extLst>
          </p:cNvPr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Гербарии</a:t>
            </a:r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4D7606C-8D82-4724-85E5-599448876B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36" y="1570038"/>
            <a:ext cx="7776864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178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C0C6E-2DEC-44A4-AFA8-77F60E54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E924EF7-E9AC-42F1-BB38-A2112D73D897}"/>
              </a:ext>
            </a:extLst>
          </p:cNvPr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Муляжи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C47F02B5-D5ED-44AD-B967-5EEA78041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41944"/>
            <a:ext cx="9144000" cy="4023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37465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4C0C6E-2DEC-44A4-AFA8-77F60E54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7E924EF7-E9AC-42F1-BB38-A2112D73D897}"/>
              </a:ext>
            </a:extLst>
          </p:cNvPr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/>
              <a:t>Коллекции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30BF37A8-C388-45A9-A230-3C37225D3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64" y="1570038"/>
            <a:ext cx="7020272" cy="517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2001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Живые организмы очень разнообразны</a:t>
            </a:r>
          </a:p>
        </p:txBody>
      </p:sp>
      <p:pic>
        <p:nvPicPr>
          <p:cNvPr id="2050" name="Picture 2" descr="C:\Users\Julia\Desktop\animals_636-c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413" y="1047750"/>
            <a:ext cx="6353175" cy="4762500"/>
          </a:xfrm>
          <a:prstGeom prst="rect">
            <a:avLst/>
          </a:prstGeom>
          <a:noFill/>
        </p:spPr>
      </p:pic>
      <p:pic>
        <p:nvPicPr>
          <p:cNvPr id="2052" name="Picture 4" descr="C:\Users\Julia\Desktop\orig_4285569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785794"/>
            <a:ext cx="6191250" cy="4648200"/>
          </a:xfrm>
          <a:prstGeom prst="rect">
            <a:avLst/>
          </a:prstGeom>
          <a:noFill/>
        </p:spPr>
      </p:pic>
      <p:pic>
        <p:nvPicPr>
          <p:cNvPr id="2055" name="Picture 7" descr="C:\Users\Julia\Desktop\i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1071546"/>
            <a:ext cx="6572296" cy="5245495"/>
          </a:xfrm>
          <a:prstGeom prst="rect">
            <a:avLst/>
          </a:prstGeom>
          <a:noFill/>
        </p:spPr>
      </p:pic>
      <p:pic>
        <p:nvPicPr>
          <p:cNvPr id="2056" name="Picture 8" descr="C:\Users\Julia\Desktop\img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1357298"/>
            <a:ext cx="7010400" cy="5257800"/>
          </a:xfrm>
          <a:prstGeom prst="rect">
            <a:avLst/>
          </a:prstGeom>
          <a:noFill/>
        </p:spPr>
      </p:pic>
      <p:pic>
        <p:nvPicPr>
          <p:cNvPr id="2057" name="Picture 9" descr="C:\Users\Julia\Desktop\romashka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1071546"/>
            <a:ext cx="7405739" cy="5554305"/>
          </a:xfrm>
          <a:prstGeom prst="rect">
            <a:avLst/>
          </a:prstGeom>
          <a:noFill/>
        </p:spPr>
      </p:pic>
      <p:pic>
        <p:nvPicPr>
          <p:cNvPr id="2058" name="Picture 10" descr="C:\Users\Julia\Desktop\high_five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48" y="928670"/>
            <a:ext cx="7342210" cy="5501010"/>
          </a:xfrm>
          <a:prstGeom prst="rect">
            <a:avLst/>
          </a:prstGeom>
          <a:noFill/>
        </p:spPr>
      </p:pic>
      <p:pic>
        <p:nvPicPr>
          <p:cNvPr id="2059" name="Picture 11" descr="C:\Users\Julia\Desktop\eCAA.jpg_resize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86" y="1142984"/>
            <a:ext cx="7167586" cy="5375690"/>
          </a:xfrm>
          <a:prstGeom prst="rect">
            <a:avLst/>
          </a:prstGeom>
          <a:noFill/>
        </p:spPr>
      </p:pic>
      <p:pic>
        <p:nvPicPr>
          <p:cNvPr id="2060" name="Picture 12" descr="C:\Users\Julia\Desktop\4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8596" y="1142984"/>
            <a:ext cx="7556391" cy="5214974"/>
          </a:xfrm>
          <a:prstGeom prst="rect">
            <a:avLst/>
          </a:prstGeom>
          <a:noFill/>
        </p:spPr>
      </p:pic>
      <p:pic>
        <p:nvPicPr>
          <p:cNvPr id="2061" name="Picture 13" descr="C:\Users\Julia\Desktop\look.com.ua-22477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85786" y="1214422"/>
            <a:ext cx="7135834" cy="535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  <a:ln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Царства живых организмов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21455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428860" y="435769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214311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428625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rot="16200000" flipH="1">
            <a:off x="5073632" y="755616"/>
            <a:ext cx="939792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3643306" y="2285992"/>
            <a:ext cx="278608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285984" y="2143116"/>
            <a:ext cx="2857520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428860" y="1357298"/>
            <a:ext cx="200026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Царства живых организмов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214554"/>
            <a:ext cx="2200284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растения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357694"/>
            <a:ext cx="2914664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животные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2143116"/>
            <a:ext cx="1714512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грибы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500694" y="4286256"/>
            <a:ext cx="2714644" cy="914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бактерии</a:t>
            </a:r>
          </a:p>
        </p:txBody>
      </p: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 rot="16200000" flipH="1">
            <a:off x="5073632" y="755616"/>
            <a:ext cx="939792" cy="21431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3643306" y="2285992"/>
            <a:ext cx="278608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2285984" y="2143116"/>
            <a:ext cx="2857520" cy="14287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428860" y="1357298"/>
            <a:ext cx="2000264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Биология – это комплексная наука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357166"/>
            <a:ext cx="4214842" cy="128588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latin typeface="Times New Roman" pitchFamily="18" charset="0"/>
                <a:cs typeface="Times New Roman" pitchFamily="18" charset="0"/>
              </a:rPr>
              <a:t>биология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1928802"/>
            <a:ext cx="2857520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цитология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2857496"/>
            <a:ext cx="2786082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ботаника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3929066"/>
            <a:ext cx="2857520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зоология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72132" y="1214422"/>
            <a:ext cx="2643206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микология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643570" y="3714752"/>
            <a:ext cx="2700350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эмбриология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72132" y="2857496"/>
            <a:ext cx="2771788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генетика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643570" y="4643446"/>
            <a:ext cx="2928958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бактериология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8662" y="5715016"/>
            <a:ext cx="2928958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физиология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4786322"/>
            <a:ext cx="2786082" cy="64294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анатомия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715008" y="5643578"/>
            <a:ext cx="2643206" cy="7143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экология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72132" y="2071678"/>
            <a:ext cx="2786082" cy="5715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биохимия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572132" y="357166"/>
            <a:ext cx="2643206" cy="5000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вирусология</a:t>
            </a:r>
          </a:p>
        </p:txBody>
      </p:sp>
      <p:cxnSp>
        <p:nvCxnSpPr>
          <p:cNvPr id="20" name="Прямая со стрелкой 19"/>
          <p:cNvCxnSpPr>
            <a:stCxn id="2" idx="3"/>
          </p:cNvCxnSpPr>
          <p:nvPr/>
        </p:nvCxnSpPr>
        <p:spPr>
          <a:xfrm flipV="1">
            <a:off x="4714876" y="714356"/>
            <a:ext cx="714380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2" idx="3"/>
          </p:cNvCxnSpPr>
          <p:nvPr/>
        </p:nvCxnSpPr>
        <p:spPr>
          <a:xfrm>
            <a:off x="4714876" y="1000108"/>
            <a:ext cx="78581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2" idx="3"/>
            <a:endCxn id="17" idx="1"/>
          </p:cNvCxnSpPr>
          <p:nvPr/>
        </p:nvCxnSpPr>
        <p:spPr>
          <a:xfrm>
            <a:off x="4714876" y="1000108"/>
            <a:ext cx="857256" cy="13573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2" idx="3"/>
          </p:cNvCxnSpPr>
          <p:nvPr/>
        </p:nvCxnSpPr>
        <p:spPr>
          <a:xfrm>
            <a:off x="4714876" y="1000108"/>
            <a:ext cx="857256" cy="19288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2" idx="3"/>
          </p:cNvCxnSpPr>
          <p:nvPr/>
        </p:nvCxnSpPr>
        <p:spPr>
          <a:xfrm>
            <a:off x="4714876" y="1000108"/>
            <a:ext cx="928694" cy="29289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2" idx="3"/>
          </p:cNvCxnSpPr>
          <p:nvPr/>
        </p:nvCxnSpPr>
        <p:spPr>
          <a:xfrm>
            <a:off x="4714876" y="1000108"/>
            <a:ext cx="857256" cy="38576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2" idx="3"/>
            <a:endCxn id="16" idx="1"/>
          </p:cNvCxnSpPr>
          <p:nvPr/>
        </p:nvCxnSpPr>
        <p:spPr>
          <a:xfrm>
            <a:off x="4714876" y="1000108"/>
            <a:ext cx="1000132" cy="50006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10800000" flipV="1">
            <a:off x="3857620" y="1714488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>
            <a:off x="3393273" y="2178835"/>
            <a:ext cx="1285884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9" idx="3"/>
          </p:cNvCxnSpPr>
          <p:nvPr/>
        </p:nvCxnSpPr>
        <p:spPr>
          <a:xfrm rot="5400000">
            <a:off x="2803910" y="2625322"/>
            <a:ext cx="2536049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rot="5400000">
            <a:off x="2357422" y="3071810"/>
            <a:ext cx="3500462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1893075" y="3750471"/>
            <a:ext cx="4572032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ЦИТОЛОГИЯ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цитос</a:t>
            </a:r>
            <a:r>
              <a:rPr lang="ru-RU" sz="2400" b="1" dirty="0"/>
              <a:t>» – клетка) – наука о клетке.</a:t>
            </a:r>
            <a:endParaRPr lang="ru-RU" sz="2400" dirty="0"/>
          </a:p>
        </p:txBody>
      </p:sp>
      <p:pic>
        <p:nvPicPr>
          <p:cNvPr id="4" name="Picture 7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7989411" cy="4929222"/>
          </a:xfrm>
          <a:prstGeom prst="rect">
            <a:avLst/>
          </a:prstGeom>
          <a:noFill/>
          <a:ln w="22225">
            <a:solidFill>
              <a:srgbClr val="0099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71472" y="571480"/>
            <a:ext cx="8001056" cy="830997"/>
          </a:xfrm>
          <a:prstGeom prst="rect">
            <a:avLst/>
          </a:prstGeom>
          <a:solidFill>
            <a:schemeClr val="bg1"/>
          </a:solidFill>
          <a:ln w="25400">
            <a:solidFill>
              <a:srgbClr val="325026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БОТАНИКА</a:t>
            </a:r>
            <a:r>
              <a:rPr lang="ru-RU" sz="2400" b="1" dirty="0"/>
              <a:t> (от греческого слова «</a:t>
            </a:r>
            <a:r>
              <a:rPr lang="ru-RU" sz="2400" b="1" dirty="0" err="1"/>
              <a:t>ботанэ</a:t>
            </a:r>
            <a:r>
              <a:rPr lang="ru-RU" sz="2400" b="1" dirty="0"/>
              <a:t>» – растение) – наука о растениях.</a:t>
            </a:r>
            <a:endParaRPr lang="ru-RU" sz="2400" dirty="0"/>
          </a:p>
        </p:txBody>
      </p:sp>
      <p:pic>
        <p:nvPicPr>
          <p:cNvPr id="4" name="Picture 2" descr="ÐÐ°ÑÑÐ¸Ð½ÐºÐ¸ Ð¿Ð¾ Ð·Ð°Ð¿ÑÐ¾ÑÑ ÐÐ¾Ð¶Ð¶ÐµÐ²ÐµÐ»ÑÐ½Ð¸Ðº"/>
          <p:cNvPicPr>
            <a:picLocks noChangeAspect="1" noChangeArrowheads="1"/>
          </p:cNvPicPr>
          <p:nvPr/>
        </p:nvPicPr>
        <p:blipFill>
          <a:blip r:embed="rId2"/>
          <a:srcRect r="6383"/>
          <a:stretch>
            <a:fillRect/>
          </a:stretch>
        </p:blipFill>
        <p:spPr bwMode="auto">
          <a:xfrm>
            <a:off x="571472" y="1500174"/>
            <a:ext cx="3805423" cy="2500329"/>
          </a:xfrm>
          <a:prstGeom prst="rect">
            <a:avLst/>
          </a:prstGeom>
          <a:noFill/>
        </p:spPr>
      </p:pic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 t="5660" b="7724"/>
          <a:stretch>
            <a:fillRect/>
          </a:stretch>
        </p:blipFill>
        <p:spPr bwMode="auto">
          <a:xfrm>
            <a:off x="4500562" y="1500174"/>
            <a:ext cx="4071965" cy="2474765"/>
          </a:xfrm>
          <a:prstGeom prst="rect">
            <a:avLst/>
          </a:prstGeom>
          <a:noFill/>
        </p:spPr>
      </p:pic>
      <p:pic>
        <p:nvPicPr>
          <p:cNvPr id="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/>
          <a:srcRect t="6948" b="8490"/>
          <a:stretch>
            <a:fillRect/>
          </a:stretch>
        </p:blipFill>
        <p:spPr bwMode="auto">
          <a:xfrm>
            <a:off x="571472" y="4071942"/>
            <a:ext cx="3786214" cy="2286016"/>
          </a:xfrm>
          <a:prstGeom prst="rect">
            <a:avLst/>
          </a:prstGeom>
          <a:noFill/>
        </p:spPr>
      </p:pic>
      <p:pic>
        <p:nvPicPr>
          <p:cNvPr id="7" name="Picture 2" descr="ÐÐ°ÑÑÐ¸Ð½ÐºÐ¸ Ð¿Ð¾ Ð·Ð°Ð¿ÑÐ¾ÑÑ ÐÐ»ÐµÐ²ÐµÑ"/>
          <p:cNvPicPr>
            <a:picLocks noChangeAspect="1" noChangeArrowheads="1"/>
          </p:cNvPicPr>
          <p:nvPr/>
        </p:nvPicPr>
        <p:blipFill>
          <a:blip r:embed="rId5"/>
          <a:srcRect b="13514"/>
          <a:stretch>
            <a:fillRect/>
          </a:stretch>
        </p:blipFill>
        <p:spPr bwMode="auto">
          <a:xfrm>
            <a:off x="4501058" y="4071942"/>
            <a:ext cx="4056014" cy="22860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</TotalTime>
  <Words>316</Words>
  <Application>Microsoft Office PowerPoint</Application>
  <PresentationFormat>Экран (4:3)</PresentationFormat>
  <Paragraphs>57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Живые организмы очень разнообразны</vt:lpstr>
      <vt:lpstr>Царства живых организмов</vt:lpstr>
      <vt:lpstr>Царства живых организмов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Лабораторное оборудование </vt:lpstr>
      <vt:lpstr>Увеличительные приборы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jivop</cp:lastModifiedBy>
  <cp:revision>50</cp:revision>
  <dcterms:created xsi:type="dcterms:W3CDTF">2020-02-09T05:54:34Z</dcterms:created>
  <dcterms:modified xsi:type="dcterms:W3CDTF">2024-07-27T10:01:56Z</dcterms:modified>
</cp:coreProperties>
</file>