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7"/>
  </p:notesMasterIdLst>
  <p:sldIdLst>
    <p:sldId id="256" r:id="rId2"/>
    <p:sldId id="549" r:id="rId3"/>
    <p:sldId id="569" r:id="rId4"/>
    <p:sldId id="570" r:id="rId5"/>
    <p:sldId id="550" r:id="rId6"/>
    <p:sldId id="551" r:id="rId7"/>
    <p:sldId id="257" r:id="rId8"/>
    <p:sldId id="339" r:id="rId9"/>
    <p:sldId id="258" r:id="rId10"/>
    <p:sldId id="260" r:id="rId11"/>
    <p:sldId id="343" r:id="rId12"/>
    <p:sldId id="340" r:id="rId13"/>
    <p:sldId id="341" r:id="rId14"/>
    <p:sldId id="342" r:id="rId15"/>
    <p:sldId id="289" r:id="rId16"/>
    <p:sldId id="279" r:id="rId17"/>
    <p:sldId id="280" r:id="rId18"/>
    <p:sldId id="281" r:id="rId19"/>
    <p:sldId id="282" r:id="rId20"/>
    <p:sldId id="567" r:id="rId21"/>
    <p:sldId id="284" r:id="rId22"/>
    <p:sldId id="540" r:id="rId23"/>
    <p:sldId id="541" r:id="rId24"/>
    <p:sldId id="560" r:id="rId25"/>
    <p:sldId id="293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28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D04BF6-1DBC-4744-83B1-82E19C291E19}" type="datetimeFigureOut">
              <a:rPr lang="ru-RU" smtClean="0"/>
              <a:t>27.07.2024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CE1728-95EF-4108-AAB5-DC9363B04A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90764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E6AE36-021D-4013-805F-D7D6B8FB7600}" type="slidenum">
              <a:rPr lang="ru-RU" smtClean="0"/>
              <a:pPr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86249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E6AE36-021D-4013-805F-D7D6B8FB7600}" type="slidenum">
              <a:rPr lang="ru-RU" smtClean="0"/>
              <a:pPr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862492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E6AE36-021D-4013-805F-D7D6B8FB7600}" type="slidenum">
              <a:rPr lang="ru-RU" smtClean="0"/>
              <a:pPr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862492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E6AE36-021D-4013-805F-D7D6B8FB7600}" type="slidenum">
              <a:rPr lang="ru-RU" smtClean="0"/>
              <a:pPr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862492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E6AE36-021D-4013-805F-D7D6B8FB7600}" type="slidenum">
              <a:rPr lang="ru-RU" smtClean="0"/>
              <a:pPr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862492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E6AE36-021D-4013-805F-D7D6B8FB7600}" type="slidenum">
              <a:rPr lang="ru-RU" smtClean="0"/>
              <a:pPr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862492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E6AE36-021D-4013-805F-D7D6B8FB7600}" type="slidenum">
              <a:rPr lang="ru-RU" smtClean="0"/>
              <a:pPr/>
              <a:t>25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86249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B9E581B-8B83-4E49-80A5-2E21734C1DC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B6627FF6-CFC7-40C6-9F03-8C86A2AD180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5188F0C-82C1-4FED-A0A8-B4A3B81668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C76042-5365-4344-87B5-EF7BD7262D4B}" type="datetimeFigureOut">
              <a:rPr lang="ru-RU" smtClean="0"/>
              <a:pPr/>
              <a:t>27.07.2024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FB01B55-7081-4325-9CAA-747FCC9787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4EF3D4F-3A6B-4FC2-94F9-EABDED38DF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605BB-7977-4DDF-AA51-3F5DF8CD905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38708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ED23B4F-D990-41D2-9793-C9C9EE7647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8694BD89-1372-4AA8-8A85-979F2B70CA3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1562FA0-544C-4F03-A675-D7DDBF0BE5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C76042-5365-4344-87B5-EF7BD7262D4B}" type="datetimeFigureOut">
              <a:rPr lang="ru-RU" smtClean="0"/>
              <a:pPr/>
              <a:t>27.07.2024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4AF795E-C2BC-4D84-B64F-BFE39FD23B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DBA886E-4E10-4FB7-BF0E-A9CBED7010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605BB-7977-4DDF-AA51-3F5DF8CD905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28221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40B6CEB4-D611-4331-A552-4E1989CBE0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BF8AA64D-CBC9-4D81-AE13-7BCFE081306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DA92DBB-913A-4C7D-8070-A8DF608D7D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C76042-5365-4344-87B5-EF7BD7262D4B}" type="datetimeFigureOut">
              <a:rPr lang="ru-RU" smtClean="0"/>
              <a:pPr/>
              <a:t>27.07.2024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D5A1FE4-97FE-4F68-BCCB-8FDE0C3B91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4EA30E4-990C-42E0-91D0-F3A48FA1EE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605BB-7977-4DDF-AA51-3F5DF8CD905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41062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6E972C9-4411-43C3-95D2-9CAA287FA7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7F1CA7D-0696-469F-8680-DC6824B0EB8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3D54FD2-ECDB-4963-B438-BC2319BB80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C76042-5365-4344-87B5-EF7BD7262D4B}" type="datetimeFigureOut">
              <a:rPr lang="ru-RU" smtClean="0"/>
              <a:pPr/>
              <a:t>27.07.2024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753AE55-E76A-499B-BDE3-E1369286BF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8CD8ACD-F105-48A1-89DF-F2BE2D2A00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605BB-7977-4DDF-AA51-3F5DF8CD905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84076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6C47ADF-83C0-44F1-BE13-E0D88495CE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556A1450-C74F-4138-AAEC-8B09DB700BD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604C54D-7642-4D7C-A1AD-3B4FD523DB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C76042-5365-4344-87B5-EF7BD7262D4B}" type="datetimeFigureOut">
              <a:rPr lang="ru-RU" smtClean="0"/>
              <a:pPr/>
              <a:t>27.07.2024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60E0EE7-B4F5-43F5-AA59-AF693A9DE3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C0C49C8-8CD0-4996-A386-EA6D72B447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605BB-7977-4DDF-AA51-3F5DF8CD905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97700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65353FD-B6A5-46E9-8DDD-14F9EF4C26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B822A9E-6CC0-4696-ADCC-E78C80D225C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39E509F2-77CF-4087-86B0-440B0DA975D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A6AEFC89-A8A7-424D-9893-5147667754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C76042-5365-4344-87B5-EF7BD7262D4B}" type="datetimeFigureOut">
              <a:rPr lang="ru-RU" smtClean="0"/>
              <a:pPr/>
              <a:t>27.07.2024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B415F8E6-C619-4D51-9875-8F8A0019C9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C31C5ACC-1CA0-4D98-9283-4A897F62FE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605BB-7977-4DDF-AA51-3F5DF8CD905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04374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DFA17AD-8343-4C0F-A1E0-3CCD0E533A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B30C77AD-1213-4566-9583-6DFD8C3BE91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B67AD140-38E3-4B94-BA77-F7D6A6D3E37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0C41D9F2-5D47-4996-A37C-C71A64F5494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28E44124-C3E4-42CC-B6CE-139DF6C3E01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AD8B2F62-A3A6-4CD0-BA90-8AE149C071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C76042-5365-4344-87B5-EF7BD7262D4B}" type="datetimeFigureOut">
              <a:rPr lang="ru-RU" smtClean="0"/>
              <a:pPr/>
              <a:t>27.07.2024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531B3E26-F31B-473E-992A-65DE99FCB2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A1B41636-969C-4A60-97DE-B886284D63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605BB-7977-4DDF-AA51-3F5DF8CD905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63502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27A57BB-5B90-47EA-96A0-9C43BCB6CC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565EA85E-1B83-4529-83F0-0A5EB4F68C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C76042-5365-4344-87B5-EF7BD7262D4B}" type="datetimeFigureOut">
              <a:rPr lang="ru-RU" smtClean="0"/>
              <a:pPr/>
              <a:t>27.07.2024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243B11ED-7E3A-4E58-B843-EAF0A824E0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13B56172-8826-4776-84E0-8D9E4910B3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605BB-7977-4DDF-AA51-3F5DF8CD905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76429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7E143CE5-49F4-4907-A306-36D3D7CF32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C76042-5365-4344-87B5-EF7BD7262D4B}" type="datetimeFigureOut">
              <a:rPr lang="ru-RU" smtClean="0"/>
              <a:pPr/>
              <a:t>27.07.2024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907D0419-BD32-4289-B944-C124F53C84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F68E411E-ECB5-4D5C-ADB4-45B6BE1440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605BB-7977-4DDF-AA51-3F5DF8CD905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71143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F284A7F-1E56-4C36-B78F-67ECE7CE02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0703DE5-F13A-4CB4-9F87-37044550611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5F0C91C3-193E-4E18-8CED-EE08ECC131B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55BF98A5-C200-47EE-B1E2-843F3D18FB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C76042-5365-4344-87B5-EF7BD7262D4B}" type="datetimeFigureOut">
              <a:rPr lang="ru-RU" smtClean="0"/>
              <a:pPr/>
              <a:t>27.07.2024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B269E1D1-2B3F-42B4-BE04-D5AB85395E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A2566ECC-5DAE-4AE1-95BA-76EE47D857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605BB-7977-4DDF-AA51-3F5DF8CD905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48447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03389DF-FD60-40E8-B575-6E345ED9A2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69189C3A-2893-4293-9021-79D5D2D47C0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82D5E893-9EC2-421D-B889-823993180ED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D36DA267-F19D-412A-AD42-765FEE69B5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C76042-5365-4344-87B5-EF7BD7262D4B}" type="datetimeFigureOut">
              <a:rPr lang="ru-RU" smtClean="0"/>
              <a:pPr/>
              <a:t>27.07.2024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83B68DEE-446C-43C5-877C-BCA69DE070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5F85C4EF-4734-48EF-9E5E-9B730ED458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605BB-7977-4DDF-AA51-3F5DF8CD905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54185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3">
                <a:lumMod val="0"/>
                <a:lumOff val="100000"/>
              </a:schemeClr>
            </a:gs>
            <a:gs pos="35000">
              <a:schemeClr val="accent3">
                <a:lumMod val="0"/>
                <a:lumOff val="100000"/>
              </a:schemeClr>
            </a:gs>
            <a:gs pos="100000">
              <a:schemeClr val="accent3">
                <a:lumMod val="100000"/>
              </a:schemeClr>
            </a:gs>
          </a:gsLst>
          <a:path path="circle">
            <a:fillToRect l="100000" b="10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35AB384-E6C2-468C-9E3C-D770E49286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C5A8F045-0854-4258-8346-7C8B1164118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214F98B-F25A-4C52-9D4E-6E115CA4124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C76042-5365-4344-87B5-EF7BD7262D4B}" type="datetimeFigureOut">
              <a:rPr lang="ru-RU" smtClean="0"/>
              <a:pPr/>
              <a:t>27.07.2024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D6412EF-E7D2-480C-85B3-A6A57848C84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3611AFC-5EC6-44A5-A925-E43FB0146E5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1605BB-7977-4DDF-AA51-3F5DF8CD905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82006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7" Type="http://schemas.openxmlformats.org/officeDocument/2006/relationships/image" Target="../media/image26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papik.pro/uploads/posts/2023-03/1677760751_papik-pro-p-krasivie-risunki-svyazannie-s-biologiei-40.jpg">
            <a:extLst>
              <a:ext uri="{FF2B5EF4-FFF2-40B4-BE49-F238E27FC236}">
                <a16:creationId xmlns:a16="http://schemas.microsoft.com/office/drawing/2014/main" id="{41840941-A145-4DE1-B9EC-3E1426CAA74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500"/>
          <a:stretch/>
        </p:blipFill>
        <p:spPr bwMode="auto">
          <a:xfrm>
            <a:off x="1176338" y="2708920"/>
            <a:ext cx="6791325" cy="4149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5516" y="814558"/>
            <a:ext cx="8712968" cy="1894362"/>
          </a:xfrm>
        </p:spPr>
        <p:txBody>
          <a:bodyPr>
            <a:noAutofit/>
          </a:bodyPr>
          <a:lstStyle/>
          <a:p>
            <a:r>
              <a:rPr lang="ru-RU" sz="4400" b="1" dirty="0">
                <a:latin typeface="Bahnschrift" panose="020B0502040204020203" pitchFamily="34" charset="0"/>
                <a:cs typeface="Aharoni" panose="02010803020104030203" pitchFamily="2" charset="-79"/>
              </a:rPr>
              <a:t>Роль биологии в познании окружающего мира и практической деятельности современного человека.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8" descr="Picture background">
            <a:extLst>
              <a:ext uri="{FF2B5EF4-FFF2-40B4-BE49-F238E27FC236}">
                <a16:creationId xmlns:a16="http://schemas.microsoft.com/office/drawing/2014/main" id="{41AC97C0-9356-46AB-B969-B568797632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90" y="785813"/>
            <a:ext cx="9144000" cy="60721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25925C1C-C471-40A6-906B-B3F95019AFD6}"/>
              </a:ext>
            </a:extLst>
          </p:cNvPr>
          <p:cNvSpPr txBox="1"/>
          <p:nvPr/>
        </p:nvSpPr>
        <p:spPr>
          <a:xfrm>
            <a:off x="1907704" y="260648"/>
            <a:ext cx="5328592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/>
              <a:t>АГРОНОМ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4" descr="Picture background">
            <a:extLst>
              <a:ext uri="{FF2B5EF4-FFF2-40B4-BE49-F238E27FC236}">
                <a16:creationId xmlns:a16="http://schemas.microsoft.com/office/drawing/2014/main" id="{D849FBB9-CA3A-4B0F-9A7A-0040BEFB101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891066"/>
            <a:ext cx="7620272" cy="59669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0065C72-3E75-496C-9740-4044B1BDFA7F}"/>
              </a:ext>
            </a:extLst>
          </p:cNvPr>
          <p:cNvSpPr txBox="1"/>
          <p:nvPr/>
        </p:nvSpPr>
        <p:spPr>
          <a:xfrm>
            <a:off x="1907704" y="332656"/>
            <a:ext cx="5328592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/>
              <a:t>ЖИВОТНОВОД</a:t>
            </a:r>
          </a:p>
        </p:txBody>
      </p:sp>
    </p:spTree>
    <p:extLst>
      <p:ext uri="{BB962C8B-B14F-4D97-AF65-F5344CB8AC3E}">
        <p14:creationId xmlns:p14="http://schemas.microsoft.com/office/powerpoint/2010/main" val="2827365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6" descr="Picture background">
            <a:extLst>
              <a:ext uri="{FF2B5EF4-FFF2-40B4-BE49-F238E27FC236}">
                <a16:creationId xmlns:a16="http://schemas.microsoft.com/office/drawing/2014/main" id="{3BAAD07E-38BC-4C70-B9D2-7AD0A03563F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076" y="769458"/>
            <a:ext cx="9144000" cy="609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69144DB9-C644-4D1B-8473-9772D633FE15}"/>
              </a:ext>
            </a:extLst>
          </p:cNvPr>
          <p:cNvSpPr txBox="1"/>
          <p:nvPr/>
        </p:nvSpPr>
        <p:spPr>
          <a:xfrm>
            <a:off x="1907704" y="332656"/>
            <a:ext cx="5328592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/>
              <a:t>ВЕТЕРИНАР</a:t>
            </a:r>
          </a:p>
        </p:txBody>
      </p:sp>
    </p:spTree>
    <p:extLst>
      <p:ext uri="{BB962C8B-B14F-4D97-AF65-F5344CB8AC3E}">
        <p14:creationId xmlns:p14="http://schemas.microsoft.com/office/powerpoint/2010/main" val="2953741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Picture background">
            <a:extLst>
              <a:ext uri="{FF2B5EF4-FFF2-40B4-BE49-F238E27FC236}">
                <a16:creationId xmlns:a16="http://schemas.microsoft.com/office/drawing/2014/main" id="{FA4221C5-0D8E-41E0-8510-144A4F5F31D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86599"/>
            <a:ext cx="9144000" cy="6094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1148133-E586-44F3-BC70-632D879AF86D}"/>
              </a:ext>
            </a:extLst>
          </p:cNvPr>
          <p:cNvSpPr txBox="1"/>
          <p:nvPr/>
        </p:nvSpPr>
        <p:spPr>
          <a:xfrm>
            <a:off x="1907704" y="332656"/>
            <a:ext cx="5328592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/>
              <a:t>ПСИХОЛОГ</a:t>
            </a:r>
          </a:p>
        </p:txBody>
      </p:sp>
    </p:spTree>
    <p:extLst>
      <p:ext uri="{BB962C8B-B14F-4D97-AF65-F5344CB8AC3E}">
        <p14:creationId xmlns:p14="http://schemas.microsoft.com/office/powerpoint/2010/main" val="3530039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62F2A94B-66B3-4D79-A82F-D31101C32FE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06456"/>
            <a:ext cx="9144000" cy="6097191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5FAE1A0-5F2C-4BBA-A0CA-B6D2FA156A4D}"/>
              </a:ext>
            </a:extLst>
          </p:cNvPr>
          <p:cNvSpPr txBox="1"/>
          <p:nvPr/>
        </p:nvSpPr>
        <p:spPr>
          <a:xfrm>
            <a:off x="1907704" y="332656"/>
            <a:ext cx="5328592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/>
              <a:t>МИКРОБИОЛОГ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976E2BD-9A00-4B0E-92F1-839C9E1A1886}"/>
              </a:ext>
            </a:extLst>
          </p:cNvPr>
          <p:cNvSpPr txBox="1"/>
          <p:nvPr/>
        </p:nvSpPr>
        <p:spPr>
          <a:xfrm>
            <a:off x="1907704" y="352513"/>
            <a:ext cx="5328592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/>
              <a:t>МИКРОБИОЛОГ</a:t>
            </a:r>
          </a:p>
        </p:txBody>
      </p:sp>
    </p:spTree>
    <p:extLst>
      <p:ext uri="{BB962C8B-B14F-4D97-AF65-F5344CB8AC3E}">
        <p14:creationId xmlns:p14="http://schemas.microsoft.com/office/powerpoint/2010/main" val="14537829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18653" y="285099"/>
            <a:ext cx="710771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44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18653" y="1533529"/>
            <a:ext cx="594910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3200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490251" y="1097611"/>
            <a:ext cx="7221556" cy="1200329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ru-RU" sz="2400" dirty="0"/>
              <a:t>Генетика – это наука, изучающая закономерности передачи признаков от родительских особей к потомкам. 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print"/>
          <a:srcRect l="23354" t="37698" r="33073" b="24231"/>
          <a:stretch>
            <a:fillRect/>
          </a:stretch>
        </p:blipFill>
        <p:spPr bwMode="auto">
          <a:xfrm>
            <a:off x="279838" y="2554222"/>
            <a:ext cx="8584324" cy="42169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69EB0BAB-7010-4B21-AF7E-2B28A27EAF2B}"/>
              </a:ext>
            </a:extLst>
          </p:cNvPr>
          <p:cNvSpPr txBox="1"/>
          <p:nvPr/>
        </p:nvSpPr>
        <p:spPr>
          <a:xfrm>
            <a:off x="1907704" y="332656"/>
            <a:ext cx="5328592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/>
              <a:t>ГЕНЕТИК</a:t>
            </a:r>
          </a:p>
        </p:txBody>
      </p:sp>
    </p:spTree>
    <p:extLst>
      <p:ext uri="{BB962C8B-B14F-4D97-AF65-F5344CB8AC3E}">
        <p14:creationId xmlns:p14="http://schemas.microsoft.com/office/powerpoint/2010/main" val="900423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528F08A-9583-48A0-9E04-F9EC05E9774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32897" y="762000"/>
            <a:ext cx="9144000" cy="6096000"/>
          </a:xfrm>
          <a:prstGeom prst="rect">
            <a:avLst/>
          </a:prstGeom>
        </p:spPr>
      </p:pic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>
          <a:xfrm>
            <a:off x="8152482" y="6356351"/>
            <a:ext cx="362868" cy="365125"/>
          </a:xfrm>
        </p:spPr>
        <p:txBody>
          <a:bodyPr/>
          <a:lstStyle/>
          <a:p>
            <a:fld id="{A003F02D-D81E-4ED0-933D-D02750C0F007}" type="slidenum">
              <a:rPr lang="ru-RU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pPr/>
              <a:t>16</a:t>
            </a:fld>
            <a:endParaRPr lang="ru-RU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18653" y="1533529"/>
            <a:ext cx="594910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32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179512" y="253431"/>
            <a:ext cx="8640960" cy="1200329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333333"/>
                </a:solidFill>
                <a:latin typeface="Verdana" pitchFamily="34" charset="0"/>
                <a:ea typeface="Times New Roman" pitchFamily="18" charset="0"/>
                <a:cs typeface="Times New Roman" pitchFamily="18" charset="0"/>
              </a:rPr>
              <a:t>Также биология необходима тем, кто хочет работать в</a:t>
            </a:r>
            <a:r>
              <a:rPr lang="ru-RU" sz="2400" dirty="0">
                <a:solidFill>
                  <a:srgbClr val="333333"/>
                </a:solidFill>
                <a:ea typeface="Times New Roman" pitchFamily="18" charset="0"/>
                <a:cs typeface="Times New Roman" pitchFamily="18" charset="0"/>
              </a:rPr>
              <a:t> </a:t>
            </a:r>
            <a:r>
              <a:rPr lang="ru-RU" sz="2400" b="1" dirty="0">
                <a:solidFill>
                  <a:srgbClr val="333333"/>
                </a:solidFill>
                <a:latin typeface="Verdana" pitchFamily="34" charset="0"/>
                <a:ea typeface="Times New Roman" pitchFamily="18" charset="0"/>
                <a:cs typeface="Times New Roman" pitchFamily="18" charset="0"/>
              </a:rPr>
              <a:t>фармацевтической промышленности</a:t>
            </a:r>
            <a:r>
              <a:rPr lang="ru-RU" sz="2400" dirty="0">
                <a:solidFill>
                  <a:srgbClr val="333333"/>
                </a:solidFill>
                <a:latin typeface="Verdana" pitchFamily="34" charset="0"/>
                <a:ea typeface="Times New Roman" pitchFamily="18" charset="0"/>
                <a:cs typeface="Times New Roman" pitchFamily="18" charset="0"/>
              </a:rPr>
              <a:t>, то есть в сфере разработки и производства лекарств. 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02643773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>
          <a:xfrm>
            <a:off x="8152482" y="6356351"/>
            <a:ext cx="362868" cy="365125"/>
          </a:xfrm>
        </p:spPr>
        <p:txBody>
          <a:bodyPr/>
          <a:lstStyle/>
          <a:p>
            <a:fld id="{A003F02D-D81E-4ED0-933D-D02750C0F007}" type="slidenum">
              <a:rPr lang="ru-RU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pPr/>
              <a:t>17</a:t>
            </a:fld>
            <a:endParaRPr lang="ru-RU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18653" y="285099"/>
            <a:ext cx="710771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44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03811" y="356338"/>
            <a:ext cx="8688669" cy="95410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rgbClr val="333333"/>
                </a:solidFill>
                <a:latin typeface="Verdana" pitchFamily="34" charset="0"/>
                <a:ea typeface="Times New Roman" pitchFamily="18" charset="0"/>
                <a:cs typeface="Times New Roman" pitchFamily="18" charset="0"/>
              </a:rPr>
              <a:t>Нужны биологи и в других отраслях промышленности, например,</a:t>
            </a:r>
            <a:r>
              <a:rPr lang="ru-RU" sz="2800" dirty="0">
                <a:solidFill>
                  <a:srgbClr val="333333"/>
                </a:solidFill>
                <a:ea typeface="Times New Roman" pitchFamily="18" charset="0"/>
                <a:cs typeface="Times New Roman" pitchFamily="18" charset="0"/>
              </a:rPr>
              <a:t> </a:t>
            </a:r>
            <a:r>
              <a:rPr lang="ru-RU" sz="2800" b="1" dirty="0">
                <a:solidFill>
                  <a:srgbClr val="333333"/>
                </a:solidFill>
                <a:latin typeface="Verdana" pitchFamily="34" charset="0"/>
                <a:ea typeface="Times New Roman" pitchFamily="18" charset="0"/>
                <a:cs typeface="Times New Roman" pitchFamily="18" charset="0"/>
              </a:rPr>
              <a:t>в пищевой</a:t>
            </a:r>
            <a:r>
              <a:rPr lang="ru-RU" sz="2800" dirty="0">
                <a:solidFill>
                  <a:srgbClr val="333333"/>
                </a:solidFill>
                <a:latin typeface="Verdana" pitchFamily="34" charset="0"/>
                <a:ea typeface="Times New Roman" pitchFamily="18" charset="0"/>
                <a:cs typeface="Times New Roman" pitchFamily="18" charset="0"/>
              </a:rPr>
              <a:t>.</a:t>
            </a:r>
            <a:endParaRPr lang="ru-RU" sz="28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 l="24543" t="33654" r="41100" b="25577"/>
          <a:stretch>
            <a:fillRect/>
          </a:stretch>
        </p:blipFill>
        <p:spPr bwMode="auto">
          <a:xfrm>
            <a:off x="341730" y="1719237"/>
            <a:ext cx="7527134" cy="50218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76550590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>
          <a:xfrm>
            <a:off x="8152482" y="6356351"/>
            <a:ext cx="362868" cy="365125"/>
          </a:xfrm>
        </p:spPr>
        <p:txBody>
          <a:bodyPr/>
          <a:lstStyle/>
          <a:p>
            <a:fld id="{A003F02D-D81E-4ED0-933D-D02750C0F007}" type="slidenum">
              <a:rPr lang="ru-RU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pPr/>
              <a:t>18</a:t>
            </a:fld>
            <a:endParaRPr lang="ru-RU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18653" y="285099"/>
            <a:ext cx="710771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44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18653" y="1533529"/>
            <a:ext cx="594910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32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413133" y="136524"/>
            <a:ext cx="8212214" cy="1200329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333333"/>
                </a:solidFill>
                <a:latin typeface="Verdana" pitchFamily="34" charset="0"/>
                <a:ea typeface="Times New Roman" pitchFamily="18" charset="0"/>
                <a:cs typeface="Times New Roman" pitchFamily="18" charset="0"/>
              </a:rPr>
              <a:t>Одним из важных разделов биологии является экология. В современных условиях</a:t>
            </a:r>
            <a:r>
              <a:rPr lang="ru-RU" sz="2400" dirty="0">
                <a:solidFill>
                  <a:srgbClr val="333333"/>
                </a:solidFill>
                <a:ea typeface="Times New Roman" pitchFamily="18" charset="0"/>
                <a:cs typeface="Times New Roman" pitchFamily="18" charset="0"/>
              </a:rPr>
              <a:t> </a:t>
            </a:r>
            <a:r>
              <a:rPr lang="ru-RU" sz="2400" b="1" dirty="0">
                <a:solidFill>
                  <a:srgbClr val="333333"/>
                </a:solidFill>
                <a:latin typeface="Verdana" pitchFamily="34" charset="0"/>
                <a:ea typeface="Times New Roman" pitchFamily="18" charset="0"/>
                <a:cs typeface="Times New Roman" pitchFamily="18" charset="0"/>
              </a:rPr>
              <a:t>экологи нужны практически на любом производстве</a:t>
            </a:r>
            <a:endParaRPr lang="ru-RU" sz="24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 l="23787" t="30754" r="49801" b="25962"/>
          <a:stretch>
            <a:fillRect/>
          </a:stretch>
        </p:blipFill>
        <p:spPr bwMode="auto">
          <a:xfrm>
            <a:off x="323528" y="1578311"/>
            <a:ext cx="5420785" cy="49945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12" descr="Picture background">
            <a:extLst>
              <a:ext uri="{FF2B5EF4-FFF2-40B4-BE49-F238E27FC236}">
                <a16:creationId xmlns:a16="http://schemas.microsoft.com/office/drawing/2014/main" id="{14F041C4-4626-4551-B3FE-EC5851CDB30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802"/>
          <a:stretch/>
        </p:blipFill>
        <p:spPr bwMode="auto">
          <a:xfrm>
            <a:off x="1259632" y="1533529"/>
            <a:ext cx="7718016" cy="5145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69591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>
          <a:xfrm>
            <a:off x="8152482" y="6356351"/>
            <a:ext cx="362868" cy="365125"/>
          </a:xfrm>
        </p:spPr>
        <p:txBody>
          <a:bodyPr/>
          <a:lstStyle/>
          <a:p>
            <a:fld id="{A003F02D-D81E-4ED0-933D-D02750C0F007}" type="slidenum">
              <a:rPr lang="ru-RU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pPr/>
              <a:t>19</a:t>
            </a:fld>
            <a:endParaRPr lang="ru-RU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18653" y="285099"/>
            <a:ext cx="710771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44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18653" y="1533529"/>
            <a:ext cx="594910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32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323529" y="316990"/>
            <a:ext cx="8301818" cy="156966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333333"/>
                </a:solidFill>
                <a:latin typeface="Verdana" pitchFamily="34" charset="0"/>
                <a:ea typeface="Times New Roman" pitchFamily="18" charset="0"/>
                <a:cs typeface="Times New Roman" pitchFamily="18" charset="0"/>
              </a:rPr>
              <a:t>Существует и ряд дисциплин, возникших</a:t>
            </a:r>
            <a:r>
              <a:rPr lang="ru-RU" sz="2400" dirty="0">
                <a:solidFill>
                  <a:srgbClr val="333333"/>
                </a:solidFill>
                <a:ea typeface="Times New Roman" pitchFamily="18" charset="0"/>
                <a:cs typeface="Times New Roman" pitchFamily="18" charset="0"/>
              </a:rPr>
              <a:t> </a:t>
            </a:r>
            <a:r>
              <a:rPr lang="ru-RU" sz="2400" b="1" dirty="0">
                <a:solidFill>
                  <a:srgbClr val="333333"/>
                </a:solidFill>
                <a:latin typeface="Verdana" pitchFamily="34" charset="0"/>
                <a:ea typeface="Times New Roman" pitchFamily="18" charset="0"/>
                <a:cs typeface="Times New Roman" pitchFamily="18" charset="0"/>
              </a:rPr>
              <a:t>на стыке биологии и других наук</a:t>
            </a:r>
            <a:r>
              <a:rPr lang="ru-RU" sz="2400" dirty="0">
                <a:solidFill>
                  <a:srgbClr val="333333"/>
                </a:solidFill>
                <a:ea typeface="Times New Roman" pitchFamily="18" charset="0"/>
                <a:cs typeface="Times New Roman" pitchFamily="18" charset="0"/>
              </a:rPr>
              <a:t> —</a:t>
            </a:r>
            <a:r>
              <a:rPr lang="ru-RU" sz="2400" dirty="0">
                <a:solidFill>
                  <a:srgbClr val="333333"/>
                </a:solidFill>
                <a:latin typeface="Verdana" pitchFamily="34" charset="0"/>
                <a:ea typeface="Times New Roman" pitchFamily="18" charset="0"/>
                <a:cs typeface="Times New Roman" pitchFamily="18" charset="0"/>
              </a:rPr>
              <a:t> биофизика, </a:t>
            </a:r>
            <a:r>
              <a:rPr lang="ru-RU" sz="2400" dirty="0" err="1">
                <a:solidFill>
                  <a:srgbClr val="333333"/>
                </a:solidFill>
                <a:latin typeface="Verdana" pitchFamily="34" charset="0"/>
                <a:ea typeface="Times New Roman" pitchFamily="18" charset="0"/>
                <a:cs typeface="Times New Roman" pitchFamily="18" charset="0"/>
              </a:rPr>
              <a:t>биоинженерия</a:t>
            </a:r>
            <a:r>
              <a:rPr lang="ru-RU" sz="2400" dirty="0">
                <a:solidFill>
                  <a:srgbClr val="333333"/>
                </a:solidFill>
                <a:latin typeface="Verdana" pitchFamily="34" charset="0"/>
                <a:ea typeface="Times New Roman" pitchFamily="18" charset="0"/>
                <a:cs typeface="Times New Roman" pitchFamily="18" charset="0"/>
              </a:rPr>
              <a:t>, бионика, биохимия. </a:t>
            </a:r>
            <a:r>
              <a:rPr lang="ru-RU" sz="2400" dirty="0" err="1">
                <a:solidFill>
                  <a:srgbClr val="333333"/>
                </a:solidFill>
                <a:latin typeface="Verdana" pitchFamily="34" charset="0"/>
                <a:ea typeface="Times New Roman" pitchFamily="18" charset="0"/>
                <a:cs typeface="Times New Roman" pitchFamily="18" charset="0"/>
              </a:rPr>
              <a:t>нанотехнологии</a:t>
            </a:r>
            <a:r>
              <a:rPr lang="ru-RU" sz="2400" dirty="0">
                <a:solidFill>
                  <a:srgbClr val="333333"/>
                </a:solidFill>
                <a:latin typeface="Verdana" pitchFamily="34" charset="0"/>
                <a:ea typeface="Times New Roman" pitchFamily="18" charset="0"/>
                <a:cs typeface="Times New Roman" pitchFamily="18" charset="0"/>
              </a:rPr>
              <a:t> и т. </a:t>
            </a:r>
            <a:r>
              <a:rPr lang="ru-RU" sz="2400" dirty="0" err="1">
                <a:solidFill>
                  <a:srgbClr val="333333"/>
                </a:solidFill>
                <a:latin typeface="Verdana" pitchFamily="34" charset="0"/>
                <a:ea typeface="Times New Roman" pitchFamily="18" charset="0"/>
                <a:cs typeface="Times New Roman" pitchFamily="18" charset="0"/>
              </a:rPr>
              <a:t>д</a:t>
            </a:r>
            <a:endParaRPr lang="ru-RU" sz="2400" dirty="0"/>
          </a:p>
        </p:txBody>
      </p:sp>
      <p:pic>
        <p:nvPicPr>
          <p:cNvPr id="9218" name="Picture 2" descr="Picture background">
            <a:extLst>
              <a:ext uri="{FF2B5EF4-FFF2-40B4-BE49-F238E27FC236}">
                <a16:creationId xmlns:a16="http://schemas.microsoft.com/office/drawing/2014/main" id="{018BB968-229B-484B-A8A8-5859CC8F5C8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964325"/>
            <a:ext cx="9144000" cy="4791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284061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DE8FA7FA-949C-4127-BC52-5EC7326519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53932"/>
            <a:ext cx="3866198" cy="937260"/>
          </a:xfrm>
          <a:solidFill>
            <a:schemeClr val="bg1"/>
          </a:solidFill>
          <a:ln w="57150">
            <a:solidFill>
              <a:srgbClr val="FF0000"/>
            </a:solidFill>
          </a:ln>
        </p:spPr>
        <p:txBody>
          <a:bodyPr/>
          <a:lstStyle/>
          <a:p>
            <a:pPr algn="ctr"/>
            <a:r>
              <a:rPr lang="ru-RU" b="1" dirty="0"/>
              <a:t>ЗНАЕШЬ ЛИ ТЫ?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CBB63FAF-4D3F-2F63-45D8-0F684B4935EB}"/>
              </a:ext>
            </a:extLst>
          </p:cNvPr>
          <p:cNvPicPr>
            <a:picLocks noGrp="1" noChangeAspect="1"/>
          </p:cNvPicPr>
          <p:nvPr>
            <p:ph sz="half" idx="4294967295"/>
          </p:nvPr>
        </p:nvPicPr>
        <p:blipFill>
          <a:blip r:embed="rId2"/>
          <a:stretch>
            <a:fillRect/>
          </a:stretch>
        </p:blipFill>
        <p:spPr>
          <a:xfrm>
            <a:off x="0" y="1749425"/>
            <a:ext cx="3997325" cy="3432175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6" name="Скругленный прямоугольник 5"/>
          <p:cNvSpPr/>
          <p:nvPr/>
        </p:nvSpPr>
        <p:spPr>
          <a:xfrm>
            <a:off x="4649153" y="1131570"/>
            <a:ext cx="4194810" cy="93726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Наука, изучающая животных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160645" y="2628900"/>
            <a:ext cx="3171825" cy="264033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342900" indent="-342900">
              <a:buAutoNum type="arabicParenR"/>
            </a:pPr>
            <a: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зоология</a:t>
            </a:r>
          </a:p>
          <a:p>
            <a:pPr marL="342900" indent="-342900">
              <a:buAutoNum type="arabicParenR"/>
            </a:pPr>
            <a: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ботаника</a:t>
            </a:r>
          </a:p>
          <a:p>
            <a:pPr marL="342900" indent="-342900">
              <a:buAutoNum type="arabicParenR"/>
            </a:pPr>
            <a: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анатомия</a:t>
            </a:r>
          </a:p>
          <a:p>
            <a:pPr marL="342900" indent="-342900">
              <a:buAutoNum type="arabicParenR"/>
            </a:pPr>
            <a: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экология</a:t>
            </a:r>
          </a:p>
        </p:txBody>
      </p:sp>
    </p:spTree>
    <p:extLst>
      <p:ext uri="{BB962C8B-B14F-4D97-AF65-F5344CB8AC3E}">
        <p14:creationId xmlns:p14="http://schemas.microsoft.com/office/powerpoint/2010/main" val="388242259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7102" y="4145557"/>
            <a:ext cx="3011605" cy="18551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69757" y="2308809"/>
            <a:ext cx="1730693" cy="1559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6994" y="2317159"/>
            <a:ext cx="2176463" cy="15628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50" t="39556" r="56375" b="9778"/>
          <a:stretch/>
        </p:blipFill>
        <p:spPr bwMode="auto">
          <a:xfrm>
            <a:off x="6445645" y="3972818"/>
            <a:ext cx="2554805" cy="20173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3" t="55006" r="55157"/>
          <a:stretch/>
        </p:blipFill>
        <p:spPr bwMode="auto">
          <a:xfrm>
            <a:off x="3037556" y="2368443"/>
            <a:ext cx="1622046" cy="1548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793" y="2038507"/>
            <a:ext cx="2776614" cy="39622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Скругленный прямоугольник 1">
            <a:extLst>
              <a:ext uri="{FF2B5EF4-FFF2-40B4-BE49-F238E27FC236}">
                <a16:creationId xmlns:a16="http://schemas.microsoft.com/office/drawing/2014/main" id="{D34DEC3D-2770-48A9-8226-863E04A52754}"/>
              </a:ext>
            </a:extLst>
          </p:cNvPr>
          <p:cNvSpPr/>
          <p:nvPr/>
        </p:nvSpPr>
        <p:spPr>
          <a:xfrm>
            <a:off x="240030" y="310014"/>
            <a:ext cx="8663940" cy="1500342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rgbClr val="333333"/>
                </a:solidFill>
                <a:latin typeface="Verdana" pitchFamily="34" charset="0"/>
                <a:cs typeface="Times New Roman" pitchFamily="18" charset="0"/>
              </a:rPr>
              <a:t>Бионика </a:t>
            </a:r>
            <a:r>
              <a:rPr lang="ru-RU" sz="2400" dirty="0">
                <a:solidFill>
                  <a:srgbClr val="333333"/>
                </a:solidFill>
                <a:latin typeface="Verdana" pitchFamily="34" charset="0"/>
                <a:cs typeface="Times New Roman" pitchFamily="18" charset="0"/>
              </a:rPr>
              <a:t>– это наука, пограничная между биологией и техникой,  решающая инженерные задачи на основе моделирования структуры и жизнедеятельности организмов.</a:t>
            </a:r>
          </a:p>
        </p:txBody>
      </p:sp>
    </p:spTree>
    <p:extLst>
      <p:ext uri="{BB962C8B-B14F-4D97-AF65-F5344CB8AC3E}">
        <p14:creationId xmlns:p14="http://schemas.microsoft.com/office/powerpoint/2010/main" val="322653391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63568" y="252049"/>
            <a:ext cx="710771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44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18653" y="1533529"/>
            <a:ext cx="594910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32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187287" y="154236"/>
            <a:ext cx="8009262" cy="1200329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333333"/>
                </a:solidFill>
                <a:latin typeface="Verdana" pitchFamily="34" charset="0"/>
                <a:ea typeface="Times New Roman" pitchFamily="18" charset="0"/>
                <a:cs typeface="Times New Roman" pitchFamily="18" charset="0"/>
              </a:rPr>
              <a:t>Если вас одновременно привлекают биология и архитектура, можете попробовать свои силы в</a:t>
            </a:r>
            <a:r>
              <a:rPr lang="ru-RU" sz="2400" dirty="0">
                <a:solidFill>
                  <a:srgbClr val="333333"/>
                </a:solidFill>
                <a:ea typeface="Times New Roman" pitchFamily="18" charset="0"/>
                <a:cs typeface="Times New Roman" pitchFamily="18" charset="0"/>
              </a:rPr>
              <a:t> </a:t>
            </a:r>
            <a:r>
              <a:rPr lang="ru-RU" sz="2400" b="1" dirty="0">
                <a:solidFill>
                  <a:srgbClr val="333333"/>
                </a:solidFill>
                <a:latin typeface="Verdana" pitchFamily="34" charset="0"/>
                <a:ea typeface="Times New Roman" pitchFamily="18" charset="0"/>
                <a:cs typeface="Times New Roman" pitchFamily="18" charset="0"/>
              </a:rPr>
              <a:t>ландшафтном дизайне</a:t>
            </a:r>
            <a:endParaRPr lang="ru-RU" sz="2400" dirty="0"/>
          </a:p>
        </p:txBody>
      </p:sp>
      <p:pic>
        <p:nvPicPr>
          <p:cNvPr id="24577" name="Picture 1" descr="C:\Users\111\Desktop\7b9e24caf124b1153893b6068f24878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6439" y="1618797"/>
            <a:ext cx="7469436" cy="4865412"/>
          </a:xfrm>
          <a:prstGeom prst="rect">
            <a:avLst/>
          </a:prstGeom>
          <a:noFill/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132513364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Объект 9">
            <a:extLst>
              <a:ext uri="{FF2B5EF4-FFF2-40B4-BE49-F238E27FC236}">
                <a16:creationId xmlns:a16="http://schemas.microsoft.com/office/drawing/2014/main" id="{639943C3-08C5-4F76-19F5-6B1B16450399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-11370" y="1412776"/>
            <a:ext cx="4417665" cy="347964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  <p:sp>
        <p:nvSpPr>
          <p:cNvPr id="2" name="Скругленный прямоугольник 1"/>
          <p:cNvSpPr/>
          <p:nvPr/>
        </p:nvSpPr>
        <p:spPr>
          <a:xfrm>
            <a:off x="4572000" y="737828"/>
            <a:ext cx="4417665" cy="5382344"/>
          </a:xfrm>
          <a:prstGeom prst="roundRect">
            <a:avLst/>
          </a:prstGeom>
          <a:ln>
            <a:noFill/>
          </a:ln>
        </p:spPr>
        <p:style>
          <a:lnRef idx="2">
            <a:schemeClr val="dk1"/>
          </a:lnRef>
          <a:fillRef idx="100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700" dirty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В биологии есть свой научный язык – язык биологии, который использует:</a:t>
            </a:r>
          </a:p>
          <a:p>
            <a:pPr algn="ctr"/>
            <a:endParaRPr lang="ru-RU" sz="2700" dirty="0"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endParaRPr>
          </a:p>
          <a:p>
            <a:pPr algn="ctr"/>
            <a:r>
              <a:rPr lang="ru-RU" sz="5400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Понятие</a:t>
            </a:r>
          </a:p>
          <a:p>
            <a:pPr algn="ctr"/>
            <a:r>
              <a:rPr lang="ru-RU" sz="5400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Термин</a:t>
            </a:r>
          </a:p>
          <a:p>
            <a:pPr algn="ctr"/>
            <a:r>
              <a:rPr lang="ru-RU" sz="5400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Символ</a:t>
            </a:r>
          </a:p>
        </p:txBody>
      </p:sp>
    </p:spTree>
    <p:extLst>
      <p:ext uri="{BB962C8B-B14F-4D97-AF65-F5344CB8AC3E}">
        <p14:creationId xmlns:p14="http://schemas.microsoft.com/office/powerpoint/2010/main" val="242948608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179512" y="404664"/>
            <a:ext cx="8332470" cy="1445849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Понятие</a:t>
            </a:r>
            <a:r>
              <a:rPr lang="ru-RU" sz="2400" dirty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– система мыслей человека, которая отражает общие и специфические признаки разных объектов или явлений.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79512" y="4592750"/>
            <a:ext cx="8332470" cy="138303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Символы</a:t>
            </a:r>
            <a:r>
              <a:rPr lang="ru-RU" sz="2400" dirty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– специальные знаки, которые позволяют заменить те или иные термины</a:t>
            </a:r>
            <a:r>
              <a:rPr lang="ru-RU" sz="1350" dirty="0">
                <a:latin typeface="Verdana" panose="020B0604030504040204" pitchFamily="34" charset="0"/>
                <a:ea typeface="Verdana" panose="020B0604030504040204" pitchFamily="34" charset="0"/>
              </a:rPr>
              <a:t>.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79512" y="2353936"/>
            <a:ext cx="8332470" cy="1735391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Термин</a:t>
            </a:r>
            <a:r>
              <a:rPr lang="ru-RU" sz="2400" dirty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– слово или словосочетание, которое является названием некоторого понятия определённой области наук.</a:t>
            </a:r>
          </a:p>
        </p:txBody>
      </p:sp>
    </p:spTree>
    <p:extLst>
      <p:ext uri="{BB962C8B-B14F-4D97-AF65-F5344CB8AC3E}">
        <p14:creationId xmlns:p14="http://schemas.microsoft.com/office/powerpoint/2010/main" val="103574875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971600" y="224644"/>
            <a:ext cx="7653476" cy="6408712"/>
          </a:xfrm>
          <a:prstGeom prst="round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557213" indent="-557213">
              <a:buAutoNum type="arabicParenR"/>
            </a:pPr>
            <a:r>
              <a:rPr lang="ru-RU" sz="2700" dirty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Человек – часть природы.</a:t>
            </a:r>
          </a:p>
          <a:p>
            <a:pPr marL="557213" indent="-557213">
              <a:buAutoNum type="arabicParenR"/>
            </a:pPr>
            <a:endParaRPr lang="ru-RU" sz="2700" dirty="0"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endParaRPr>
          </a:p>
          <a:p>
            <a:pPr marL="557213" indent="-557213">
              <a:buAutoNum type="arabicParenR"/>
            </a:pPr>
            <a:r>
              <a:rPr lang="ru-RU" sz="2700" dirty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Человек с древних времён познаёт окружающий его мир.</a:t>
            </a:r>
          </a:p>
          <a:p>
            <a:pPr marL="557213" indent="-557213">
              <a:buAutoNum type="arabicParenR"/>
            </a:pPr>
            <a:endParaRPr lang="ru-RU" sz="2700" dirty="0"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endParaRPr>
          </a:p>
          <a:p>
            <a:pPr marL="557213" indent="-557213">
              <a:buAutoNum type="arabicParenR"/>
            </a:pPr>
            <a:r>
              <a:rPr lang="ru-RU" sz="2700" dirty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Человек создал науки.</a:t>
            </a:r>
          </a:p>
          <a:p>
            <a:pPr marL="557213" indent="-557213">
              <a:buAutoNum type="arabicParenR"/>
            </a:pPr>
            <a:endParaRPr lang="ru-RU" sz="2700" dirty="0"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endParaRPr>
          </a:p>
          <a:p>
            <a:pPr marL="557213" indent="-557213">
              <a:buAutoNum type="arabicParenR"/>
            </a:pPr>
            <a:r>
              <a:rPr lang="ru-RU" sz="2700" dirty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Чтобы дружить с природой, нужно её знать, понимать и любить.</a:t>
            </a:r>
          </a:p>
          <a:p>
            <a:pPr marL="557213" indent="-557213">
              <a:buAutoNum type="arabicParenR"/>
            </a:pPr>
            <a:endParaRPr lang="ru-RU" sz="2700" dirty="0"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endParaRPr>
          </a:p>
          <a:p>
            <a:pPr marL="557213" indent="-557213">
              <a:buAutoNum type="arabicParenR"/>
            </a:pPr>
            <a:r>
              <a:rPr lang="ru-RU" sz="2700" dirty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Наука о живой природе – биология.</a:t>
            </a:r>
          </a:p>
          <a:p>
            <a:pPr marL="557213" indent="-557213">
              <a:buAutoNum type="arabicParenR"/>
            </a:pPr>
            <a:endParaRPr lang="ru-RU" sz="2700" dirty="0"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endParaRPr>
          </a:p>
          <a:p>
            <a:pPr marL="557213" indent="-557213">
              <a:buAutoNum type="arabicParenR"/>
            </a:pPr>
            <a:r>
              <a:rPr lang="ru-RU" sz="2700" dirty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Биология имеет целую семью биологических наук.</a:t>
            </a:r>
          </a:p>
        </p:txBody>
      </p:sp>
    </p:spTree>
    <p:extLst>
      <p:ext uri="{BB962C8B-B14F-4D97-AF65-F5344CB8AC3E}">
        <p14:creationId xmlns:p14="http://schemas.microsoft.com/office/powerpoint/2010/main" val="1213949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rot="5400000">
            <a:off x="4059045" y="4093221"/>
            <a:ext cx="8643254" cy="412313"/>
          </a:xfrm>
          <a:prstGeom prst="rect">
            <a:avLst/>
          </a:prstGeom>
          <a:solidFill>
            <a:schemeClr val="bg1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>
          <a:xfrm>
            <a:off x="8152482" y="6356351"/>
            <a:ext cx="362868" cy="365125"/>
          </a:xfrm>
        </p:spPr>
        <p:txBody>
          <a:bodyPr/>
          <a:lstStyle/>
          <a:p>
            <a:fld id="{A003F02D-D81E-4ED0-933D-D02750C0F007}" type="slidenum">
              <a:rPr lang="ru-RU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pPr/>
              <a:t>25</a:t>
            </a:fld>
            <a:endParaRPr lang="ru-RU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18653" y="285099"/>
            <a:ext cx="710771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44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18653" y="1533529"/>
            <a:ext cx="594910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32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638979" y="0"/>
            <a:ext cx="724909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/>
              <a:t>Биология – это «наука о жизни», а значит, она не может быть скучной </a:t>
            </a:r>
          </a:p>
        </p:txBody>
      </p:sp>
      <p:pic>
        <p:nvPicPr>
          <p:cNvPr id="6145" name="Picture 1" descr="C:\Users\111\Desktop\red-eyed-three-frog-i1416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41504" y="2648614"/>
            <a:ext cx="6066758" cy="4044505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4" cstate="print"/>
          <a:srcRect l="21624" t="24802" r="51346" b="42115"/>
          <a:stretch>
            <a:fillRect/>
          </a:stretch>
        </p:blipFill>
        <p:spPr bwMode="auto">
          <a:xfrm>
            <a:off x="164722" y="1237957"/>
            <a:ext cx="5335745" cy="36716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7426855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кругленный прямоугольник 5"/>
          <p:cNvSpPr/>
          <p:nvPr/>
        </p:nvSpPr>
        <p:spPr>
          <a:xfrm>
            <a:off x="4649153" y="1131570"/>
            <a:ext cx="4194810" cy="93726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Наука, изучающая клетки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160645" y="2628900"/>
            <a:ext cx="3171825" cy="264033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342900" indent="-342900">
              <a:buAutoNum type="arabicParenR"/>
            </a:pPr>
            <a: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зоология</a:t>
            </a:r>
          </a:p>
          <a:p>
            <a:pPr marL="342900" indent="-342900">
              <a:buAutoNum type="arabicParenR"/>
            </a:pPr>
            <a: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ботаника</a:t>
            </a:r>
          </a:p>
          <a:p>
            <a:pPr marL="342900" indent="-342900">
              <a:buAutoNum type="arabicParenR"/>
            </a:pPr>
            <a: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цитология</a:t>
            </a:r>
          </a:p>
          <a:p>
            <a:pPr marL="342900" indent="-342900">
              <a:buAutoNum type="arabicParenR"/>
            </a:pPr>
            <a: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экология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350" y="1897380"/>
            <a:ext cx="4125149" cy="2994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485067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кругленный прямоугольник 5"/>
          <p:cNvSpPr/>
          <p:nvPr/>
        </p:nvSpPr>
        <p:spPr>
          <a:xfrm>
            <a:off x="4649153" y="1131570"/>
            <a:ext cx="4194810" cy="93726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Наука, изучающая эмбрионы организмов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160645" y="2628900"/>
            <a:ext cx="3171825" cy="264033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342900" indent="-342900">
              <a:buAutoNum type="arabicParenR"/>
            </a:pPr>
            <a: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зоология</a:t>
            </a:r>
          </a:p>
          <a:p>
            <a:pPr marL="342900" indent="-342900">
              <a:buAutoNum type="arabicParenR"/>
            </a:pPr>
            <a: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ботаника</a:t>
            </a:r>
          </a:p>
          <a:p>
            <a:pPr marL="342900" indent="-342900">
              <a:buAutoNum type="arabicParenR"/>
            </a:pPr>
            <a: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цитология</a:t>
            </a:r>
          </a:p>
          <a:p>
            <a:pPr marL="342900" indent="-342900">
              <a:buAutoNum type="arabicParenR"/>
            </a:pPr>
            <a: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эмбриология</a:t>
            </a: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811" y="2057400"/>
            <a:ext cx="3146153" cy="28032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432296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Объект 7">
            <a:extLst>
              <a:ext uri="{FF2B5EF4-FFF2-40B4-BE49-F238E27FC236}">
                <a16:creationId xmlns:a16="http://schemas.microsoft.com/office/drawing/2014/main" id="{C4D45036-2BEA-1FBE-94B7-31773981E23E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17391" y="2438347"/>
            <a:ext cx="3340508" cy="3340508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5" name="Скругленный прямоугольник 4"/>
          <p:cNvSpPr/>
          <p:nvPr/>
        </p:nvSpPr>
        <p:spPr>
          <a:xfrm>
            <a:off x="3440430" y="1017270"/>
            <a:ext cx="5440680" cy="154305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Выберите 3 правильных ответа.</a:t>
            </a:r>
          </a:p>
          <a:p>
            <a:pPr algn="ctr"/>
            <a: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биологическим наукам относятся: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726180" y="2994660"/>
            <a:ext cx="5154930" cy="258318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342900" indent="-342900">
              <a:buAutoNum type="arabicParenR"/>
            </a:pPr>
            <a: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Физика       4) Бактериология</a:t>
            </a:r>
          </a:p>
          <a:p>
            <a:pPr marL="342900" indent="-342900">
              <a:buAutoNum type="arabicParenR"/>
            </a:pPr>
            <a: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Зоология    5) География</a:t>
            </a:r>
          </a:p>
          <a:p>
            <a:pPr marL="342900" indent="-342900">
              <a:buAutoNum type="arabicParenR"/>
            </a:pPr>
            <a: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Химия         6) Анатомия</a:t>
            </a:r>
          </a:p>
        </p:txBody>
      </p:sp>
    </p:spTree>
    <p:extLst>
      <p:ext uri="{BB962C8B-B14F-4D97-AF65-F5344CB8AC3E}">
        <p14:creationId xmlns:p14="http://schemas.microsoft.com/office/powerpoint/2010/main" val="12900288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id="{55127675-1D1B-B57A-31D5-669965989F10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0" y="2618088"/>
            <a:ext cx="3415156" cy="2276770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7" name="Скругленный прямоугольник 6"/>
          <p:cNvSpPr/>
          <p:nvPr/>
        </p:nvSpPr>
        <p:spPr>
          <a:xfrm>
            <a:off x="3303270" y="1223010"/>
            <a:ext cx="5497830" cy="124587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Выберите 3 правильных ответа.</a:t>
            </a:r>
          </a:p>
          <a:p>
            <a:pPr algn="ctr"/>
            <a: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биологическим наукам относятся: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600450" y="2891790"/>
            <a:ext cx="5200650" cy="243459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342900" indent="-342900">
              <a:buAutoNum type="arabicParenR"/>
            </a:pPr>
            <a: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Ботаника        4) Физиология </a:t>
            </a:r>
          </a:p>
          <a:p>
            <a:pPr marL="342900" indent="-342900">
              <a:buAutoNum type="arabicParenR"/>
            </a:pPr>
            <a: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Астрономия   5) Химия  </a:t>
            </a:r>
          </a:p>
          <a:p>
            <a:pPr marL="342900" indent="-342900">
              <a:buAutoNum type="arabicParenR"/>
            </a:pPr>
            <a: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Физика            6) Микология</a:t>
            </a:r>
          </a:p>
        </p:txBody>
      </p:sp>
    </p:spTree>
    <p:extLst>
      <p:ext uri="{BB962C8B-B14F-4D97-AF65-F5344CB8AC3E}">
        <p14:creationId xmlns:p14="http://schemas.microsoft.com/office/powerpoint/2010/main" val="32554425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646332"/>
          </a:xfrm>
          <a:solidFill>
            <a:schemeClr val="accent4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ru-RU" sz="4000" b="1" dirty="0"/>
              <a:t>Практическое значение биологии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48531" y="1124744"/>
            <a:ext cx="2506648" cy="1200329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rgbClr val="FF0000"/>
                </a:solidFill>
              </a:rPr>
              <a:t>Медицина</a:t>
            </a:r>
          </a:p>
          <a:p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023614" y="1124744"/>
            <a:ext cx="2506648" cy="1323439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solidFill>
                  <a:srgbClr val="FF0000"/>
                </a:solidFill>
              </a:rPr>
              <a:t>сельское</a:t>
            </a:r>
          </a:p>
          <a:p>
            <a:pPr algn="ctr"/>
            <a:r>
              <a:rPr lang="ru-RU" sz="4000" b="1" dirty="0">
                <a:solidFill>
                  <a:srgbClr val="FF0000"/>
                </a:solidFill>
              </a:rPr>
              <a:t> хозяйство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067132" y="1124744"/>
            <a:ext cx="2275816" cy="1323439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txBody>
          <a:bodyPr wrap="none" rtlCol="0">
            <a:spAutoFit/>
          </a:bodyPr>
          <a:lstStyle/>
          <a:p>
            <a:r>
              <a:rPr lang="ru-RU" sz="4000" b="1" dirty="0">
                <a:solidFill>
                  <a:srgbClr val="FF0000"/>
                </a:solidFill>
              </a:rPr>
              <a:t>микро-</a:t>
            </a:r>
          </a:p>
          <a:p>
            <a:r>
              <a:rPr lang="ru-RU" sz="4000" b="1" dirty="0">
                <a:solidFill>
                  <a:srgbClr val="FF0000"/>
                </a:solidFill>
              </a:rPr>
              <a:t>биология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331640" y="2492896"/>
            <a:ext cx="6279027" cy="707886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ru-RU" sz="4000" i="1" dirty="0"/>
              <a:t>Распределите по группам</a:t>
            </a:r>
            <a:r>
              <a:rPr lang="ru-RU" sz="4000" b="1" dirty="0"/>
              <a:t>: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374732" y="3284984"/>
            <a:ext cx="6213752" cy="58477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sz="3200" dirty="0"/>
              <a:t>1. Создание лекарств и витаминов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06984" y="3950748"/>
            <a:ext cx="8823249" cy="52322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sz="2800" dirty="0"/>
              <a:t>2. Выведение новых сортов растений и пород животных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71170" y="4581128"/>
            <a:ext cx="8108310" cy="707886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sz="4000" dirty="0"/>
              <a:t>3. Кормовые добавки для животных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5496" y="5373216"/>
            <a:ext cx="9166227" cy="58477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sz="3200" dirty="0"/>
              <a:t>4. Микробиологические средства защиты растений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214752" y="6105490"/>
            <a:ext cx="6533712" cy="707886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sz="4000" dirty="0"/>
              <a:t>5. Бактериальные удобрения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>
            <a:extLst>
              <a:ext uri="{FF2B5EF4-FFF2-40B4-BE49-F238E27FC236}">
                <a16:creationId xmlns:a16="http://schemas.microsoft.com/office/drawing/2014/main" id="{8D62E872-738D-456C-9A58-EF15F196A33F}"/>
              </a:ext>
            </a:extLst>
          </p:cNvPr>
          <p:cNvSpPr txBox="1">
            <a:spLocks/>
          </p:cNvSpPr>
          <p:nvPr/>
        </p:nvSpPr>
        <p:spPr>
          <a:xfrm>
            <a:off x="179513" y="274638"/>
            <a:ext cx="8631142" cy="1138138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400" b="1" dirty="0"/>
              <a:t>Профессии, связанные с биологией</a:t>
            </a:r>
          </a:p>
        </p:txBody>
      </p:sp>
      <p:pic>
        <p:nvPicPr>
          <p:cNvPr id="10" name="Picture 2" descr="Picture background">
            <a:extLst>
              <a:ext uri="{FF2B5EF4-FFF2-40B4-BE49-F238E27FC236}">
                <a16:creationId xmlns:a16="http://schemas.microsoft.com/office/drawing/2014/main" id="{F2C23A5D-FA8D-4864-8250-0A811906FAC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504313"/>
            <a:ext cx="8028440" cy="5353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86114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Picture background">
            <a:extLst>
              <a:ext uri="{FF2B5EF4-FFF2-40B4-BE49-F238E27FC236}">
                <a16:creationId xmlns:a16="http://schemas.microsoft.com/office/drawing/2014/main" id="{E43EF398-7C1E-4A29-9A24-A8A24200BC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3" y="1509604"/>
            <a:ext cx="8063616" cy="53827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Содержимое 7" descr="кинолог.jpeg"/>
          <p:cNvPicPr>
            <a:picLocks noGrp="1" noChangeAspect="1"/>
          </p:cNvPicPr>
          <p:nvPr>
            <p:ph sz="quarter" idx="4"/>
          </p:nvPr>
        </p:nvPicPr>
        <p:blipFill rotWithShape="1">
          <a:blip r:embed="rId3"/>
          <a:srcRect l="40909" t="23636" r="9999" b="14545"/>
          <a:stretch/>
        </p:blipFill>
        <p:spPr>
          <a:xfrm>
            <a:off x="4798105" y="2753544"/>
            <a:ext cx="4345895" cy="4104456"/>
          </a:xfr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82140A72-B8C7-44B2-97E7-6D5FDFD5F57B}"/>
              </a:ext>
            </a:extLst>
          </p:cNvPr>
          <p:cNvSpPr txBox="1"/>
          <p:nvPr/>
        </p:nvSpPr>
        <p:spPr>
          <a:xfrm>
            <a:off x="1907704" y="332656"/>
            <a:ext cx="5328592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/>
              <a:t>КИНОЛОГ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145</TotalTime>
  <Words>411</Words>
  <Application>Microsoft Office PowerPoint</Application>
  <PresentationFormat>Экран (4:3)</PresentationFormat>
  <Paragraphs>87</Paragraphs>
  <Slides>25</Slides>
  <Notes>7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33" baseType="lpstr">
      <vt:lpstr>Aharoni</vt:lpstr>
      <vt:lpstr>Arial</vt:lpstr>
      <vt:lpstr>Bahnschrift</vt:lpstr>
      <vt:lpstr>Calibri</vt:lpstr>
      <vt:lpstr>Calibri Light</vt:lpstr>
      <vt:lpstr>Times New Roman</vt:lpstr>
      <vt:lpstr>Verdana</vt:lpstr>
      <vt:lpstr>Тема Office</vt:lpstr>
      <vt:lpstr>Роль биологии в познании окружающего мира и практической деятельности современного человека.</vt:lpstr>
      <vt:lpstr>ЗНАЕШЬ ЛИ ТЫ?</vt:lpstr>
      <vt:lpstr>Презентация PowerPoint</vt:lpstr>
      <vt:lpstr>Презентация PowerPoint</vt:lpstr>
      <vt:lpstr>Презентация PowerPoint</vt:lpstr>
      <vt:lpstr>Презентация PowerPoint</vt:lpstr>
      <vt:lpstr>Практическое значение биологии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Reanimator Extreme Edition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Роль биологии в познании окружающего мира и практической деятельности современного человека.</dc:title>
  <dc:creator>Людмила</dc:creator>
  <cp:lastModifiedBy>jivop</cp:lastModifiedBy>
  <cp:revision>19</cp:revision>
  <dcterms:created xsi:type="dcterms:W3CDTF">2022-09-20T00:49:40Z</dcterms:created>
  <dcterms:modified xsi:type="dcterms:W3CDTF">2024-07-27T10:10:27Z</dcterms:modified>
</cp:coreProperties>
</file>