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5" r:id="rId3"/>
    <p:sldId id="284" r:id="rId4"/>
    <p:sldId id="285" r:id="rId5"/>
    <p:sldId id="288" r:id="rId6"/>
    <p:sldId id="289" r:id="rId7"/>
    <p:sldId id="286" r:id="rId8"/>
    <p:sldId id="287" r:id="rId9"/>
    <p:sldId id="290" r:id="rId10"/>
    <p:sldId id="277" r:id="rId11"/>
    <p:sldId id="291" r:id="rId12"/>
    <p:sldId id="278" r:id="rId13"/>
    <p:sldId id="292" r:id="rId14"/>
    <p:sldId id="279" r:id="rId15"/>
    <p:sldId id="295" r:id="rId16"/>
    <p:sldId id="293" r:id="rId17"/>
    <p:sldId id="280" r:id="rId18"/>
    <p:sldId id="296" r:id="rId19"/>
    <p:sldId id="297" r:id="rId20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2" autoAdjust="0"/>
    <p:restoredTop sz="94660"/>
  </p:normalViewPr>
  <p:slideViewPr>
    <p:cSldViewPr>
      <p:cViewPr varScale="1">
        <p:scale>
          <a:sx n="90" d="100"/>
          <a:sy n="90" d="100"/>
        </p:scale>
        <p:origin x="162" y="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BF9522B6-8C4B-40F0-8FB5-3EAEC5F7998E}" type="datetimeFigureOut">
              <a:rPr lang="ru-RU"/>
              <a:pPr>
                <a:defRPr/>
              </a:pPr>
              <a:t>28.07.2024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3A323D24-6784-4A70-8617-AD25D432C1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978086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FCECDFB-6C01-4510-BE45-132A133B2D04}" type="datetimeFigureOut">
              <a:rPr lang="ru-RU"/>
              <a:pPr>
                <a:defRPr/>
              </a:pPr>
              <a:t>28.07.2024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9FF104B0-05AC-4EBC-879A-B875A29841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46508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7172" name="Нижний колонтитул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04324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9220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1808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1268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82758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3316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04499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5364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92300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17412" name="Нижний колонтитул 3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32973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6DB00-CDC0-4F0B-99CA-6EA7D81962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973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D7E4-561F-40A8-AB66-CE6D9A8190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13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8BC4C-6BFC-4198-A5EC-7A07B0715A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635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B2C62-9F20-4A1C-9A26-1EC2190FD8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203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ADAEA-9290-4CDA-8566-D08084636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959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7B1D9-7451-4450-BDBE-4331878A40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934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68F0C-2570-4A52-A8BB-2D6BC8BEF15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677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D260F8-9991-4DC2-B109-17CD3271B3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9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63FD6-474E-4DE8-8650-9300B9F1B0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801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662A3-27C6-4DBF-8E50-E09523292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2374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C7018-29A1-47F7-AF68-91C22FBCAF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97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32D794E-FD88-41A1-AD55-5826FE0C1F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hf sldNum="0" hdr="0" dt="0"/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60425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Прямоугольник 5"/>
          <p:cNvSpPr>
            <a:spLocks noChangeArrowheads="1"/>
          </p:cNvSpPr>
          <p:nvPr/>
        </p:nvSpPr>
        <p:spPr bwMode="auto">
          <a:xfrm>
            <a:off x="179388" y="1004888"/>
            <a:ext cx="482441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6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Описание результатов исследований</a:t>
            </a:r>
          </a:p>
        </p:txBody>
      </p:sp>
      <p:pic>
        <p:nvPicPr>
          <p:cNvPr id="6148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411163"/>
            <a:ext cx="4425950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36512" y="813830"/>
            <a:ext cx="9144000" cy="9541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Таблица</a:t>
            </a:r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– это представление количественных или других данных в форме строк и столбцов.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DE9254A-CE41-4AB4-8D60-ADAEA7B68AA3}"/>
              </a:ext>
            </a:extLst>
          </p:cNvPr>
          <p:cNvSpPr txBox="1">
            <a:spLocks/>
          </p:cNvSpPr>
          <p:nvPr/>
        </p:nvSpPr>
        <p:spPr>
          <a:xfrm>
            <a:off x="440084" y="123478"/>
            <a:ext cx="8452395" cy="663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sz="3600" b="1" dirty="0"/>
              <a:t>3. Таблица.  </a:t>
            </a:r>
          </a:p>
        </p:txBody>
      </p:sp>
      <p:pic>
        <p:nvPicPr>
          <p:cNvPr id="6150" name="Picture 6" descr="Picture background">
            <a:extLst>
              <a:ext uri="{FF2B5EF4-FFF2-40B4-BE49-F238E27FC236}">
                <a16:creationId xmlns:a16="http://schemas.microsoft.com/office/drawing/2014/main" id="{9B512890-2387-4C00-AAF9-6285E0D9C9C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0" b="41600"/>
          <a:stretch/>
        </p:blipFill>
        <p:spPr bwMode="auto">
          <a:xfrm>
            <a:off x="1187624" y="1863396"/>
            <a:ext cx="724125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2259CA62-E6F4-4A8D-B145-8EA9C009A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7170" name="Picture 2" descr="https://sun9-12.userapi.com/s/v1/if2/m8sr_UK-qfP63H1K522jf13bnNqZzrA1SpISLaP-Cpn9pr81AsvBQVUC8Z9_KXKYyQ54MFajlulvrfi3p_OFWlFf.jpg?quality=96&amp;as=32x34,48x51,72x77,108x116,160x172,240x257,360x386,480x515,540x579,640x686,720x772,923x990&amp;from=bu&amp;u=rD__keCI52RTHj1eqBnXq7YBOfJFjt1akXTrroJZZdI&amp;cs=923x990">
            <a:extLst>
              <a:ext uri="{FF2B5EF4-FFF2-40B4-BE49-F238E27FC236}">
                <a16:creationId xmlns:a16="http://schemas.microsoft.com/office/drawing/2014/main" id="{A19D2A58-308E-43BE-A212-C4CAEC0FB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0"/>
            <a:ext cx="619268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3981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26393" y="794032"/>
            <a:ext cx="9144000" cy="9541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Схема</a:t>
            </a:r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– это фигуры с надписями, соединенные линиями или стрелками.</a:t>
            </a:r>
          </a:p>
        </p:txBody>
      </p:sp>
      <p:sp>
        <p:nvSpPr>
          <p:cNvPr id="19" name="Заголовок 3">
            <a:extLst>
              <a:ext uri="{FF2B5EF4-FFF2-40B4-BE49-F238E27FC236}">
                <a16:creationId xmlns:a16="http://schemas.microsoft.com/office/drawing/2014/main" id="{B0D33F13-8E42-4BF1-A01C-4486D578F40F}"/>
              </a:ext>
            </a:extLst>
          </p:cNvPr>
          <p:cNvSpPr txBox="1">
            <a:spLocks/>
          </p:cNvSpPr>
          <p:nvPr/>
        </p:nvSpPr>
        <p:spPr>
          <a:xfrm>
            <a:off x="440084" y="123478"/>
            <a:ext cx="8452395" cy="663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sz="3600" b="1" dirty="0"/>
              <a:t>4. Схема.  </a:t>
            </a:r>
          </a:p>
        </p:txBody>
      </p:sp>
      <p:pic>
        <p:nvPicPr>
          <p:cNvPr id="8196" name="Picture 4" descr="Презентация биология 5 класс биология наука о живой природе 5 класс">
            <a:extLst>
              <a:ext uri="{FF2B5EF4-FFF2-40B4-BE49-F238E27FC236}">
                <a16:creationId xmlns:a16="http://schemas.microsoft.com/office/drawing/2014/main" id="{323CEE94-842B-4AD2-B439-25C6E096C1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9" t="18501" r="388" b="35825"/>
          <a:stretch/>
        </p:blipFill>
        <p:spPr bwMode="auto">
          <a:xfrm>
            <a:off x="1259632" y="1923678"/>
            <a:ext cx="726287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EF154055-7E07-4FF1-8461-A2BB79FF4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32D1C2DE-F50D-43E6-9B70-6ECAC9A955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01"/>
          <a:stretch/>
        </p:blipFill>
        <p:spPr bwMode="auto">
          <a:xfrm>
            <a:off x="375443" y="532631"/>
            <a:ext cx="8393113" cy="437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024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853484"/>
            <a:ext cx="9144000" cy="954107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Диаграмма</a:t>
            </a:r>
            <a:r>
              <a:rPr lang="ru-RU" sz="2800" b="1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– это графическое представление данных, позволяющее оценить соотношение нескольких величин.</a:t>
            </a: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8C6D7610-F363-4670-A362-798A3773E34F}"/>
              </a:ext>
            </a:extLst>
          </p:cNvPr>
          <p:cNvSpPr txBox="1">
            <a:spLocks/>
          </p:cNvSpPr>
          <p:nvPr/>
        </p:nvSpPr>
        <p:spPr>
          <a:xfrm>
            <a:off x="440084" y="123478"/>
            <a:ext cx="8452395" cy="663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sz="3600" b="1" dirty="0"/>
              <a:t>5. Диаграмма.  </a:t>
            </a:r>
          </a:p>
        </p:txBody>
      </p:sp>
      <p:pic>
        <p:nvPicPr>
          <p:cNvPr id="9220" name="Picture 4" descr="Picture background">
            <a:extLst>
              <a:ext uri="{FF2B5EF4-FFF2-40B4-BE49-F238E27FC236}">
                <a16:creationId xmlns:a16="http://schemas.microsoft.com/office/drawing/2014/main" id="{15E18A68-7499-489B-A977-996D6E94AF4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2" b="9400"/>
          <a:stretch/>
        </p:blipFill>
        <p:spPr bwMode="auto">
          <a:xfrm>
            <a:off x="1547664" y="1836693"/>
            <a:ext cx="5733256" cy="323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3E91D96D-A8B1-4616-AC1C-EF19C0835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12292" name="Picture 4" descr="Picture background">
            <a:extLst>
              <a:ext uri="{FF2B5EF4-FFF2-40B4-BE49-F238E27FC236}">
                <a16:creationId xmlns:a16="http://schemas.microsoft.com/office/drawing/2014/main" id="{8F3FD5F2-3C2B-4D7A-99B6-7C522C4AC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8831"/>
            <a:ext cx="6120680" cy="483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5B2BC67-8F82-41BD-A9AC-F642523ECD54}"/>
              </a:ext>
            </a:extLst>
          </p:cNvPr>
          <p:cNvSpPr txBox="1"/>
          <p:nvPr/>
        </p:nvSpPr>
        <p:spPr>
          <a:xfrm>
            <a:off x="2915816" y="339502"/>
            <a:ext cx="306250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/>
              <a:t>Продолжительность жизни</a:t>
            </a:r>
          </a:p>
        </p:txBody>
      </p:sp>
    </p:spTree>
    <p:extLst>
      <p:ext uri="{BB962C8B-B14F-4D97-AF65-F5344CB8AC3E}">
        <p14:creationId xmlns:p14="http://schemas.microsoft.com/office/powerpoint/2010/main" val="27913160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http://images.myshared.ru/4/55713/slide_5.jpg">
            <a:extLst>
              <a:ext uri="{FF2B5EF4-FFF2-40B4-BE49-F238E27FC236}">
                <a16:creationId xmlns:a16="http://schemas.microsoft.com/office/drawing/2014/main" id="{1BFF603D-4CD8-486A-8B6D-C1AC487342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858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0163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-35195" y="771550"/>
            <a:ext cx="9144000" cy="138499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ru-RU" sz="2800" b="1" i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График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2800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– чертёж, на котором наглядно, при помощи линий, показаны какие-либо числовые данные, описывающие процессы или явления.</a:t>
            </a: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0C83BF9-43F5-430C-AECF-97AE903B0085}"/>
              </a:ext>
            </a:extLst>
          </p:cNvPr>
          <p:cNvSpPr txBox="1">
            <a:spLocks/>
          </p:cNvSpPr>
          <p:nvPr/>
        </p:nvSpPr>
        <p:spPr>
          <a:xfrm>
            <a:off x="440084" y="123478"/>
            <a:ext cx="8452395" cy="663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sz="3600" b="1" dirty="0"/>
              <a:t>6. График.  </a:t>
            </a:r>
          </a:p>
        </p:txBody>
      </p:sp>
      <p:pic>
        <p:nvPicPr>
          <p:cNvPr id="14338" name="Picture 2" descr="Picture background">
            <a:extLst>
              <a:ext uri="{FF2B5EF4-FFF2-40B4-BE49-F238E27FC236}">
                <a16:creationId xmlns:a16="http://schemas.microsoft.com/office/drawing/2014/main" id="{12190F88-802E-4F3B-8144-1FB828588A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00"/>
          <a:stretch/>
        </p:blipFill>
        <p:spPr bwMode="auto">
          <a:xfrm>
            <a:off x="1979712" y="1756451"/>
            <a:ext cx="5688632" cy="3263571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BC0BC156-ABB9-4058-8604-109088ECB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13314" name="Picture 2" descr="Picture background">
            <a:extLst>
              <a:ext uri="{FF2B5EF4-FFF2-40B4-BE49-F238E27FC236}">
                <a16:creationId xmlns:a16="http://schemas.microsoft.com/office/drawing/2014/main" id="{BEDBFBB1-C4F0-402E-B4BA-818644689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238" y="0"/>
            <a:ext cx="686752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07683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EEB1A319-DB9F-4AD5-B9C4-19A3291A30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9"/>
            <a:ext cx="7886700" cy="640928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b="1" dirty="0"/>
              <a:t>Метод описания.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BAB6F2C-8ECB-44DF-8954-278809BB2B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31590"/>
            <a:ext cx="7886700" cy="3888432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3600" dirty="0">
                <a:highlight>
                  <a:srgbClr val="FFCCFF"/>
                </a:highlight>
              </a:rPr>
              <a:t>Наблюдение за объектом сопровождается составлением описания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>
                <a:highlight>
                  <a:srgbClr val="C0C0C0"/>
                </a:highlight>
              </a:rPr>
              <a:t>Описание может быть наглядным, схематическим или словесным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3600" dirty="0">
                <a:highlight>
                  <a:srgbClr val="FFCCFF"/>
                </a:highlight>
              </a:rPr>
              <a:t>Самое точное словесное описание – это научное описание</a:t>
            </a:r>
          </a:p>
        </p:txBody>
      </p:sp>
    </p:spTree>
    <p:extLst>
      <p:ext uri="{BB962C8B-B14F-4D97-AF65-F5344CB8AC3E}">
        <p14:creationId xmlns:p14="http://schemas.microsoft.com/office/powerpoint/2010/main" val="4229642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20" y="223838"/>
            <a:ext cx="4679950" cy="2308225"/>
          </a:xfrm>
          <a:prstGeom prst="rect">
            <a:avLst/>
          </a:prstGeom>
          <a:noFill/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3600" b="1" i="1" u="sng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Описательный метод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3600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– это сбор фактического материала и его описание.</a:t>
            </a:r>
          </a:p>
        </p:txBody>
      </p:sp>
      <p:pic>
        <p:nvPicPr>
          <p:cNvPr id="8195" name="Рисунок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223838"/>
            <a:ext cx="4425950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611188" y="3076575"/>
            <a:ext cx="3816350" cy="14636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sz="4000" i="1" dirty="0">
                <a:solidFill>
                  <a:schemeClr val="accent4">
                    <a:lumMod val="10000"/>
                  </a:schemeClr>
                </a:solidFill>
                <a:latin typeface="Arial Narrow" panose="020B0606020202030204" pitchFamily="34" charset="0"/>
              </a:rPr>
              <a:t>Основа метода - наблюдение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CB6B6DF-F609-4DC1-9FEE-75A2A7D550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938233"/>
            <a:ext cx="5256584" cy="4205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692045EC-64F5-46DF-9944-6782993FF2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84" y="123478"/>
            <a:ext cx="8452395" cy="663595"/>
          </a:xfrm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3600" b="1" dirty="0"/>
              <a:t>1. Наглядный метод описания. Рисунок. </a:t>
            </a: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55C3793C-FACF-4564-A2CF-E47164316D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716132"/>
            <a:ext cx="5327873" cy="4427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18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6E9C9AEC-7CC7-4063-AA4D-EE71E1447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38C6FAFC-40AF-40AC-B9DE-1A9D77F537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814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5C0FC4D-5C33-424F-BC08-F771B080A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039" y="0"/>
            <a:ext cx="7729922" cy="5143500"/>
          </a:xfrm>
          <a:prstGeom prst="rect">
            <a:avLst/>
          </a:prstGeom>
        </p:spPr>
      </p:pic>
      <p:pic>
        <p:nvPicPr>
          <p:cNvPr id="3076" name="Picture 4" descr="Picture background">
            <a:extLst>
              <a:ext uri="{FF2B5EF4-FFF2-40B4-BE49-F238E27FC236}">
                <a16:creationId xmlns:a16="http://schemas.microsoft.com/office/drawing/2014/main" id="{0EA1828D-6B8C-4403-9160-202D17BDE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01" y="0"/>
            <a:ext cx="8156398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71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AA015D90-04CD-4877-8D08-24692D8351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0"/>
            <a:ext cx="7872413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>
            <a:extLst>
              <a:ext uri="{FF2B5EF4-FFF2-40B4-BE49-F238E27FC236}">
                <a16:creationId xmlns:a16="http://schemas.microsoft.com/office/drawing/2014/main" id="{835AF2F6-E59A-4AAF-8C33-19E48F6D22B4}"/>
              </a:ext>
            </a:extLst>
          </p:cNvPr>
          <p:cNvSpPr/>
          <p:nvPr/>
        </p:nvSpPr>
        <p:spPr>
          <a:xfrm>
            <a:off x="637570" y="51470"/>
            <a:ext cx="1056680" cy="936104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8490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5E1CB354-C1CE-4F6A-9C36-C808992F3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sp>
        <p:nvSpPr>
          <p:cNvPr id="3" name="Заголовок 3">
            <a:extLst>
              <a:ext uri="{FF2B5EF4-FFF2-40B4-BE49-F238E27FC236}">
                <a16:creationId xmlns:a16="http://schemas.microsoft.com/office/drawing/2014/main" id="{D04FEE5A-7014-493C-81F4-5215ECE8BFA4}"/>
              </a:ext>
            </a:extLst>
          </p:cNvPr>
          <p:cNvSpPr txBox="1">
            <a:spLocks/>
          </p:cNvSpPr>
          <p:nvPr/>
        </p:nvSpPr>
        <p:spPr>
          <a:xfrm>
            <a:off x="440084" y="123478"/>
            <a:ext cx="8452395" cy="6635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/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ru-RU" sz="3600" b="1" dirty="0"/>
              <a:t>2. Словесное описание. 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4862AA0-3727-4271-96A7-F03EE9BB3C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35" t="9401" r="8100" b="10800"/>
          <a:stretch/>
        </p:blipFill>
        <p:spPr>
          <a:xfrm>
            <a:off x="692111" y="937444"/>
            <a:ext cx="7948340" cy="4104456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32E250-AC6C-4A26-9742-BCBC6130F1E1}"/>
              </a:ext>
            </a:extLst>
          </p:cNvPr>
          <p:cNvSpPr/>
          <p:nvPr/>
        </p:nvSpPr>
        <p:spPr>
          <a:xfrm>
            <a:off x="440084" y="937444"/>
            <a:ext cx="3267820" cy="410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005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7046ED6-A8A1-4DF2-92FB-A57772BE8A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36" t="9400" r="8890" b="9400"/>
          <a:stretch/>
        </p:blipFill>
        <p:spPr>
          <a:xfrm>
            <a:off x="539552" y="843558"/>
            <a:ext cx="7848872" cy="417646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4692212-96AF-4758-A225-AE31FA6B950B}"/>
              </a:ext>
            </a:extLst>
          </p:cNvPr>
          <p:cNvSpPr/>
          <p:nvPr/>
        </p:nvSpPr>
        <p:spPr>
          <a:xfrm>
            <a:off x="467544" y="771550"/>
            <a:ext cx="309634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1EF355-AB30-4381-BE91-8C9799A2E06E}"/>
              </a:ext>
            </a:extLst>
          </p:cNvPr>
          <p:cNvSpPr txBox="1"/>
          <p:nvPr/>
        </p:nvSpPr>
        <p:spPr>
          <a:xfrm>
            <a:off x="362573" y="302627"/>
            <a:ext cx="80258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До 18 века краткие описания растений и животных,</a:t>
            </a:r>
          </a:p>
          <a:p>
            <a:r>
              <a:rPr lang="ru-RU" dirty="0"/>
              <a:t>составленные на латинском языке, использовались в качестве названий</a:t>
            </a:r>
          </a:p>
        </p:txBody>
      </p:sp>
    </p:spTree>
    <p:extLst>
      <p:ext uri="{BB962C8B-B14F-4D97-AF65-F5344CB8AC3E}">
        <p14:creationId xmlns:p14="http://schemas.microsoft.com/office/powerpoint/2010/main" val="2343554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>
            <a:extLst>
              <a:ext uri="{FF2B5EF4-FFF2-40B4-BE49-F238E27FC236}">
                <a16:creationId xmlns:a16="http://schemas.microsoft.com/office/drawing/2014/main" id="{81D3C71F-9CD0-4EED-A085-EFE80EE26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@Долгорукова С.В., 2009</a:t>
            </a:r>
            <a:endParaRPr 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6A233F8-AA96-499B-8F01-FF050DD7C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" y="0"/>
            <a:ext cx="9108281" cy="514350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9E5A0F4-075A-4A6B-96DF-CF2268F728E1}"/>
              </a:ext>
            </a:extLst>
          </p:cNvPr>
          <p:cNvSpPr/>
          <p:nvPr/>
        </p:nvSpPr>
        <p:spPr>
          <a:xfrm>
            <a:off x="323528" y="339502"/>
            <a:ext cx="33123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6102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2172</TotalTime>
  <Words>202</Words>
  <Application>Microsoft Office PowerPoint</Application>
  <PresentationFormat>Экран (16:9)</PresentationFormat>
  <Paragraphs>27</Paragraphs>
  <Slides>19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1. Наглядный метод описания. Рисунок.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Метод описания.</vt:lpstr>
    </vt:vector>
  </TitlesOfParts>
  <Company>1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Описание результатов исследований</dc:title>
  <dc:creator>Макс</dc:creator>
  <cp:lastModifiedBy>jivop</cp:lastModifiedBy>
  <cp:revision>153</cp:revision>
  <dcterms:created xsi:type="dcterms:W3CDTF">2009-08-21T18:10:06Z</dcterms:created>
  <dcterms:modified xsi:type="dcterms:W3CDTF">2024-07-28T15:09:55Z</dcterms:modified>
  <cp:category>Биологияя 5 класс</cp:category>
</cp:coreProperties>
</file>