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708" r:id="rId1"/>
    <p:sldMasterId id="2147483709" r:id="rId2"/>
  </p:sldMasterIdLst>
  <p:notesMasterIdLst>
    <p:notesMasterId r:id="rId31"/>
  </p:notesMasterIdLst>
  <p:sldIdLst>
    <p:sldId id="280" r:id="rId3"/>
    <p:sldId id="281" r:id="rId4"/>
    <p:sldId id="284" r:id="rId5"/>
    <p:sldId id="257" r:id="rId6"/>
    <p:sldId id="259" r:id="rId7"/>
    <p:sldId id="282" r:id="rId8"/>
    <p:sldId id="285" r:id="rId9"/>
    <p:sldId id="264" r:id="rId10"/>
    <p:sldId id="263" r:id="rId11"/>
    <p:sldId id="266" r:id="rId12"/>
    <p:sldId id="265" r:id="rId13"/>
    <p:sldId id="268" r:id="rId14"/>
    <p:sldId id="267" r:id="rId15"/>
    <p:sldId id="292" r:id="rId16"/>
    <p:sldId id="270" r:id="rId17"/>
    <p:sldId id="269" r:id="rId18"/>
    <p:sldId id="291" r:id="rId19"/>
    <p:sldId id="272" r:id="rId20"/>
    <p:sldId id="286" r:id="rId21"/>
    <p:sldId id="287" r:id="rId22"/>
    <p:sldId id="288" r:id="rId23"/>
    <p:sldId id="289" r:id="rId24"/>
    <p:sldId id="290" r:id="rId25"/>
    <p:sldId id="293" r:id="rId26"/>
    <p:sldId id="303" r:id="rId27"/>
    <p:sldId id="315" r:id="rId28"/>
    <p:sldId id="295" r:id="rId29"/>
    <p:sldId id="316" r:id="rId30"/>
  </p:sldIdLst>
  <p:sldSz cx="12192000" cy="6858000"/>
  <p:notesSz cx="7559675" cy="106918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FF99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3" autoAdjust="0"/>
    <p:restoredTop sz="93186" autoAdjust="0"/>
  </p:normalViewPr>
  <p:slideViewPr>
    <p:cSldViewPr snapToGrid="0">
      <p:cViewPr varScale="1">
        <p:scale>
          <a:sx n="68" d="100"/>
          <a:sy n="68" d="100"/>
        </p:scale>
        <p:origin x="72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16000" y="812520"/>
            <a:ext cx="7127280" cy="400896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5" name="Google Shape;5;n"/>
          <p:cNvSpPr txBox="1">
            <a:spLocks noGrp="1"/>
          </p:cNvSpPr>
          <p:nvPr>
            <p:ph type="hdr" idx="3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6" name="Google Shape;6;n"/>
          <p:cNvSpPr txBox="1">
            <a:spLocks noGrp="1"/>
          </p:cNvSpPr>
          <p:nvPr>
            <p:ph type="dt" idx="10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 sz="1400" b="0" i="0" u="none" strike="noStrike" cap="none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2:notes"/>
          <p:cNvSpPr txBox="1"/>
          <p:nvPr/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</a:t>
            </a:fld>
            <a:endParaRPr sz="1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86" name="Google Shape;286;p2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14:notes"/>
          <p:cNvSpPr txBox="1"/>
          <p:nvPr/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400" b="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16</a:t>
            </a:fld>
            <a:endParaRPr sz="1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70" name="Google Shape;370;p14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17:notes"/>
          <p:cNvSpPr txBox="1"/>
          <p:nvPr/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400" b="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18</a:t>
            </a:fld>
            <a:endParaRPr sz="1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91" name="Google Shape;391;p17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4:notes"/>
          <p:cNvSpPr txBox="1"/>
          <p:nvPr/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400" b="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5</a:t>
            </a:fld>
            <a:endParaRPr sz="1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0" name="Google Shape;300;p4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9:notes"/>
          <p:cNvSpPr txBox="1"/>
          <p:nvPr/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400" b="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8</a:t>
            </a:fld>
            <a:endParaRPr sz="1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35" name="Google Shape;335;p9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8:notes"/>
          <p:cNvSpPr txBox="1"/>
          <p:nvPr/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400" b="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9</a:t>
            </a:fld>
            <a:endParaRPr sz="1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" name="Google Shape;32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28" name="Google Shape;328;p8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1:notes"/>
          <p:cNvSpPr txBox="1"/>
          <p:nvPr/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400" b="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10</a:t>
            </a:fld>
            <a:endParaRPr sz="1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9" name="Google Shape;349;p11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10:notes"/>
          <p:cNvSpPr txBox="1"/>
          <p:nvPr/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400" b="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11</a:t>
            </a:fld>
            <a:endParaRPr sz="1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1" name="Google Shape;34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2" name="Google Shape;342;p10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13:notes"/>
          <p:cNvSpPr txBox="1"/>
          <p:nvPr/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400" b="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12</a:t>
            </a:fld>
            <a:endParaRPr sz="1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63" name="Google Shape;363;p13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12:notes"/>
          <p:cNvSpPr txBox="1"/>
          <p:nvPr/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400" b="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13</a:t>
            </a:fld>
            <a:endParaRPr sz="1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5" name="Google Shape;35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56" name="Google Shape;356;p12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15:notes"/>
          <p:cNvSpPr txBox="1"/>
          <p:nvPr/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400" b="0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15</a:t>
            </a:fld>
            <a:endParaRPr sz="1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812800"/>
            <a:ext cx="7124700" cy="4008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77" name="Google Shape;377;p15:notes"/>
          <p:cNvSpPr txBox="1">
            <a:spLocks noGrp="1"/>
          </p:cNvSpPr>
          <p:nvPr>
            <p:ph type="body" idx="1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b="0" strike="noStrike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ubTitle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2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2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3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13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:a16="http://schemas.microsoft.com/office/drawing/2014/main" id="{7AC4666E-9122-4C36-8697-985B6CD79C33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11684000" cy="5943600"/>
            <a:chOff x="0" y="0"/>
            <a:chExt cx="5520" cy="3744"/>
          </a:xfrm>
        </p:grpSpPr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8A556C08-CED8-4962-8CE7-06EB82881F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ru-RU" altLang="ru-RU" sz="2400">
                <a:latin typeface="Times New Roman" pitchFamily="18" charset="0"/>
              </a:endParaRPr>
            </a:p>
          </p:txBody>
        </p:sp>
        <p:grpSp>
          <p:nvGrpSpPr>
            <p:cNvPr id="6" name="Group 4">
              <a:extLst>
                <a:ext uri="{FF2B5EF4-FFF2-40B4-BE49-F238E27FC236}">
                  <a16:creationId xmlns:a16="http://schemas.microsoft.com/office/drawing/2014/main" id="{0CCC37DC-277F-4EA4-BA81-A7CD2C8C8E5D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0" name="Rectangle 5">
                <a:extLst>
                  <a:ext uri="{FF2B5EF4-FFF2-40B4-BE49-F238E27FC236}">
                    <a16:creationId xmlns:a16="http://schemas.microsoft.com/office/drawing/2014/main" id="{337F7442-B919-4FCB-895E-E114A72EBE20}"/>
                  </a:ext>
                </a:extLst>
              </p:cNvPr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6">
                <a:extLst>
                  <a:ext uri="{FF2B5EF4-FFF2-40B4-BE49-F238E27FC236}">
                    <a16:creationId xmlns:a16="http://schemas.microsoft.com/office/drawing/2014/main" id="{E081D4CD-6E1C-44FB-A799-60418F2F0500}"/>
                  </a:ext>
                </a:extLst>
              </p:cNvPr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>
                  <a:latin typeface="Times New Roman" pitchFamily="18" charset="0"/>
                </a:endParaRPr>
              </a:p>
            </p:txBody>
          </p:sp>
          <p:sp>
            <p:nvSpPr>
              <p:cNvPr id="12" name="Line 7">
                <a:extLst>
                  <a:ext uri="{FF2B5EF4-FFF2-40B4-BE49-F238E27FC236}">
                    <a16:creationId xmlns:a16="http://schemas.microsoft.com/office/drawing/2014/main" id="{D170AB14-EEB6-4487-9A0B-8B5486A9A6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400"/>
              </a:p>
            </p:txBody>
          </p:sp>
        </p:grpSp>
        <p:grpSp>
          <p:nvGrpSpPr>
            <p:cNvPr id="7" name="Group 8">
              <a:extLst>
                <a:ext uri="{FF2B5EF4-FFF2-40B4-BE49-F238E27FC236}">
                  <a16:creationId xmlns:a16="http://schemas.microsoft.com/office/drawing/2014/main" id="{82D35A79-A24C-40FB-B3CD-F649A280722A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8" name="Rectangle 9">
                <a:extLst>
                  <a:ext uri="{FF2B5EF4-FFF2-40B4-BE49-F238E27FC236}">
                    <a16:creationId xmlns:a16="http://schemas.microsoft.com/office/drawing/2014/main" id="{28B41B05-37B2-49C8-B1DC-363A2E7A7B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algn="ctr" eaLnBrk="1" hangingPunct="1">
                  <a:defRPr/>
                </a:pPr>
                <a:endParaRPr lang="ru-RU" altLang="ru-RU" sz="2400">
                  <a:latin typeface="Times New Roman" pitchFamily="18" charset="0"/>
                </a:endParaRPr>
              </a:p>
            </p:txBody>
          </p:sp>
          <p:sp>
            <p:nvSpPr>
              <p:cNvPr id="9" name="Line 10">
                <a:extLst>
                  <a:ext uri="{FF2B5EF4-FFF2-40B4-BE49-F238E27FC236}">
                    <a16:creationId xmlns:a16="http://schemas.microsoft.com/office/drawing/2014/main" id="{7C59337A-AC5B-4069-B105-ACF4379193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 sz="1400"/>
              </a:p>
            </p:txBody>
          </p:sp>
        </p:grpSp>
      </p:grpSp>
      <p:sp>
        <p:nvSpPr>
          <p:cNvPr id="3277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743200" y="1143000"/>
            <a:ext cx="88392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3278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962400"/>
            <a:ext cx="9144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0A035CB9-4622-44F3-8257-37B239C9203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1217084" y="6251575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4" name="Rectangle 14">
            <a:extLst>
              <a:ext uri="{FF2B5EF4-FFF2-40B4-BE49-F238E27FC236}">
                <a16:creationId xmlns:a16="http://schemas.microsoft.com/office/drawing/2014/main" id="{1775F070-4DBF-4010-BB9D-4D5FED02CF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4472517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5" name="Rectangle 15">
            <a:extLst>
              <a:ext uri="{FF2B5EF4-FFF2-40B4-BE49-F238E27FC236}">
                <a16:creationId xmlns:a16="http://schemas.microsoft.com/office/drawing/2014/main" id="{A5D76BAD-1ECB-459F-9FCA-B8F335F64F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1E4CA3-EF24-4AFF-B1D8-20BF0B35801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69712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6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subTitle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8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0"/>
          <p:cNvSpPr txBox="1">
            <a:spLocks noGrp="1"/>
          </p:cNvSpPr>
          <p:nvPr>
            <p:ph type="subTitle" idx="1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1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1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2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2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22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2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3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23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3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3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4"/>
          <p:cNvSpPr txBox="1">
            <a:spLocks noGrp="1"/>
          </p:cNvSpPr>
          <p:nvPr>
            <p:ph type="body" idx="2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4 Content" type="fourObj">
  <p:cSld name="FOUR_OBJECTS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5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25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5"/>
          <p:cNvSpPr txBox="1">
            <a:spLocks noGrp="1"/>
          </p:cNvSpPr>
          <p:nvPr>
            <p:ph type="body" idx="4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6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6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6"/>
          <p:cNvSpPr txBox="1">
            <a:spLocks noGrp="1"/>
          </p:cNvSpPr>
          <p:nvPr>
            <p:ph type="body" idx="2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6"/>
          <p:cNvSpPr txBox="1">
            <a:spLocks noGrp="1"/>
          </p:cNvSpPr>
          <p:nvPr>
            <p:ph type="body" idx="3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26"/>
          <p:cNvSpPr txBox="1">
            <a:spLocks noGrp="1"/>
          </p:cNvSpPr>
          <p:nvPr>
            <p:ph type="body" idx="4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6"/>
          <p:cNvSpPr txBox="1">
            <a:spLocks noGrp="1"/>
          </p:cNvSpPr>
          <p:nvPr>
            <p:ph type="body" idx="5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26"/>
          <p:cNvSpPr txBox="1">
            <a:spLocks noGrp="1"/>
          </p:cNvSpPr>
          <p:nvPr>
            <p:ph type="body" idx="6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0923D-5C42-4497-9EBB-91FEFB94CE65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00471-F167-4566-8FBB-19E1DB70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616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subTitle" idx="1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8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8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3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body" idx="2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0"/>
          <p:cNvSpPr txBox="1">
            <a:spLocks noGrp="1"/>
          </p:cNvSpPr>
          <p:nvPr>
            <p:ph type="body" idx="3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body" idx="2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marL="137160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marL="228600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marL="274320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marL="320040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marL="365760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marL="411480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" name="Google Shape;13;p1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13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1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buNone/>
              <a:defRPr sz="1200" b="0" i="0" u="none" strike="noStrike" cap="none">
                <a:solidFill>
                  <a:srgbClr val="8B8B8B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7" name="Google Shape;67;p14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68" name="Google Shape;68;p14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714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9248389-2609-4D98-80BF-1F3D445D882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807677" y="770206"/>
            <a:ext cx="9384323" cy="1609800"/>
          </a:xfrm>
        </p:spPr>
        <p:txBody>
          <a:bodyPr/>
          <a:lstStyle/>
          <a:p>
            <a:pPr eaLnBrk="1" hangingPunct="1"/>
            <a:r>
              <a:rPr lang="ru-RU" altLang="ru-RU" dirty="0">
                <a:cs typeface="Calibri" panose="020F0502020204030204" pitchFamily="34" charset="0"/>
              </a:rPr>
              <a:t>Понятие об организме. Основные части организма.</a:t>
            </a:r>
            <a:endParaRPr lang="ru-RU" alt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1651EDE-35F4-4D69-8877-887BE5AEF921}"/>
              </a:ext>
            </a:extLst>
          </p:cNvPr>
          <p:cNvSpPr/>
          <p:nvPr/>
        </p:nvSpPr>
        <p:spPr>
          <a:xfrm>
            <a:off x="1135626" y="3200400"/>
            <a:ext cx="11056374" cy="3126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4" name="Picture 5">
            <a:extLst>
              <a:ext uri="{FF2B5EF4-FFF2-40B4-BE49-F238E27FC236}">
                <a16:creationId xmlns:a16="http://schemas.microsoft.com/office/drawing/2014/main" id="{39189092-F444-49AA-AF02-60D078613A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"/>
          <a:stretch/>
        </p:blipFill>
        <p:spPr bwMode="auto">
          <a:xfrm>
            <a:off x="3035939" y="2276842"/>
            <a:ext cx="6864201" cy="4581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24D5CC2-2DED-4920-BCF5-70B66700E9AA}"/>
              </a:ext>
            </a:extLst>
          </p:cNvPr>
          <p:cNvSpPr/>
          <p:nvPr/>
        </p:nvSpPr>
        <p:spPr>
          <a:xfrm>
            <a:off x="661182" y="2504048"/>
            <a:ext cx="1672882" cy="23211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76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2" name="Google Shape;352;p76"/>
          <p:cNvSpPr txBox="1"/>
          <p:nvPr/>
        </p:nvSpPr>
        <p:spPr>
          <a:xfrm>
            <a:off x="1035028" y="477332"/>
            <a:ext cx="10515240" cy="513684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>
              <a:lnSpc>
                <a:spcPct val="90000"/>
              </a:lnSpc>
              <a:buSzPts val="6000"/>
            </a:pPr>
            <a:r>
              <a:rPr lang="ru-RU" altLang="ru-RU" sz="6000" b="1" dirty="0">
                <a:solidFill>
                  <a:srgbClr val="FF0000"/>
                </a:solidFill>
                <a:latin typeface="Calibri"/>
                <a:cs typeface="Calibri"/>
              </a:rPr>
              <a:t>Ткань</a:t>
            </a:r>
            <a:r>
              <a:rPr lang="ru-RU" altLang="ru-RU" sz="6000" b="1" dirty="0">
                <a:latin typeface="Calibri"/>
                <a:cs typeface="Calibri"/>
              </a:rPr>
              <a:t> – это группа клеток, схожих по строению и функциям, соединённых между собой межклеточным веществом</a:t>
            </a:r>
            <a:r>
              <a:rPr lang="ru-RU" altLang="ru-RU" sz="6000" dirty="0"/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75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0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5" name="Google Shape;345;p75" descr="Нервная ткань. Нейрон. Синапс. Нервы — урок. Биология, 9 класс."/>
          <p:cNvPicPr preferRelativeResize="0"/>
          <p:nvPr/>
        </p:nvPicPr>
        <p:blipFill rotWithShape="1">
          <a:blip r:embed="rId3">
            <a:alphaModFix/>
          </a:blip>
          <a:srcRect t="13515"/>
          <a:stretch/>
        </p:blipFill>
        <p:spPr>
          <a:xfrm>
            <a:off x="1165320" y="1509840"/>
            <a:ext cx="9860760" cy="472092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80052778-5EE2-4BA8-BE0D-C034E9BA0C7D}"/>
              </a:ext>
            </a:extLst>
          </p:cNvPr>
          <p:cNvSpPr txBox="1">
            <a:spLocks/>
          </p:cNvSpPr>
          <p:nvPr/>
        </p:nvSpPr>
        <p:spPr>
          <a:xfrm>
            <a:off x="609480" y="273600"/>
            <a:ext cx="10972440" cy="1144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5400" dirty="0"/>
              <a:t>Нервная ткань человека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78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78"/>
          <p:cNvSpPr txBox="1"/>
          <p:nvPr/>
        </p:nvSpPr>
        <p:spPr>
          <a:xfrm>
            <a:off x="444184" y="365040"/>
            <a:ext cx="10515240" cy="4350960"/>
          </a:xfrm>
          <a:prstGeom prst="rect">
            <a:avLst/>
          </a:prstGeom>
          <a:solidFill>
            <a:srgbClr val="FFCC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lnSpc>
                <a:spcPct val="90000"/>
              </a:lnSpc>
              <a:buSzPts val="5400"/>
            </a:pPr>
            <a:r>
              <a:rPr lang="ru-RU" sz="54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Орган - </a:t>
            </a:r>
            <a:r>
              <a:rPr lang="ru-RU" sz="5400" b="1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часть многоклеточного организма, имеющая особое строение и выполняющая в нем определенную функцию, называют</a:t>
            </a:r>
            <a:endParaRPr sz="5400" b="0" strike="noStrike"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77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E0D7287-57B6-4C22-9C98-9F6CBA8CC2E7}"/>
              </a:ext>
            </a:extLst>
          </p:cNvPr>
          <p:cNvSpPr txBox="1">
            <a:spLocks/>
          </p:cNvSpPr>
          <p:nvPr/>
        </p:nvSpPr>
        <p:spPr>
          <a:xfrm>
            <a:off x="609780" y="133643"/>
            <a:ext cx="10972440" cy="1144800"/>
          </a:xfrm>
          <a:prstGeom prst="rect">
            <a:avLst/>
          </a:prstGeom>
          <a:solidFill>
            <a:srgbClr val="FFCCFF"/>
          </a:solidFill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5400" dirty="0"/>
              <a:t>Головной мозг человека</a:t>
            </a:r>
          </a:p>
        </p:txBody>
      </p:sp>
      <p:pic>
        <p:nvPicPr>
          <p:cNvPr id="11266" name="Picture 2" descr="Picture background">
            <a:extLst>
              <a:ext uri="{FF2B5EF4-FFF2-40B4-BE49-F238E27FC236}">
                <a16:creationId xmlns:a16="http://schemas.microsoft.com/office/drawing/2014/main" id="{3062E9E9-1C3C-415E-B0FE-0BACD935B8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727" y="1509840"/>
            <a:ext cx="7821776" cy="5214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92A852-FF0C-4C69-900A-32E2BCF0F7D5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CCFF"/>
          </a:solidFill>
        </p:spPr>
        <p:txBody>
          <a:bodyPr/>
          <a:lstStyle/>
          <a:p>
            <a:pPr algn="ctr"/>
            <a:r>
              <a:rPr lang="ru-RU" sz="6000" dirty="0"/>
              <a:t>Органы человека</a:t>
            </a:r>
          </a:p>
        </p:txBody>
      </p:sp>
      <p:pic>
        <p:nvPicPr>
          <p:cNvPr id="18434" name="Picture 2" descr="Picture background">
            <a:extLst>
              <a:ext uri="{FF2B5EF4-FFF2-40B4-BE49-F238E27FC236}">
                <a16:creationId xmlns:a16="http://schemas.microsoft.com/office/drawing/2014/main" id="{41CB0FF2-BD89-4BD2-B1A3-B9365ECE51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395" y="1591744"/>
            <a:ext cx="7406891" cy="526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463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80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80"/>
          <p:cNvSpPr txBox="1"/>
          <p:nvPr/>
        </p:nvSpPr>
        <p:spPr>
          <a:xfrm>
            <a:off x="838080" y="365040"/>
            <a:ext cx="10515240" cy="3334763"/>
          </a:xfrm>
          <a:prstGeom prst="rect">
            <a:avLst/>
          </a:prstGeom>
          <a:solidFill>
            <a:srgbClr val="99FF99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lnSpc>
                <a:spcPct val="90000"/>
              </a:lnSpc>
              <a:buSzPts val="6600"/>
            </a:pPr>
            <a:r>
              <a:rPr lang="ru-RU" sz="6600" b="1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66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система органов </a:t>
            </a:r>
            <a:r>
              <a:rPr lang="ru-RU" sz="6600" b="1" dirty="0">
                <a:latin typeface="Calibri"/>
                <a:ea typeface="Calibri"/>
                <a:cs typeface="Calibri"/>
                <a:sym typeface="Calibri"/>
              </a:rPr>
              <a:t>–</a:t>
            </a:r>
            <a:r>
              <a:rPr lang="ru-RU" sz="66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ru-RU" sz="6600" b="1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органы объединены в особые комплексы</a:t>
            </a:r>
            <a:endParaRPr sz="6600" b="0" strike="noStrike"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79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C55D98B-1A44-4C47-8A91-AA31A65EF51B}"/>
              </a:ext>
            </a:extLst>
          </p:cNvPr>
          <p:cNvSpPr txBox="1">
            <a:spLocks/>
          </p:cNvSpPr>
          <p:nvPr/>
        </p:nvSpPr>
        <p:spPr>
          <a:xfrm>
            <a:off x="609780" y="133643"/>
            <a:ext cx="10972440" cy="1144800"/>
          </a:xfrm>
          <a:prstGeom prst="rect">
            <a:avLst/>
          </a:prstGeom>
          <a:solidFill>
            <a:srgbClr val="99FF99"/>
          </a:solidFill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ru-RU" sz="5400" dirty="0"/>
              <a:t>Нервная система человека</a:t>
            </a:r>
          </a:p>
        </p:txBody>
      </p:sp>
      <p:pic>
        <p:nvPicPr>
          <p:cNvPr id="15362" name="Picture 2" descr="Picture background">
            <a:extLst>
              <a:ext uri="{FF2B5EF4-FFF2-40B4-BE49-F238E27FC236}">
                <a16:creationId xmlns:a16="http://schemas.microsoft.com/office/drawing/2014/main" id="{1AAA5AE3-F154-4513-86D2-18BD4D8D2C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4" y="1105186"/>
            <a:ext cx="5619171" cy="5619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0BE760C-91F8-4F61-946B-AB1CAB19684D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99FF99"/>
          </a:solidFill>
        </p:spPr>
        <p:txBody>
          <a:bodyPr/>
          <a:lstStyle/>
          <a:p>
            <a:pPr algn="ctr"/>
            <a:r>
              <a:rPr lang="ru-RU" sz="4800" dirty="0"/>
              <a:t>Системы органов человека</a:t>
            </a:r>
          </a:p>
        </p:txBody>
      </p:sp>
      <p:pic>
        <p:nvPicPr>
          <p:cNvPr id="23554" name="Picture 2" descr="Picture background">
            <a:extLst>
              <a:ext uri="{FF2B5EF4-FFF2-40B4-BE49-F238E27FC236}">
                <a16:creationId xmlns:a16="http://schemas.microsoft.com/office/drawing/2014/main" id="{A5734109-6224-4B40-8A74-0DE2353425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21" b="19385"/>
          <a:stretch/>
        </p:blipFill>
        <p:spPr bwMode="auto">
          <a:xfrm>
            <a:off x="979312" y="1800666"/>
            <a:ext cx="10233375" cy="489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3878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82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82"/>
          <p:cNvSpPr txBox="1"/>
          <p:nvPr/>
        </p:nvSpPr>
        <p:spPr>
          <a:xfrm>
            <a:off x="365760" y="365040"/>
            <a:ext cx="10677378" cy="1773249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lvl="0">
              <a:lnSpc>
                <a:spcPct val="90000"/>
              </a:lnSpc>
              <a:buSzPts val="6000"/>
            </a:pPr>
            <a:r>
              <a:rPr lang="ru-RU" sz="48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Организм - </a:t>
            </a:r>
            <a:r>
              <a:rPr lang="ru-RU" sz="4800" b="1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совокупность всех систем органов</a:t>
            </a:r>
            <a:endParaRPr sz="4800" b="0" strike="noStrike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None/>
            </a:pPr>
            <a:r>
              <a:rPr lang="ru-RU" sz="2000" b="0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000" b="0" strike="noStrike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386" name="Picture 2" descr="Picture background">
            <a:extLst>
              <a:ext uri="{FF2B5EF4-FFF2-40B4-BE49-F238E27FC236}">
                <a16:creationId xmlns:a16="http://schemas.microsoft.com/office/drawing/2014/main" id="{0FF0BEDC-2059-45A5-93AC-6C1B94E0F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3586" y="1251664"/>
            <a:ext cx="5241296" cy="524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icture background">
            <a:extLst>
              <a:ext uri="{FF2B5EF4-FFF2-40B4-BE49-F238E27FC236}">
                <a16:creationId xmlns:a16="http://schemas.microsoft.com/office/drawing/2014/main" id="{32E394CB-DA9E-4EC4-9626-EEEFDA1D04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0" t="13744" r="5048" b="10359"/>
          <a:stretch/>
        </p:blipFill>
        <p:spPr bwMode="auto">
          <a:xfrm>
            <a:off x="1772529" y="112542"/>
            <a:ext cx="8975188" cy="63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4270426-C286-49CE-BE71-E3226CE0E0E9}"/>
              </a:ext>
            </a:extLst>
          </p:cNvPr>
          <p:cNvSpPr/>
          <p:nvPr/>
        </p:nvSpPr>
        <p:spPr>
          <a:xfrm>
            <a:off x="5106573" y="1575582"/>
            <a:ext cx="2222696" cy="4910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717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1ED25E4-98D3-4D20-BB02-E034E57F4A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4116"/>
          <a:stretch/>
        </p:blipFill>
        <p:spPr>
          <a:xfrm>
            <a:off x="5773029" y="1875301"/>
            <a:ext cx="6418971" cy="4982699"/>
          </a:xfrm>
          <a:prstGeom prst="rect">
            <a:avLst/>
          </a:prstGeom>
        </p:spPr>
      </p:pic>
      <p:sp>
        <p:nvSpPr>
          <p:cNvPr id="17411" name="Rectangle 3">
            <a:extLst>
              <a:ext uri="{FF2B5EF4-FFF2-40B4-BE49-F238E27FC236}">
                <a16:creationId xmlns:a16="http://schemas.microsoft.com/office/drawing/2014/main" id="{72CC6EC5-8680-42D8-91D3-06A461BDC5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75138" y="263770"/>
            <a:ext cx="9935308" cy="4530725"/>
          </a:xfrm>
        </p:spPr>
        <p:txBody>
          <a:bodyPr/>
          <a:lstStyle/>
          <a:p>
            <a:pPr marL="914400" indent="-685800" eaLnBrk="1" hangingPunct="1">
              <a:buFont typeface="Wingdings" panose="05000000000000000000" pitchFamily="2" charset="2"/>
              <a:buChar char="q"/>
            </a:pPr>
            <a:r>
              <a:rPr lang="ru-RU" altLang="ru-RU" sz="4800" dirty="0"/>
              <a:t>Что такое организм?</a:t>
            </a:r>
          </a:p>
          <a:p>
            <a:pPr marL="914400" indent="-685800" eaLnBrk="1" hangingPunct="1">
              <a:buFont typeface="Wingdings" panose="05000000000000000000" pitchFamily="2" charset="2"/>
              <a:buChar char="q"/>
            </a:pPr>
            <a:r>
              <a:rPr lang="ru-RU" altLang="ru-RU" sz="4800" dirty="0"/>
              <a:t>Какие бывают организмы ?</a:t>
            </a:r>
          </a:p>
          <a:p>
            <a:pPr marL="914400" indent="-685800" eaLnBrk="1" hangingPunct="1">
              <a:buFont typeface="Wingdings" panose="05000000000000000000" pitchFamily="2" charset="2"/>
              <a:buChar char="q"/>
            </a:pPr>
            <a:r>
              <a:rPr lang="ru-RU" altLang="ru-RU" sz="4800" dirty="0"/>
              <a:t>Как устроен организм?</a:t>
            </a:r>
          </a:p>
          <a:p>
            <a:pPr eaLnBrk="1" hangingPunct="1"/>
            <a:endParaRPr lang="ru-RU" altLang="ru-RU" sz="4800" dirty="0"/>
          </a:p>
          <a:p>
            <a:pPr eaLnBrk="1" hangingPunct="1"/>
            <a:endParaRPr lang="ru-RU" alt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icture background">
            <a:extLst>
              <a:ext uri="{FF2B5EF4-FFF2-40B4-BE49-F238E27FC236}">
                <a16:creationId xmlns:a16="http://schemas.microsoft.com/office/drawing/2014/main" id="{32E394CB-DA9E-4EC4-9626-EEEFDA1D04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0" t="13744" r="5048" b="10359"/>
          <a:stretch/>
        </p:blipFill>
        <p:spPr bwMode="auto">
          <a:xfrm>
            <a:off x="1772529" y="112542"/>
            <a:ext cx="8975188" cy="63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4270426-C286-49CE-BE71-E3226CE0E0E9}"/>
              </a:ext>
            </a:extLst>
          </p:cNvPr>
          <p:cNvSpPr/>
          <p:nvPr/>
        </p:nvSpPr>
        <p:spPr>
          <a:xfrm>
            <a:off x="5064369" y="2897945"/>
            <a:ext cx="2307103" cy="35885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974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icture background">
            <a:extLst>
              <a:ext uri="{FF2B5EF4-FFF2-40B4-BE49-F238E27FC236}">
                <a16:creationId xmlns:a16="http://schemas.microsoft.com/office/drawing/2014/main" id="{32E394CB-DA9E-4EC4-9626-EEEFDA1D04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0" t="13744" r="5048" b="10359"/>
          <a:stretch/>
        </p:blipFill>
        <p:spPr bwMode="auto">
          <a:xfrm>
            <a:off x="1772529" y="112542"/>
            <a:ext cx="8975188" cy="63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4270426-C286-49CE-BE71-E3226CE0E0E9}"/>
              </a:ext>
            </a:extLst>
          </p:cNvPr>
          <p:cNvSpPr/>
          <p:nvPr/>
        </p:nvSpPr>
        <p:spPr>
          <a:xfrm>
            <a:off x="5106573" y="4206240"/>
            <a:ext cx="2222696" cy="22802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5327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icture background">
            <a:extLst>
              <a:ext uri="{FF2B5EF4-FFF2-40B4-BE49-F238E27FC236}">
                <a16:creationId xmlns:a16="http://schemas.microsoft.com/office/drawing/2014/main" id="{32E394CB-DA9E-4EC4-9626-EEEFDA1D04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0" t="13744" r="5048" b="10359"/>
          <a:stretch/>
        </p:blipFill>
        <p:spPr bwMode="auto">
          <a:xfrm>
            <a:off x="1772529" y="112542"/>
            <a:ext cx="8975188" cy="63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4270426-C286-49CE-BE71-E3226CE0E0E9}"/>
              </a:ext>
            </a:extLst>
          </p:cNvPr>
          <p:cNvSpPr/>
          <p:nvPr/>
        </p:nvSpPr>
        <p:spPr>
          <a:xfrm>
            <a:off x="5106573" y="5613008"/>
            <a:ext cx="2222696" cy="873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931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icture background">
            <a:extLst>
              <a:ext uri="{FF2B5EF4-FFF2-40B4-BE49-F238E27FC236}">
                <a16:creationId xmlns:a16="http://schemas.microsoft.com/office/drawing/2014/main" id="{32E394CB-DA9E-4EC4-9626-EEEFDA1D04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0" t="13744" r="5048" b="10359"/>
          <a:stretch/>
        </p:blipFill>
        <p:spPr bwMode="auto">
          <a:xfrm>
            <a:off x="1772529" y="112542"/>
            <a:ext cx="8975188" cy="6373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4635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05E411C-247D-481B-A122-280808D00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480" y="161058"/>
            <a:ext cx="10972440" cy="950289"/>
          </a:xfrm>
          <a:solidFill>
            <a:srgbClr val="99FF99"/>
          </a:solidFill>
        </p:spPr>
        <p:txBody>
          <a:bodyPr/>
          <a:lstStyle/>
          <a:p>
            <a:pPr algn="ctr"/>
            <a:r>
              <a:rPr lang="ru-RU" sz="4400" dirty="0"/>
              <a:t>Уровни организации организма</a:t>
            </a:r>
          </a:p>
        </p:txBody>
      </p:sp>
      <p:pic>
        <p:nvPicPr>
          <p:cNvPr id="4" name="Picture 2" descr="Picture background">
            <a:extLst>
              <a:ext uri="{FF2B5EF4-FFF2-40B4-BE49-F238E27FC236}">
                <a16:creationId xmlns:a16="http://schemas.microsoft.com/office/drawing/2014/main" id="{63FECA3B-C352-41F9-A741-6EE4E77229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69" t="15662" r="5048" b="10359"/>
          <a:stretch/>
        </p:blipFill>
        <p:spPr bwMode="auto">
          <a:xfrm>
            <a:off x="6067385" y="1111347"/>
            <a:ext cx="5514535" cy="5746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E27511D-2DCF-4EF3-BEB3-1FE3580A651C}"/>
              </a:ext>
            </a:extLst>
          </p:cNvPr>
          <p:cNvSpPr txBox="1"/>
          <p:nvPr/>
        </p:nvSpPr>
        <p:spPr>
          <a:xfrm>
            <a:off x="258358" y="1226491"/>
            <a:ext cx="3512500" cy="7078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b="1" dirty="0"/>
              <a:t>КЛЕТОЧНЫЙ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32D0981-B916-4268-A02B-A13E04C03AAC}"/>
              </a:ext>
            </a:extLst>
          </p:cNvPr>
          <p:cNvSpPr txBox="1"/>
          <p:nvPr/>
        </p:nvSpPr>
        <p:spPr>
          <a:xfrm>
            <a:off x="2420902" y="2310242"/>
            <a:ext cx="3132589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b="1" dirty="0"/>
              <a:t>ТКАНЕВЫЙ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EBFA80-8243-4292-82C7-5DCE5A8F77B2}"/>
              </a:ext>
            </a:extLst>
          </p:cNvPr>
          <p:cNvSpPr txBox="1"/>
          <p:nvPr/>
        </p:nvSpPr>
        <p:spPr>
          <a:xfrm>
            <a:off x="574149" y="3460651"/>
            <a:ext cx="3196709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b="1" dirty="0"/>
              <a:t>ОРГАННЫЙ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74E811-54FE-423E-858D-83A3247D1496}"/>
              </a:ext>
            </a:extLst>
          </p:cNvPr>
          <p:cNvSpPr txBox="1"/>
          <p:nvPr/>
        </p:nvSpPr>
        <p:spPr>
          <a:xfrm>
            <a:off x="1962510" y="4586885"/>
            <a:ext cx="3616696" cy="707886"/>
          </a:xfrm>
          <a:prstGeom prst="rect">
            <a:avLst/>
          </a:prstGeom>
          <a:solidFill>
            <a:srgbClr val="FFFF99"/>
          </a:solidFill>
        </p:spPr>
        <p:txBody>
          <a:bodyPr wrap="none" rtlCol="0">
            <a:spAutoFit/>
          </a:bodyPr>
          <a:lstStyle/>
          <a:p>
            <a:r>
              <a:rPr lang="ru-RU" sz="4000" b="1" dirty="0"/>
              <a:t>СИСТЕМНЫЙ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7C3E76-8C3F-4C02-8D09-B00E9E14C33E}"/>
              </a:ext>
            </a:extLst>
          </p:cNvPr>
          <p:cNvSpPr txBox="1"/>
          <p:nvPr/>
        </p:nvSpPr>
        <p:spPr>
          <a:xfrm>
            <a:off x="784703" y="5989056"/>
            <a:ext cx="5025735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4000" b="1" dirty="0"/>
              <a:t>ОРГАНИЗМЕННЫЙ</a:t>
            </a:r>
          </a:p>
        </p:txBody>
      </p:sp>
    </p:spTree>
    <p:extLst>
      <p:ext uri="{BB962C8B-B14F-4D97-AF65-F5344CB8AC3E}">
        <p14:creationId xmlns:p14="http://schemas.microsoft.com/office/powerpoint/2010/main" val="122804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2621"/>
            <a:ext cx="11990439" cy="956425"/>
          </a:xfr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Расположи изображения в правильном порядке, начиная с основной единицы строения организмов.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r="73670"/>
          <a:stretch/>
        </p:blipFill>
        <p:spPr>
          <a:xfrm>
            <a:off x="7235065" y="4458242"/>
            <a:ext cx="1424485" cy="17335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57706" t="-1725" r="7997"/>
          <a:stretch/>
        </p:blipFill>
        <p:spPr>
          <a:xfrm>
            <a:off x="8767017" y="1665299"/>
            <a:ext cx="1842448" cy="24223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/>
          <a:srcRect t="7102" r="63930" b="15525"/>
          <a:stretch/>
        </p:blipFill>
        <p:spPr>
          <a:xfrm>
            <a:off x="5114071" y="1760195"/>
            <a:ext cx="1937698" cy="18424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/>
          <a:srcRect l="58848" b="9451"/>
          <a:stretch/>
        </p:blipFill>
        <p:spPr>
          <a:xfrm>
            <a:off x="1287447" y="1746489"/>
            <a:ext cx="2084126" cy="206196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/>
          <a:srcRect t="9934" r="62327"/>
          <a:stretch/>
        </p:blipFill>
        <p:spPr>
          <a:xfrm>
            <a:off x="2908279" y="4450691"/>
            <a:ext cx="1995132" cy="21446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62920" y="3993121"/>
            <a:ext cx="10548000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1                               2                                    3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62920" y="6410713"/>
            <a:ext cx="10548000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/>
              <a:t>                             4                                                      5</a:t>
            </a:r>
          </a:p>
        </p:txBody>
      </p:sp>
    </p:spTree>
    <p:extLst>
      <p:ext uri="{BB962C8B-B14F-4D97-AF65-F5344CB8AC3E}">
        <p14:creationId xmlns:p14="http://schemas.microsoft.com/office/powerpoint/2010/main" val="21835865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48000" cy="911163"/>
          </a:xfr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 На каком рисунке изображена ткань?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2004" y="4251513"/>
            <a:ext cx="3353862" cy="224136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2003" y="1653815"/>
            <a:ext cx="3353863" cy="22243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7267" y="1653815"/>
            <a:ext cx="3353863" cy="22243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7510" y="4100540"/>
            <a:ext cx="3353619" cy="2241362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FD26334-3216-4C19-923A-C16F15E4082C}"/>
              </a:ext>
            </a:extLst>
          </p:cNvPr>
          <p:cNvSpPr/>
          <p:nvPr/>
        </p:nvSpPr>
        <p:spPr>
          <a:xfrm>
            <a:off x="838200" y="2208628"/>
            <a:ext cx="667043" cy="6611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735EFE8-4B17-4ABB-84B4-1FC3BEF24490}"/>
              </a:ext>
            </a:extLst>
          </p:cNvPr>
          <p:cNvSpPr/>
          <p:nvPr/>
        </p:nvSpPr>
        <p:spPr>
          <a:xfrm>
            <a:off x="10686757" y="5041603"/>
            <a:ext cx="667043" cy="6611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C2C3D63-3028-4EEB-BAD3-1A643F3C1EB6}"/>
              </a:ext>
            </a:extLst>
          </p:cNvPr>
          <p:cNvSpPr/>
          <p:nvPr/>
        </p:nvSpPr>
        <p:spPr>
          <a:xfrm>
            <a:off x="10719157" y="2208627"/>
            <a:ext cx="667043" cy="6611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E03820B4-7C50-4BA7-8CE6-1721A9687064}"/>
              </a:ext>
            </a:extLst>
          </p:cNvPr>
          <p:cNvSpPr/>
          <p:nvPr/>
        </p:nvSpPr>
        <p:spPr>
          <a:xfrm>
            <a:off x="838200" y="5041603"/>
            <a:ext cx="667043" cy="6611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616480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Прямоугольник 1">
            <a:extLst>
              <a:ext uri="{FF2B5EF4-FFF2-40B4-BE49-F238E27FC236}">
                <a16:creationId xmlns:a16="http://schemas.microsoft.com/office/drawing/2014/main" id="{0F4CC7A6-D290-456A-B843-CAF04FCDE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557" y="189572"/>
            <a:ext cx="11633981" cy="647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Times New Roman" panose="02020603050405020304" pitchFamily="18" charset="0"/>
              <a:buAutoNum type="arabicPeriod"/>
            </a:pPr>
            <a:r>
              <a:rPr lang="ru-RU" altLang="ru-RU" b="1" dirty="0">
                <a:solidFill>
                  <a:srgbClr val="333333"/>
                </a:solidFill>
                <a:latin typeface="Helvetica Neue"/>
              </a:rPr>
              <a:t>Наименьшая часть любого живого организма – это ... ... … . 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Times New Roman" panose="02020603050405020304" pitchFamily="18" charset="0"/>
              <a:buAutoNum type="arabicPeriod"/>
            </a:pPr>
            <a:r>
              <a:rPr lang="ru-RU" altLang="ru-RU" b="1" dirty="0">
                <a:solidFill>
                  <a:srgbClr val="333333"/>
                </a:solidFill>
                <a:latin typeface="Helvetica Neue"/>
              </a:rPr>
              <a:t>Группа клеток, сходных по размерам, строению и выполняемым функциям, образует ... ... ... .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Times New Roman" panose="02020603050405020304" pitchFamily="18" charset="0"/>
              <a:buAutoNum type="arabicPeriod"/>
            </a:pPr>
            <a:r>
              <a:rPr lang="ru-RU" altLang="ru-RU" b="1" dirty="0">
                <a:solidFill>
                  <a:srgbClr val="333333"/>
                </a:solidFill>
                <a:latin typeface="Helvetica Neue"/>
              </a:rPr>
              <a:t>Часть тела, выполняющая определённые функции, имеющая определённое строение, форму и расположение – это ... ... … .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Times New Roman" panose="02020603050405020304" pitchFamily="18" charset="0"/>
              <a:buAutoNum type="arabicPeriod"/>
            </a:pPr>
            <a:r>
              <a:rPr lang="ru-RU" altLang="ru-RU" b="1" dirty="0">
                <a:solidFill>
                  <a:srgbClr val="333333"/>
                </a:solidFill>
                <a:latin typeface="Helvetica Neue"/>
              </a:rPr>
              <a:t>Связанные между собой органы, объединённые общей работой, составляют ... ... ... .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 typeface="Times New Roman" panose="02020603050405020304" pitchFamily="18" charset="0"/>
              <a:buAutoNum type="arabicPeriod"/>
            </a:pPr>
            <a:r>
              <a:rPr lang="ru-RU" altLang="ru-RU" b="1" dirty="0">
                <a:solidFill>
                  <a:srgbClr val="333333"/>
                </a:solidFill>
                <a:latin typeface="Helvetica Neue"/>
              </a:rPr>
              <a:t>Тогда, любая биологическая система, состоящая из взаимосвязанных элементов и функционирующая как единое целое будет называться ... ... ...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8" t="20447" r="6828" b="3952"/>
          <a:stretch/>
        </p:blipFill>
        <p:spPr>
          <a:xfrm>
            <a:off x="140680" y="196948"/>
            <a:ext cx="11859065" cy="6513341"/>
          </a:xfr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3409278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Объект 2">
            <a:extLst>
              <a:ext uri="{FF2B5EF4-FFF2-40B4-BE49-F238E27FC236}">
                <a16:creationId xmlns:a16="http://schemas.microsoft.com/office/drawing/2014/main" id="{A1430C7B-8272-43CB-A0E1-0762AE8631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088" y="211818"/>
            <a:ext cx="10972440" cy="3977280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pPr eaLnBrk="1" hangingPunct="1"/>
            <a:r>
              <a:rPr lang="ru-RU" altLang="ru-RU" sz="4800" dirty="0">
                <a:solidFill>
                  <a:srgbClr val="FF0000"/>
                </a:solidFill>
              </a:rPr>
              <a:t>Организмы</a:t>
            </a:r>
            <a:r>
              <a:rPr lang="ru-RU" altLang="ru-RU" sz="4800" dirty="0"/>
              <a:t> – тела живой природы, разнообразные по размерам, окраске, форме и другим признакам.</a:t>
            </a: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7D79CBE1-8864-41AA-A866-D912220886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116" y="2501276"/>
            <a:ext cx="6971767" cy="4356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67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5F5AE402-68C3-465B-8D32-8AEC17EC27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00" t="27692"/>
          <a:stretch/>
        </p:blipFill>
        <p:spPr bwMode="auto">
          <a:xfrm>
            <a:off x="1552135" y="71082"/>
            <a:ext cx="9087730" cy="6786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69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400" b="1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Виды организмов по количеству клеток</a:t>
            </a:r>
            <a:endParaRPr sz="5400" b="0" i="0" u="none" strike="noStrike" cap="none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69"/>
          <p:cNvSpPr txBox="1"/>
          <p:nvPr/>
        </p:nvSpPr>
        <p:spPr>
          <a:xfrm>
            <a:off x="7848600" y="3581400"/>
            <a:ext cx="2547425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2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7D657EDC-0759-4DD1-84F1-ECD450239A22}"/>
              </a:ext>
            </a:extLst>
          </p:cNvPr>
          <p:cNvSpPr txBox="1">
            <a:spLocks noChangeArrowheads="1"/>
          </p:cNvSpPr>
          <p:nvPr/>
        </p:nvSpPr>
        <p:spPr>
          <a:xfrm>
            <a:off x="1097280" y="1746709"/>
            <a:ext cx="9833317" cy="116269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ru-RU" altLang="ru-RU" sz="6600" dirty="0"/>
              <a:t>Организмы</a:t>
            </a:r>
          </a:p>
        </p:txBody>
      </p:sp>
      <p:sp>
        <p:nvSpPr>
          <p:cNvPr id="10" name="Text Box 7">
            <a:extLst>
              <a:ext uri="{FF2B5EF4-FFF2-40B4-BE49-F238E27FC236}">
                <a16:creationId xmlns:a16="http://schemas.microsoft.com/office/drawing/2014/main" id="{E213D79C-98C2-4370-A002-30E72C7E75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981" y="5558584"/>
            <a:ext cx="4282560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 dirty="0"/>
              <a:t>Одноклеточные</a:t>
            </a:r>
            <a:endParaRPr lang="ru-RU" altLang="ru-RU" sz="2400" b="1" dirty="0"/>
          </a:p>
        </p:txBody>
      </p:sp>
      <p:sp>
        <p:nvSpPr>
          <p:cNvPr id="11" name="Text Box 8">
            <a:extLst>
              <a:ext uri="{FF2B5EF4-FFF2-40B4-BE49-F238E27FC236}">
                <a16:creationId xmlns:a16="http://schemas.microsoft.com/office/drawing/2014/main" id="{0BF793B7-4252-4395-AF97-F6E1A288FA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8914" y="4509057"/>
            <a:ext cx="4522392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 dirty="0"/>
              <a:t>Многоклеточные</a:t>
            </a:r>
          </a:p>
        </p:txBody>
      </p:sp>
      <p:sp>
        <p:nvSpPr>
          <p:cNvPr id="12" name="Text Box 9">
            <a:extLst>
              <a:ext uri="{FF2B5EF4-FFF2-40B4-BE49-F238E27FC236}">
                <a16:creationId xmlns:a16="http://schemas.microsoft.com/office/drawing/2014/main" id="{8ED2B87D-91F5-449F-866B-81AFF4CDE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4997" y="5535000"/>
            <a:ext cx="3602268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4000" b="1" dirty="0"/>
              <a:t>Неклеточные</a:t>
            </a:r>
          </a:p>
        </p:txBody>
      </p:sp>
      <p:sp>
        <p:nvSpPr>
          <p:cNvPr id="2" name="Стрелка: вниз 1">
            <a:extLst>
              <a:ext uri="{FF2B5EF4-FFF2-40B4-BE49-F238E27FC236}">
                <a16:creationId xmlns:a16="http://schemas.microsoft.com/office/drawing/2014/main" id="{03411D36-E7B5-4C95-BBB6-E711C49FEFBE}"/>
              </a:ext>
            </a:extLst>
          </p:cNvPr>
          <p:cNvSpPr/>
          <p:nvPr/>
        </p:nvSpPr>
        <p:spPr>
          <a:xfrm>
            <a:off x="5758375" y="2965910"/>
            <a:ext cx="675250" cy="1408286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: вниз 2">
            <a:extLst>
              <a:ext uri="{FF2B5EF4-FFF2-40B4-BE49-F238E27FC236}">
                <a16:creationId xmlns:a16="http://schemas.microsoft.com/office/drawing/2014/main" id="{A0880C76-E1B2-4B34-90F9-78A2E580CE99}"/>
              </a:ext>
            </a:extLst>
          </p:cNvPr>
          <p:cNvSpPr/>
          <p:nvPr/>
        </p:nvSpPr>
        <p:spPr>
          <a:xfrm>
            <a:off x="2222695" y="3094892"/>
            <a:ext cx="731520" cy="2293034"/>
          </a:xfrm>
          <a:prstGeom prst="down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низ 12">
            <a:extLst>
              <a:ext uri="{FF2B5EF4-FFF2-40B4-BE49-F238E27FC236}">
                <a16:creationId xmlns:a16="http://schemas.microsoft.com/office/drawing/2014/main" id="{3DB6DC0A-0FB1-4ED5-AD8C-6D8D37032A13}"/>
              </a:ext>
            </a:extLst>
          </p:cNvPr>
          <p:cNvSpPr/>
          <p:nvPr/>
        </p:nvSpPr>
        <p:spPr>
          <a:xfrm>
            <a:off x="9603545" y="3044483"/>
            <a:ext cx="731520" cy="2293034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2" grpId="0" animBg="1"/>
      <p:bldP spid="3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F683948-149D-4B2F-905D-8B8F531EC4D8}"/>
              </a:ext>
            </a:extLst>
          </p:cNvPr>
          <p:cNvSpPr/>
          <p:nvPr/>
        </p:nvSpPr>
        <p:spPr>
          <a:xfrm>
            <a:off x="351692" y="1659719"/>
            <a:ext cx="3038623" cy="5416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Бактерии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ACB69C-456F-47C4-92DD-D11C7F21D181}"/>
              </a:ext>
            </a:extLst>
          </p:cNvPr>
          <p:cNvSpPr/>
          <p:nvPr/>
        </p:nvSpPr>
        <p:spPr>
          <a:xfrm>
            <a:off x="3057377" y="2284437"/>
            <a:ext cx="3038623" cy="5416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Грибы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8583AD0-E135-463D-A243-8C9D3B8B905A}"/>
              </a:ext>
            </a:extLst>
          </p:cNvPr>
          <p:cNvSpPr/>
          <p:nvPr/>
        </p:nvSpPr>
        <p:spPr>
          <a:xfrm>
            <a:off x="5969391" y="2954623"/>
            <a:ext cx="3038623" cy="5416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Растения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3733F05-F41D-431C-A046-85E627F37A71}"/>
              </a:ext>
            </a:extLst>
          </p:cNvPr>
          <p:cNvSpPr/>
          <p:nvPr/>
        </p:nvSpPr>
        <p:spPr>
          <a:xfrm>
            <a:off x="9008014" y="3752036"/>
            <a:ext cx="3038623" cy="5416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Животные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435FB33-081E-4C35-8DBE-27DF75665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80" y="161004"/>
            <a:ext cx="10972440" cy="1144800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pPr algn="ctr"/>
            <a:r>
              <a:rPr lang="ru-RU" sz="6000" b="1" dirty="0"/>
              <a:t>Одноклеточные организмы</a:t>
            </a:r>
          </a:p>
        </p:txBody>
      </p:sp>
      <p:pic>
        <p:nvPicPr>
          <p:cNvPr id="7174" name="Picture 6" descr="Picture background">
            <a:extLst>
              <a:ext uri="{FF2B5EF4-FFF2-40B4-BE49-F238E27FC236}">
                <a16:creationId xmlns:a16="http://schemas.microsoft.com/office/drawing/2014/main" id="{4FF75DF1-FE9E-41A0-914E-75D2C904AD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73"/>
          <a:stretch/>
        </p:blipFill>
        <p:spPr bwMode="auto">
          <a:xfrm rot="6620435">
            <a:off x="-314589" y="3210024"/>
            <a:ext cx="3307326" cy="216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Picture background">
            <a:extLst>
              <a:ext uri="{FF2B5EF4-FFF2-40B4-BE49-F238E27FC236}">
                <a16:creationId xmlns:a16="http://schemas.microsoft.com/office/drawing/2014/main" id="{702D7EE7-B8EE-4D87-BB5F-0DE0BD5BE3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20"/>
          <a:stretch/>
        </p:blipFill>
        <p:spPr bwMode="auto">
          <a:xfrm rot="5400000">
            <a:off x="2373376" y="3479008"/>
            <a:ext cx="3574687" cy="246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Picture background">
            <a:extLst>
              <a:ext uri="{FF2B5EF4-FFF2-40B4-BE49-F238E27FC236}">
                <a16:creationId xmlns:a16="http://schemas.microsoft.com/office/drawing/2014/main" id="{88137091-C915-4E5F-A98E-664B444F55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9" t="2112" r="11491" b="5261"/>
          <a:stretch/>
        </p:blipFill>
        <p:spPr bwMode="auto">
          <a:xfrm>
            <a:off x="6111654" y="3752036"/>
            <a:ext cx="1998538" cy="2707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Picture background">
            <a:extLst>
              <a:ext uri="{FF2B5EF4-FFF2-40B4-BE49-F238E27FC236}">
                <a16:creationId xmlns:a16="http://schemas.microsoft.com/office/drawing/2014/main" id="{1005BECE-1DB2-42DF-AA1E-7A65D0A28D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53"/>
          <a:stretch/>
        </p:blipFill>
        <p:spPr bwMode="auto">
          <a:xfrm>
            <a:off x="9131307" y="4417616"/>
            <a:ext cx="2792036" cy="232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DACB69C-456F-47C4-92DD-D11C7F21D181}"/>
              </a:ext>
            </a:extLst>
          </p:cNvPr>
          <p:cNvSpPr/>
          <p:nvPr/>
        </p:nvSpPr>
        <p:spPr>
          <a:xfrm>
            <a:off x="609780" y="1859410"/>
            <a:ext cx="3038623" cy="5416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Грибы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8583AD0-E135-463D-A243-8C9D3B8B905A}"/>
              </a:ext>
            </a:extLst>
          </p:cNvPr>
          <p:cNvSpPr/>
          <p:nvPr/>
        </p:nvSpPr>
        <p:spPr>
          <a:xfrm>
            <a:off x="4210929" y="2687336"/>
            <a:ext cx="3038623" cy="5416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Растения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3733F05-F41D-431C-A046-85E627F37A71}"/>
              </a:ext>
            </a:extLst>
          </p:cNvPr>
          <p:cNvSpPr/>
          <p:nvPr/>
        </p:nvSpPr>
        <p:spPr>
          <a:xfrm>
            <a:off x="8022920" y="2965173"/>
            <a:ext cx="3038623" cy="5416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2060"/>
                </a:solidFill>
              </a:rPr>
              <a:t>Животные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3435FB33-081E-4C35-8DBE-27DF75665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780" y="161004"/>
            <a:ext cx="10972440" cy="114480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ru-RU" sz="6000" b="1" dirty="0"/>
              <a:t>Многоклеточные организмы</a:t>
            </a:r>
          </a:p>
        </p:txBody>
      </p:sp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id="{E61A5A29-6F80-4BBE-A6C6-CA485D0C1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80" y="2820978"/>
            <a:ext cx="2975492" cy="3629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Picture background">
            <a:extLst>
              <a:ext uri="{FF2B5EF4-FFF2-40B4-BE49-F238E27FC236}">
                <a16:creationId xmlns:a16="http://schemas.microsoft.com/office/drawing/2014/main" id="{1FBEACDE-41A7-4585-ADF6-55EC09F45C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640" y="3429000"/>
            <a:ext cx="27432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C2F5A18-DC27-46D2-9715-B6A4F0ACEE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2920" y="3699803"/>
            <a:ext cx="3209096" cy="320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4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74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0" strike="noStrik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74"/>
          <p:cNvSpPr txBox="1"/>
          <p:nvPr/>
        </p:nvSpPr>
        <p:spPr>
          <a:xfrm>
            <a:off x="309489" y="224360"/>
            <a:ext cx="11549576" cy="1702911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</a:pPr>
            <a:r>
              <a:rPr lang="ru-RU" sz="6000" b="1" strike="noStrik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клетка </a:t>
            </a:r>
            <a:r>
              <a:rPr lang="ru-RU" sz="6000" b="1" strike="noStrik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основа строения и жизнедеятельности организмов  </a:t>
            </a:r>
            <a:endParaRPr sz="6000" b="0" strike="noStrike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42" name="Picture 2" descr="Picture background">
            <a:extLst>
              <a:ext uri="{FF2B5EF4-FFF2-40B4-BE49-F238E27FC236}">
                <a16:creationId xmlns:a16="http://schemas.microsoft.com/office/drawing/2014/main" id="{A3A3B357-AAC2-4DE3-8C74-1CB9D3C022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273" y="1936010"/>
            <a:ext cx="9409454" cy="4921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73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400" b="0" strike="noStrike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1" name="Google Shape;331;p73" descr="Нервная система: строение и функционирование. Часть 1 |  Медико-биологическая школа «Медик»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080" y="1350111"/>
            <a:ext cx="10152000" cy="534276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5AFEB5-EB39-438F-8D5F-035FDBC0252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99"/>
          </a:solidFill>
        </p:spPr>
        <p:txBody>
          <a:bodyPr/>
          <a:lstStyle/>
          <a:p>
            <a:pPr algn="ctr"/>
            <a:r>
              <a:rPr lang="ru-RU" sz="5400" dirty="0"/>
              <a:t>Нервная клетка человека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266</Words>
  <Application>Microsoft Office PowerPoint</Application>
  <PresentationFormat>Широкоэкранный</PresentationFormat>
  <Paragraphs>61</Paragraphs>
  <Slides>28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Arial</vt:lpstr>
      <vt:lpstr>Calibri</vt:lpstr>
      <vt:lpstr>Helvetica Neue</vt:lpstr>
      <vt:lpstr>Times New Roman</vt:lpstr>
      <vt:lpstr>Wingdings</vt:lpstr>
      <vt:lpstr>Office Theme</vt:lpstr>
      <vt:lpstr>Office Theme</vt:lpstr>
      <vt:lpstr>Понятие об организме. Основные части организма.</vt:lpstr>
      <vt:lpstr>Презентация PowerPoint</vt:lpstr>
      <vt:lpstr>Презентация PowerPoint</vt:lpstr>
      <vt:lpstr>Презентация PowerPoint</vt:lpstr>
      <vt:lpstr>Презентация PowerPoint</vt:lpstr>
      <vt:lpstr>Одноклеточные организмы</vt:lpstr>
      <vt:lpstr>Многоклеточные организмы</vt:lpstr>
      <vt:lpstr>Презентация PowerPoint</vt:lpstr>
      <vt:lpstr>Нервная клетка человека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Органы человека</vt:lpstr>
      <vt:lpstr>Презентация PowerPoint</vt:lpstr>
      <vt:lpstr>Презентация PowerPoint</vt:lpstr>
      <vt:lpstr>Системы органов человека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Уровни организации организма</vt:lpstr>
      <vt:lpstr>Расположи изображения в правильном порядке, начиная с основной единицы строения организмов.</vt:lpstr>
      <vt:lpstr> На каком рисунке изображена ткань?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jivop</dc:creator>
  <cp:lastModifiedBy>jivop</cp:lastModifiedBy>
  <cp:revision>12</cp:revision>
  <dcterms:modified xsi:type="dcterms:W3CDTF">2024-07-29T19:23:02Z</dcterms:modified>
</cp:coreProperties>
</file>