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2" r:id="rId6"/>
    <p:sldId id="271" r:id="rId7"/>
    <p:sldId id="265" r:id="rId8"/>
    <p:sldId id="259" r:id="rId9"/>
    <p:sldId id="272" r:id="rId10"/>
    <p:sldId id="264" r:id="rId11"/>
    <p:sldId id="261" r:id="rId12"/>
    <p:sldId id="273" r:id="rId13"/>
    <p:sldId id="260" r:id="rId14"/>
    <p:sldId id="263" r:id="rId15"/>
    <p:sldId id="274" r:id="rId16"/>
    <p:sldId id="266" r:id="rId17"/>
    <p:sldId id="267" r:id="rId18"/>
    <p:sldId id="270" r:id="rId19"/>
    <p:sldId id="275" r:id="rId20"/>
    <p:sldId id="268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" initials="D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4474" autoAdjust="0"/>
    <p:restoredTop sz="94660"/>
  </p:normalViewPr>
  <p:slideViewPr>
    <p:cSldViewPr>
      <p:cViewPr varScale="1">
        <p:scale>
          <a:sx n="64" d="100"/>
          <a:sy n="64" d="100"/>
        </p:scale>
        <p:origin x="-6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1-22T09:16:50.927" idx="1">
    <p:pos x="10" y="10"/>
    <p:text/>
  </p:cm>
  <p:cm authorId="1" dt="2023-11-22T09:16:51.991" idx="2">
    <p:pos x="166" y="166"/>
    <p:text/>
  </p:cm>
  <p:cm authorId="1" dt="2023-11-22T09:16:52.230" idx="3">
    <p:pos x="322" y="322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305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8380-4553-41A7-80D4-C7246A6F1A6A}" type="slidenum">
              <a:rPr lang="ru-RU" smtClean="0"/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8380-4553-41A7-80D4-C7246A6F1A6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8380-4553-41A7-80D4-C7246A6F1A6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8380-4553-41A7-80D4-C7246A6F1A6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415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8380-4553-41A7-80D4-C7246A6F1A6A}" type="slidenum">
              <a:rPr lang="ru-RU" smtClean="0"/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8380-4553-41A7-80D4-C7246A6F1A6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8380-4553-41A7-80D4-C7246A6F1A6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8380-4553-41A7-80D4-C7246A6F1A6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8380-4553-41A7-80D4-C7246A6F1A6A}" type="slidenum">
              <a:rPr lang="ru-RU" smtClean="0"/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8380-4553-41A7-80D4-C7246A6F1A6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8380-4553-41A7-80D4-C7246A6F1A6A}" type="slidenum">
              <a:rPr lang="ru-RU" smtClean="0"/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210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1D49BB9A-6F55-4BC5-ADD5-68884882CF1D}" type="datetimeFigureOut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607F8380-4553-41A7-80D4-C7246A6F1A6A}" type="slidenum">
              <a:rPr lang="ru-RU" smtClean="0"/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210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 panose="05020102010507070707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490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 panose="020B0604030504040204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7095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 panose="05020102010507070707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99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575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894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42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ratis-png-pizarra-marron-y-verde-escuela-juntas-escolares-thumbnail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412776"/>
            <a:ext cx="5832648" cy="2232248"/>
          </a:xfrm>
        </p:spPr>
        <p:txBody>
          <a:bodyPr/>
          <a:lstStyle/>
          <a:p>
            <a:pPr algn="ctr"/>
            <a:r>
              <a:rPr lang="ru-RU" sz="4000" b="1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Мавзу:Эритманинг</a:t>
            </a:r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керакли</a:t>
            </a:r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хажмини</a:t>
            </a:r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аниклаш</a:t>
            </a:r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556792"/>
            <a:ext cx="6147008" cy="1752600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80b8e0b-94d0-422d-9c6b-3e1e0bd999ab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324528" cy="6858000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" name="Рисунок 4" descr="large.jpe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75656" y="908720"/>
            <a:ext cx="6502400" cy="5461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89e9f7f-8790-4f3c-a1cd-0659e55ea01f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e5b951d2-417a-4944-be19-9fcd7697e0ae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Содержимое 3" descr="1568622558-1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1774047" y="1447800"/>
            <a:ext cx="6821456" cy="48006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601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7056784" cy="432048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rgbClr val="FFC000"/>
                </a:solidFill>
              </a:rPr>
              <a:t>Янги дарснинг  баёни</a:t>
            </a:r>
            <a:r>
              <a:rPr lang="en-US" sz="4400" dirty="0" smtClean="0">
                <a:solidFill>
                  <a:srgbClr val="FFC000"/>
                </a:solidFill>
              </a:rPr>
              <a:t>.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Масала</a:t>
            </a:r>
            <a:br>
              <a:rPr lang="en-US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60 литр 41% ли туз </a:t>
            </a:r>
            <a:r>
              <a:rPr lang="ru-RU" sz="3200" b="1" i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эритмасини</a:t>
            </a: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олиш</a:t>
            </a: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учун</a:t>
            </a: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44% </a:t>
            </a:r>
            <a:r>
              <a:rPr lang="ru-RU" sz="3200" b="1" i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32% ли </a:t>
            </a:r>
            <a:r>
              <a:rPr lang="ru-RU" sz="3200" b="1" i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эритмалар</a:t>
            </a: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фойдаланилган</a:t>
            </a: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Ҳар бир</a:t>
            </a: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эритмадан</a:t>
            </a: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канча</a:t>
            </a: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литрдан</a:t>
            </a: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фойдаланилган</a:t>
            </a:r>
            <a:r>
              <a:rPr lang="ru-RU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en-US" sz="3200" b="1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1" cstate="print"/>
          <a:srcRect l="5000" t="7298" r="6354" b="6708"/>
          <a:stretch>
            <a:fillRect/>
          </a:stretch>
        </p:blipFill>
        <p:spPr>
          <a:xfrm>
            <a:off x="-252536" y="0"/>
            <a:ext cx="936596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04864"/>
            <a:ext cx="749808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506192" cy="562771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620688"/>
            <a:ext cx="428514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 smtClean="0">
                <a:solidFill>
                  <a:schemeClr val="bg1"/>
                </a:solidFill>
              </a:rPr>
              <a:t> </a:t>
            </a:r>
            <a:r>
              <a:rPr lang="en-US" sz="3200" i="1" dirty="0" err="1" smtClean="0">
                <a:solidFill>
                  <a:schemeClr val="bg1"/>
                </a:solidFill>
              </a:rPr>
              <a:t>x+y</a:t>
            </a:r>
            <a:r>
              <a:rPr lang="en-US" sz="3200" i="1" dirty="0" smtClean="0">
                <a:solidFill>
                  <a:schemeClr val="bg1"/>
                </a:solidFill>
              </a:rPr>
              <a:t>= 60</a:t>
            </a:r>
            <a:endParaRPr lang="en-US" sz="3200" i="1" dirty="0" smtClean="0">
              <a:solidFill>
                <a:schemeClr val="bg1"/>
              </a:solidFill>
            </a:endParaRPr>
          </a:p>
          <a:p>
            <a:r>
              <a:rPr lang="en-US" sz="3200" i="1" dirty="0" smtClean="0">
                <a:solidFill>
                  <a:schemeClr val="bg1"/>
                </a:solidFill>
              </a:rPr>
              <a:t>0,44x+0,32y = 0,41-60</a:t>
            </a:r>
            <a:endParaRPr lang="ru-RU" sz="3200" i="1" dirty="0">
              <a:solidFill>
                <a:schemeClr val="bg1"/>
              </a:solidFill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1475656" y="836712"/>
            <a:ext cx="288032" cy="576064"/>
          </a:xfrm>
          <a:prstGeom prst="leftBrac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700808"/>
            <a:ext cx="770485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Биринчи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тенгламадан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топиб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= 60 -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уни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иккинчи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тенгламага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иб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0,44 (60 - 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y) + 0,32y = 0,41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60.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Кавсларни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очиб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ўхшаш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ҳадларни ихчамласак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26,4 - 0,44y + 0,32y = 24,6;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-0,12у = - 1,8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бўлади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Бундан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 = (-1,8) : (-0,12) = 15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бўлади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60-15=45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Демак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45 литр 44% ли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тузли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эритма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билан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 литр 32% ли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эрит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аралаштирса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ундан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41% ли 60 литр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тузли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эритма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олинар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экан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9482030_28-phonoteka_org-p-fon-matematicheskii-dlya-doshkolnikov-28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566"/>
            <a:ext cx="9143245" cy="6857434"/>
          </a:xfrm>
          <a:prstGeom prst="rect">
            <a:avLst/>
          </a:prstGeom>
        </p:spPr>
      </p:pic>
      <p:sp>
        <p:nvSpPr>
          <p:cNvPr id="5" name="Заголовок 1"/>
          <p:cNvSpPr txBox="1"/>
          <p:nvPr/>
        </p:nvSpPr>
        <p:spPr>
          <a:xfrm>
            <a:off x="1691680" y="274638"/>
            <a:ext cx="5832648" cy="553062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Содержимое 2"/>
          <p:cNvSpPr txBox="1"/>
          <p:nvPr/>
        </p:nvSpPr>
        <p:spPr>
          <a:xfrm>
            <a:off x="1763688" y="836712"/>
            <a:ext cx="5688632" cy="396044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65760" marR="0" lvl="0" indent="-28321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anose="05020102010507070707"/>
              <a:buChar char=""/>
              <a:defRPr/>
            </a:pP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Мустахкамлаш</a:t>
            </a:r>
            <a:endParaRPr kumimoji="0" lang="en-US" sz="36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65760" marR="0" lvl="0" indent="-28321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anose="05020102010507070707"/>
              <a:buChar char=""/>
              <a:defRPr/>
            </a:pP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№176</a:t>
            </a:r>
            <a:endParaRPr kumimoji="0" lang="en-US" sz="36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65760" lvl="0" indent="-283210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/>
              <a:buChar char="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 литр 22% ли туз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эритмасини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учун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25%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10% ли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эритма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фойдаланилган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Ҳар бир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эритмадан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қанча литрдан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фойдаланилган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lvl="0" indent="-283210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/>
              <a:buChar char=""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65760" lvl="0" indent="-28321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3200" dirty="0" smtClean="0">
                <a:solidFill>
                  <a:srgbClr val="0070C0"/>
                </a:solidFill>
              </a:rPr>
              <a:t>			</a:t>
            </a:r>
            <a:r>
              <a:rPr lang="es-ES" sz="2600" dirty="0" smtClean="0">
                <a:solidFill>
                  <a:srgbClr val="0070C0"/>
                </a:solidFill>
              </a:rPr>
              <a:t>x </a:t>
            </a:r>
            <a:r>
              <a:rPr lang="es-ES" sz="2600" dirty="0">
                <a:solidFill>
                  <a:srgbClr val="0070C0"/>
                </a:solidFill>
              </a:rPr>
              <a:t>+ y = </a:t>
            </a:r>
            <a:r>
              <a:rPr lang="es-ES" sz="2600" dirty="0" smtClean="0">
                <a:solidFill>
                  <a:srgbClr val="0070C0"/>
                </a:solidFill>
              </a:rPr>
              <a:t>50</a:t>
            </a:r>
            <a:endParaRPr lang="ru-RU" sz="2600" dirty="0" smtClean="0">
              <a:solidFill>
                <a:srgbClr val="0070C0"/>
              </a:solidFill>
            </a:endParaRPr>
          </a:p>
          <a:p>
            <a:pPr marL="365760" lvl="0" indent="-28321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600" dirty="0" smtClean="0">
                <a:solidFill>
                  <a:srgbClr val="0070C0"/>
                </a:solidFill>
              </a:rPr>
              <a:t>			</a:t>
            </a:r>
            <a:r>
              <a:rPr lang="es-ES" sz="2600" dirty="0" smtClean="0">
                <a:solidFill>
                  <a:srgbClr val="0070C0"/>
                </a:solidFill>
              </a:rPr>
              <a:t>0,25x </a:t>
            </a:r>
            <a:r>
              <a:rPr lang="es-ES" sz="2600" dirty="0">
                <a:solidFill>
                  <a:srgbClr val="0070C0"/>
                </a:solidFill>
              </a:rPr>
              <a:t>+ 0,1y = 0,22 * 50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09725" cy="371475"/>
          </a:xfrm>
          <a:prstGeom prst="rect">
            <a:avLst/>
          </a:prstGeom>
          <a:noFill/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09725" cy="371475"/>
          </a:xfrm>
          <a:prstGeom prst="rect">
            <a:avLst/>
          </a:prstGeom>
          <a:noFill/>
        </p:spPr>
      </p:pic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09725" cy="371475"/>
          </a:xfrm>
          <a:prstGeom prst="rect">
            <a:avLst/>
          </a:prstGeom>
          <a:noFill/>
        </p:spPr>
      </p:pic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695325" cy="209550"/>
          </a:xfrm>
          <a:prstGeom prst="rect">
            <a:avLst/>
          </a:prstGeom>
          <a:noFill/>
        </p:spPr>
      </p:pic>
      <p:sp>
        <p:nvSpPr>
          <p:cNvPr id="17" name="Левая фигурная скобка 16"/>
          <p:cNvSpPr/>
          <p:nvPr/>
        </p:nvSpPr>
        <p:spPr>
          <a:xfrm>
            <a:off x="3419872" y="3789040"/>
            <a:ext cx="144016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х=50-у;	0,25(50-у)+0,1у=11;  12,5-0,25у+0,1у=11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-0,15у=1,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;     у=10.    Х=50-10=40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Демак 40 литр 25% жун тузи еритмаси 10 литр билан. 10% жун еритмасини аралаштиришда 50% туз билан 22 литр еритма олинади.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9482030_28-phonoteka_org-p-fon-matematicheskii-dlya-doshkolnikov-28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55" y="0"/>
            <a:ext cx="9143245" cy="68574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5688632" cy="5530626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836712"/>
            <a:ext cx="5904656" cy="3960440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Уйга вазифа</a:t>
            </a:r>
            <a:endParaRPr lang="en-US" sz="36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№177</a:t>
            </a:r>
            <a:endParaRPr lang="en-US" sz="36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литр 45 ли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тузли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эритмасини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учун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55%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30% ли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эритмалар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фойдаланилган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Ҳар бир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эритмадан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қанча литрдан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фойдаланилган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6995274_33-p-fon-dlya-proekta-po-matematike-33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2544" y="3816"/>
            <a:ext cx="9138912" cy="68541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6336704" cy="355577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b="1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арснинг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en-US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сади:</a:t>
            </a:r>
            <a:b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1.Улар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керакли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миқдордаги еритмани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ишлаб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чиқаришни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ўрганадилар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2.Улар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ҳаётда қандай мурожаат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қилишни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билишади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3.Табиат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билан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ширин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муносабатда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булишади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лр.PN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1115616" y="1628800"/>
            <a:ext cx="7560840" cy="302433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в</a:t>
            </a:r>
            <a:endParaRPr lang="ru-RU" dirty="0"/>
          </a:p>
        </p:txBody>
      </p:sp>
      <p:pic>
        <p:nvPicPr>
          <p:cNvPr id="7" name="Рисунок 6" descr="м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665ce40-f50f-48e5-a1bf-5793661e1548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Содержимое 3" descr="1568622558-1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1619672" y="836712"/>
            <a:ext cx="6821456" cy="4800600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0bb63ab-c43c-4658-8fc9-63e2bc4efa70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ru-RU" dirty="0"/>
          </a:p>
        </p:txBody>
      </p:sp>
      <p:sp>
        <p:nvSpPr>
          <p:cNvPr id="1026" name="AutoShape 2" descr="blob:https://web.whatsapp.com/e5b951d2-417a-4944-be19-9fcd7697e0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5" name="Рисунок 4" descr="be9702fb-0fe5-42d8-a17e-45fd4b63c5c4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Содержимое 3" descr="large.jpe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1835696" y="836712"/>
            <a:ext cx="6336704" cy="4800600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1bdf746-39b2-4e0a-b125-ff66d20670cd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1316</Words>
  <Application>WPS Presentation</Application>
  <PresentationFormat>Экран (4:3)</PresentationFormat>
  <Paragraphs>64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SimSun</vt:lpstr>
      <vt:lpstr>Wingdings</vt:lpstr>
      <vt:lpstr>Wingdings 2</vt:lpstr>
      <vt:lpstr>Verdana</vt:lpstr>
      <vt:lpstr>Times New Roman</vt:lpstr>
      <vt:lpstr>Gill Sans MT</vt:lpstr>
      <vt:lpstr>Corbel</vt:lpstr>
      <vt:lpstr>Microsoft YaHei</vt:lpstr>
      <vt:lpstr>Arial Unicode MS</vt:lpstr>
      <vt:lpstr>Calibri</vt:lpstr>
      <vt:lpstr>Солнцестояние</vt:lpstr>
      <vt:lpstr>Мавзу:Эритманинг керакли хажмини аниклаш.</vt:lpstr>
      <vt:lpstr>Дарснинг максади:  1.Улар керакли миқдордаги еритмани ишлаб чиқаришни ўрганадилар. 2.Улар ҳаётда қандай мурожаат қилишни билишади. 3.Табиат билан ширин муносабатда булишади.</vt:lpstr>
      <vt:lpstr>в</vt:lpstr>
      <vt:lpstr>PowerPoint 演示文稿</vt:lpstr>
      <vt:lpstr> </vt:lpstr>
      <vt:lpstr>PowerPoint 演示文稿</vt:lpstr>
      <vt:lpstr> </vt:lpstr>
      <vt:lpstr> </vt:lpstr>
      <vt:lpstr>PowerPoint 演示文稿</vt:lpstr>
      <vt:lpstr>PowerPoint 演示文稿</vt:lpstr>
      <vt:lpstr> </vt:lpstr>
      <vt:lpstr>PowerPoint 演示文稿</vt:lpstr>
      <vt:lpstr>PowerPoint 演示文稿</vt:lpstr>
      <vt:lpstr> </vt:lpstr>
      <vt:lpstr>Янги дарснинг  баёни. Масала 60 литр 41% ли туз эритмасини олиш учун 44% ва 32% ли эритмалар фойдаланилган. Ҳар бир эритмадан канча литрдан фойдаланилган? </vt:lpstr>
      <vt:lpstr> </vt:lpstr>
      <vt:lpstr>PowerPoint 演示文稿</vt:lpstr>
      <vt:lpstr> </vt:lpstr>
      <vt:lpstr> 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мси</dc:title>
  <dc:creator>Пользователь Windows</dc:creator>
  <cp:lastModifiedBy>Dell</cp:lastModifiedBy>
  <cp:revision>28</cp:revision>
  <dcterms:created xsi:type="dcterms:W3CDTF">2023-11-18T13:04:00Z</dcterms:created>
  <dcterms:modified xsi:type="dcterms:W3CDTF">2023-11-22T03:17:17Z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2688714B3BCD4C8EA24FA96BA017D49B_12</vt:lpwstr>
  </property>
  <property fmtid="{D5CDD505-2E9C-101B-9397-08002B2CF9AE}" pid="3" name="KSOProductBuildVer">
    <vt:lpwstr>1049-12.2.0.13292</vt:lpwstr>
  </property>
</Properties>
</file>