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8C9C3D"/>
    <a:srgbClr val="3366CC"/>
    <a:srgbClr val="33CCCC"/>
    <a:srgbClr val="003399"/>
    <a:srgbClr val="00CC99"/>
    <a:srgbClr val="9966FF"/>
    <a:srgbClr val="CC66FF"/>
    <a:srgbClr val="9933FF"/>
    <a:srgbClr val="E03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032249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266195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333229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457027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980492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963474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913492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122593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802700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056504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874521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3940D-E585-466D-B1E3-26C5AB149C9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409A7-4282-4DB1-9522-98FFACCA4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53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559"/>
            <a:ext cx="12188536" cy="650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64" y="0"/>
            <a:ext cx="12188536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gradFill>
              <a:gsLst>
                <a:gs pos="17000">
                  <a:schemeClr val="accent1">
                    <a:lumMod val="5000"/>
                    <a:lumOff val="95000"/>
                  </a:schemeClr>
                </a:gs>
                <a:gs pos="27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6591" y="2227812"/>
            <a:ext cx="10615353" cy="814647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Викторина ко Дню России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6591" y="3426835"/>
            <a:ext cx="10502093" cy="110559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МОЯ РОССИЯ – МОЯ СТРАНА</a:t>
            </a:r>
            <a:endParaRPr lang="ru-RU" sz="4000" dirty="0">
              <a:solidFill>
                <a:schemeClr val="bg1"/>
              </a:solidFill>
              <a:latin typeface="Pragmatica Extended" panose="020B08050405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74836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8. Как называется государственная структура, которая защищает нашу страну?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08720" y="4103099"/>
            <a:ext cx="2346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agmatica" panose="020B0503040502020204" pitchFamily="34" charset="0"/>
              </a:rPr>
              <a:t>Армия </a:t>
            </a:r>
            <a:r>
              <a:rPr lang="ru-RU" sz="2000" dirty="0" smtClean="0">
                <a:latin typeface="Pragmatica" panose="020B0503040502020204" pitchFamily="34" charset="0"/>
              </a:rPr>
              <a:t>России.</a:t>
            </a:r>
            <a:endParaRPr lang="ru-RU" sz="2000" dirty="0">
              <a:latin typeface="Pragmatica" panose="020B0503040502020204" pitchFamily="34" charset="0"/>
            </a:endParaRPr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02" y="2137594"/>
            <a:ext cx="7000989" cy="43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9063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9. Как называется песня, являющаяся государственным символом?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53992" y="3323002"/>
            <a:ext cx="3992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agmatica" panose="020B0503040502020204" pitchFamily="34" charset="0"/>
              </a:rPr>
              <a:t>Гимн РФ</a:t>
            </a:r>
            <a:r>
              <a:rPr lang="ru-RU" sz="2000" dirty="0" smtClean="0">
                <a:latin typeface="Pragmatica" panose="020B0503040502020204" pitchFamily="34" charset="0"/>
              </a:rPr>
              <a:t> – один из государственных символов Российской Федерации. Гимн исполняется во время торжественных случаев и мероприятий.</a:t>
            </a:r>
            <a:endParaRPr lang="ru-RU" sz="2000" dirty="0">
              <a:latin typeface="Pragmatica" panose="020B0503040502020204" pitchFamily="34" charset="0"/>
            </a:endParaRPr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18" y="2087734"/>
            <a:ext cx="6610985" cy="4409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7883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64"/>
            <a:ext cx="12192000" cy="650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64" y="0"/>
            <a:ext cx="12188536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gradFill>
              <a:gsLst>
                <a:gs pos="17000">
                  <a:schemeClr val="accent1">
                    <a:lumMod val="5000"/>
                    <a:lumOff val="95000"/>
                  </a:schemeClr>
                </a:gs>
                <a:gs pos="27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887" y="2501496"/>
            <a:ext cx="10515600" cy="20206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РАУНД 2. </a:t>
            </a:r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Загадки про символы России</a:t>
            </a:r>
            <a:endParaRPr lang="ru-RU" dirty="0">
              <a:solidFill>
                <a:schemeClr val="bg1"/>
              </a:solidFill>
              <a:latin typeface="Pragmatica Extended" panose="020B08050405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97454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E03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Загадка 1.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66312" y="2848354"/>
            <a:ext cx="4522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Кукла – символ материнства</a:t>
            </a:r>
            <a:r>
              <a:rPr lang="ru-RU" sz="2800" dirty="0" smtClean="0">
                <a:latin typeface="Pragmatica" panose="020B0503040502020204" pitchFamily="34" charset="0"/>
              </a:rPr>
              <a:t/>
            </a:r>
            <a:br>
              <a:rPr lang="ru-RU" sz="28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И семейного единства.</a:t>
            </a:r>
            <a:r>
              <a:rPr lang="ru-RU" sz="2800" dirty="0" smtClean="0">
                <a:latin typeface="Pragmatica" panose="020B0503040502020204" pitchFamily="34" charset="0"/>
              </a:rPr>
              <a:t/>
            </a:r>
            <a:br>
              <a:rPr lang="ru-RU" sz="28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Сарафан – её одёжка,</a:t>
            </a:r>
            <a:r>
              <a:rPr lang="ru-RU" sz="2800" dirty="0" smtClean="0">
                <a:latin typeface="Pragmatica" panose="020B0503040502020204" pitchFamily="34" charset="0"/>
              </a:rPr>
              <a:t/>
            </a:r>
            <a:br>
              <a:rPr lang="ru-RU" sz="28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Вся из дерева... </a:t>
            </a:r>
            <a:endParaRPr lang="ru-RU" sz="2800" dirty="0">
              <a:latin typeface="Pragmatica" panose="020B05030405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27374" y="4586447"/>
            <a:ext cx="2502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ragmatica Extended" panose="020B0805040502020204" pitchFamily="34" charset="-52"/>
              </a:rPr>
              <a:t>МАТРЁШКА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1331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31" y="1961804"/>
            <a:ext cx="6129984" cy="4081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2025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E03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Загадка 2.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66312" y="2848354"/>
            <a:ext cx="4522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Дерево-красавица,</a:t>
            </a:r>
            <a:r>
              <a:rPr lang="ru-RU" sz="2400" dirty="0" smtClean="0">
                <a:latin typeface="Pragmatica" panose="020B0503040502020204" pitchFamily="34" charset="0"/>
              </a:rPr>
              <a:t/>
            </a:r>
            <a:br>
              <a:rPr lang="ru-RU" sz="24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Белым станом славится.</a:t>
            </a:r>
            <a:r>
              <a:rPr lang="ru-RU" sz="2400" dirty="0" smtClean="0">
                <a:latin typeface="Pragmatica" panose="020B0503040502020204" pitchFamily="34" charset="0"/>
              </a:rPr>
              <a:t/>
            </a:r>
            <a:br>
              <a:rPr lang="ru-RU" sz="24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Льют по дубу </a:t>
            </a:r>
            <a:r>
              <a:rPr lang="ru-RU" sz="2400" dirty="0" err="1">
                <a:latin typeface="Pragmatica" panose="020B0503040502020204" pitchFamily="34" charset="0"/>
              </a:rPr>
              <a:t>слёзоньки</a:t>
            </a:r>
            <a:r>
              <a:rPr lang="ru-RU" sz="2400" dirty="0" smtClean="0">
                <a:latin typeface="Pragmatica" panose="020B0503040502020204" pitchFamily="34" charset="0"/>
              </a:rPr>
              <a:t/>
            </a:r>
            <a:br>
              <a:rPr lang="ru-RU" sz="24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Русские 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20298" y="4519945"/>
            <a:ext cx="2917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ragmatica Extended" panose="020B0805040502020204" pitchFamily="34" charset="-52"/>
              </a:rPr>
              <a:t>БЕРЁЗОНЬКИ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13318" name="Picture 6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16" y="2030249"/>
            <a:ext cx="6053049" cy="403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9114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E03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Загадка 3.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6435" y="2322503"/>
            <a:ext cx="45221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Зверь в России проживает,</a:t>
            </a:r>
            <a:r>
              <a:rPr lang="ru-RU" sz="2400" dirty="0" smtClean="0">
                <a:latin typeface="Pragmatica" panose="020B0503040502020204" pitchFamily="34" charset="0"/>
              </a:rPr>
              <a:t/>
            </a:r>
            <a:br>
              <a:rPr lang="ru-RU" sz="24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Самый </a:t>
            </a:r>
            <a:r>
              <a:rPr lang="ru-RU" sz="2400" dirty="0" smtClean="0">
                <a:latin typeface="Pragmatica" panose="020B0503040502020204" pitchFamily="34" charset="0"/>
              </a:rPr>
              <a:t>северный </a:t>
            </a:r>
            <a:r>
              <a:rPr lang="ru-RU" sz="2400" dirty="0">
                <a:latin typeface="Pragmatica" panose="020B0503040502020204" pitchFamily="34" charset="0"/>
              </a:rPr>
              <a:t>он кот,</a:t>
            </a:r>
            <a:r>
              <a:rPr lang="ru-RU" sz="2400" dirty="0" smtClean="0">
                <a:latin typeface="Pragmatica" panose="020B0503040502020204" pitchFamily="34" charset="0"/>
              </a:rPr>
              <a:t/>
            </a:r>
            <a:br>
              <a:rPr lang="ru-RU" sz="24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Что законом охраняем –</a:t>
            </a:r>
            <a:r>
              <a:rPr lang="ru-RU" sz="2400" dirty="0" smtClean="0">
                <a:latin typeface="Pragmatica" panose="020B0503040502020204" pitchFamily="34" charset="0"/>
              </a:rPr>
              <a:t/>
            </a:r>
            <a:br>
              <a:rPr lang="ru-RU" sz="24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Красной книгой, круглый год.</a:t>
            </a:r>
            <a:r>
              <a:rPr lang="ru-RU" sz="2400" dirty="0" smtClean="0">
                <a:latin typeface="Pragmatica" panose="020B0503040502020204" pitchFamily="34" charset="0"/>
              </a:rPr>
              <a:t/>
            </a:r>
            <a:br>
              <a:rPr lang="ru-RU" sz="24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Зверь – любитель хищных игр,</a:t>
            </a:r>
            <a:r>
              <a:rPr lang="ru-RU" sz="2400" dirty="0" smtClean="0">
                <a:latin typeface="Pragmatica" panose="020B0503040502020204" pitchFamily="34" charset="0"/>
              </a:rPr>
              <a:t/>
            </a:r>
            <a:br>
              <a:rPr lang="ru-RU" sz="24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Он – амурский царский...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7207" y="5249541"/>
            <a:ext cx="1961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ragmatica Extended" panose="020B0805040502020204" pitchFamily="34" charset="-52"/>
              </a:rPr>
              <a:t>ТИГР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92" y="1828799"/>
            <a:ext cx="6008361" cy="4305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053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E03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Загадка 4.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7177" y="2846206"/>
            <a:ext cx="4522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Он – огромный хищник леса,</a:t>
            </a:r>
            <a:r>
              <a:rPr lang="ru-RU" sz="3200" dirty="0" smtClean="0">
                <a:latin typeface="Pragmatica" panose="020B0503040502020204" pitchFamily="34" charset="0"/>
              </a:rPr>
              <a:t/>
            </a:r>
            <a:br>
              <a:rPr lang="ru-RU" sz="32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Гнев его страшнее беса.</a:t>
            </a:r>
            <a:r>
              <a:rPr lang="ru-RU" sz="3200" dirty="0" smtClean="0">
                <a:latin typeface="Pragmatica" panose="020B0503040502020204" pitchFamily="34" charset="0"/>
              </a:rPr>
              <a:t/>
            </a:r>
            <a:br>
              <a:rPr lang="ru-RU" sz="32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Любит яростно реветь</a:t>
            </a:r>
            <a:r>
              <a:rPr lang="ru-RU" sz="3200" dirty="0" smtClean="0">
                <a:latin typeface="Pragmatica" panose="020B0503040502020204" pitchFamily="34" charset="0"/>
              </a:rPr>
              <a:t/>
            </a:r>
            <a:br>
              <a:rPr lang="ru-RU" sz="32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Толстопятый зверь...</a:t>
            </a:r>
            <a:endParaRPr lang="ru-RU" sz="3200" dirty="0">
              <a:latin typeface="Pragmatica" panose="020B05030405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10254" y="4584522"/>
            <a:ext cx="2169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ragmatica Extended" panose="020B0805040502020204" pitchFamily="34" charset="-52"/>
              </a:rPr>
              <a:t>МЕДВЕДЬ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41" y="2019830"/>
            <a:ext cx="5483745" cy="382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3091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E03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Загадка 5.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7177" y="2846206"/>
            <a:ext cx="4754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Есть на свете – ночь и день,</a:t>
            </a:r>
            <a:r>
              <a:rPr lang="ru-RU" sz="3200" dirty="0" smtClean="0">
                <a:latin typeface="Pragmatica" panose="020B0503040502020204" pitchFamily="34" charset="0"/>
              </a:rPr>
              <a:t/>
            </a:r>
            <a:br>
              <a:rPr lang="ru-RU" sz="32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Есть – лицо, и есть – изнанка;</a:t>
            </a:r>
            <a:r>
              <a:rPr lang="ru-RU" sz="3200" dirty="0" smtClean="0">
                <a:latin typeface="Pragmatica" panose="020B0503040502020204" pitchFamily="34" charset="0"/>
              </a:rPr>
              <a:t/>
            </a:r>
            <a:br>
              <a:rPr lang="ru-RU" sz="32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Шляпа летом дарит тень,</a:t>
            </a:r>
            <a:r>
              <a:rPr lang="ru-RU" sz="3200" dirty="0" smtClean="0">
                <a:latin typeface="Pragmatica" panose="020B0503040502020204" pitchFamily="34" charset="0"/>
              </a:rPr>
              <a:t/>
            </a:r>
            <a:br>
              <a:rPr lang="ru-RU" sz="3200" dirty="0" smtClean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В зиму греет нас – ...</a:t>
            </a:r>
            <a:endParaRPr lang="ru-RU" sz="4000" dirty="0">
              <a:latin typeface="Pragmatica" panose="020B05030405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10254" y="4584522"/>
            <a:ext cx="2169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ragmatica Extended" panose="020B0805040502020204" pitchFamily="34" charset="-52"/>
              </a:rPr>
              <a:t>УШАНКА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19460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2164771"/>
            <a:ext cx="5802283" cy="386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6840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E03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Загадка 6.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7177" y="2846206"/>
            <a:ext cx="5203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Острый клюв у этой птицы,</a:t>
            </a:r>
          </a:p>
          <a:p>
            <a:r>
              <a:rPr lang="ru-RU" sz="2400" dirty="0">
                <a:latin typeface="Pragmatica" panose="020B0503040502020204" pitchFamily="34" charset="0"/>
              </a:rPr>
              <a:t>И большой размах крыла,</a:t>
            </a:r>
            <a:br>
              <a:rPr lang="ru-RU" sz="2400" dirty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Хищный взгляд, добыча в лапах —</a:t>
            </a:r>
            <a:br>
              <a:rPr lang="ru-RU" sz="2400" dirty="0">
                <a:latin typeface="Pragmatica" panose="020B0503040502020204" pitchFamily="34" charset="0"/>
              </a:rPr>
            </a:br>
            <a:r>
              <a:rPr lang="ru-RU" sz="2400" dirty="0">
                <a:latin typeface="Pragmatica" panose="020B0503040502020204" pitchFamily="34" charset="0"/>
              </a:rPr>
              <a:t>Мы </a:t>
            </a:r>
            <a:r>
              <a:rPr lang="ru-RU" sz="2400" dirty="0" smtClean="0">
                <a:latin typeface="Pragmatica" panose="020B0503040502020204" pitchFamily="34" charset="0"/>
              </a:rPr>
              <a:t>увидели… 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10254" y="4584522"/>
            <a:ext cx="2169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ragmatica Extended" panose="020B0805040502020204" pitchFamily="34" charset="-52"/>
              </a:rPr>
              <a:t>ОРЛА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3"/>
          <a:stretch/>
        </p:blipFill>
        <p:spPr bwMode="auto">
          <a:xfrm>
            <a:off x="279643" y="2089966"/>
            <a:ext cx="6017443" cy="378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7311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64"/>
            <a:ext cx="12192000" cy="650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64" y="0"/>
            <a:ext cx="12188536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gradFill>
              <a:gsLst>
                <a:gs pos="17000">
                  <a:schemeClr val="accent1">
                    <a:lumMod val="5000"/>
                    <a:lumOff val="95000"/>
                  </a:schemeClr>
                </a:gs>
                <a:gs pos="27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887" y="2501496"/>
            <a:ext cx="10515600" cy="20206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РАУНД </a:t>
            </a:r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3. </a:t>
            </a:r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Это Родина моя…</a:t>
            </a:r>
            <a:endParaRPr lang="ru-RU" dirty="0">
              <a:solidFill>
                <a:schemeClr val="bg1"/>
              </a:solidFill>
              <a:latin typeface="Pragmatica Extended" panose="020B08050405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33741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64"/>
            <a:ext cx="12192000" cy="650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64" y="0"/>
            <a:ext cx="12188536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gradFill>
              <a:gsLst>
                <a:gs pos="17000">
                  <a:schemeClr val="accent1">
                    <a:lumMod val="5000"/>
                    <a:lumOff val="95000"/>
                  </a:schemeClr>
                </a:gs>
                <a:gs pos="27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887" y="2501496"/>
            <a:ext cx="10515600" cy="20206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РАУНД 1. Блиц-опрос</a:t>
            </a:r>
            <a:endParaRPr lang="ru-RU" dirty="0">
              <a:solidFill>
                <a:schemeClr val="bg1"/>
              </a:solidFill>
              <a:latin typeface="Pragmatica Extended" panose="020B08050405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460506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1. Под каким номером изображён флаг России?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1" t="19856" r="14440" b="12012"/>
          <a:stretch/>
        </p:blipFill>
        <p:spPr bwMode="auto">
          <a:xfrm>
            <a:off x="731520" y="2622831"/>
            <a:ext cx="3142211" cy="207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304" y="2622831"/>
            <a:ext cx="3110789" cy="207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20"/>
          <a:stretch/>
        </p:blipFill>
        <p:spPr bwMode="auto">
          <a:xfrm>
            <a:off x="8129667" y="2622831"/>
            <a:ext cx="3092514" cy="207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61308" y="5045825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1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0381" y="5045825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2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34607" y="5045825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3</a:t>
            </a:r>
            <a:endParaRPr lang="ru-RU" sz="2400" dirty="0">
              <a:latin typeface="Pragmatica" panose="020B05030405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6364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</a:t>
            </a:r>
            <a:r>
              <a:rPr lang="ru-RU" sz="4000" dirty="0">
                <a:solidFill>
                  <a:schemeClr val="bg1"/>
                </a:solidFill>
                <a:latin typeface="Pragmatica" panose="020B0503040502020204" pitchFamily="34" charset="0"/>
              </a:rPr>
              <a:t>2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 Под каким номером изображён Герб России?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9497" y="5411585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1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47957" y="5411585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2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76417" y="5411584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3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5" b="99750" l="1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87" r="10808"/>
          <a:stretch/>
        </p:blipFill>
        <p:spPr bwMode="auto">
          <a:xfrm>
            <a:off x="4656939" y="2074024"/>
            <a:ext cx="2689516" cy="307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044" y="2249400"/>
            <a:ext cx="2275538" cy="272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08" y="2211783"/>
            <a:ext cx="2147050" cy="268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7089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3. Под каким номером изображён флаг Ивановской области?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2292" y="5411584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1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47957" y="5411585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2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52305" y="5411584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3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748" y="2468879"/>
            <a:ext cx="3254433" cy="216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332" y="2467643"/>
            <a:ext cx="3262219" cy="217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3" y="2441783"/>
            <a:ext cx="3335052" cy="222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3806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</a:t>
            </a:r>
            <a:r>
              <a:rPr lang="ru-RU" sz="4000" dirty="0">
                <a:solidFill>
                  <a:schemeClr val="bg1"/>
                </a:solidFill>
                <a:latin typeface="Pragmatica" panose="020B0503040502020204" pitchFamily="34" charset="0"/>
              </a:rPr>
              <a:t>4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 Под каким номером изображён флаг Ивановского района?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2291" y="5411583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1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47957" y="5411585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2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93959" y="5411584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3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90" y="2367144"/>
            <a:ext cx="3559636" cy="237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t="1944" r="1544" b="2105"/>
          <a:stretch/>
        </p:blipFill>
        <p:spPr bwMode="auto">
          <a:xfrm>
            <a:off x="4158535" y="2367143"/>
            <a:ext cx="3561814" cy="237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458" y="2367143"/>
            <a:ext cx="3559637" cy="237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6536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5. С каких строк начинается Гимн Российской Федерации?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2289" y="5037510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1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8124" y="5041974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2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62489" y="5037509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3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554" y="2768860"/>
            <a:ext cx="3880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Славься Отечество наше свободное, </a:t>
            </a:r>
          </a:p>
          <a:p>
            <a:r>
              <a:rPr lang="ru-RU" sz="2400" dirty="0" smtClean="0">
                <a:latin typeface="Pragmatica" panose="020B0503040502020204" pitchFamily="34" charset="0"/>
              </a:rPr>
              <a:t>Братских народов союз вековой…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83655" y="2768860"/>
            <a:ext cx="3880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Россия – священная наша держава! </a:t>
            </a:r>
          </a:p>
          <a:p>
            <a:r>
              <a:rPr lang="ru-RU" sz="2400" dirty="0" smtClean="0">
                <a:latin typeface="Pragmatica" panose="020B0503040502020204" pitchFamily="34" charset="0"/>
              </a:rPr>
              <a:t>Россия – любимая наша страна!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63756" y="2768860"/>
            <a:ext cx="3880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От южных морей до полярного края</a:t>
            </a:r>
          </a:p>
          <a:p>
            <a:r>
              <a:rPr lang="ru-RU" sz="2400" dirty="0" smtClean="0">
                <a:latin typeface="Pragmatica" panose="020B0503040502020204" pitchFamily="34" charset="0"/>
              </a:rPr>
              <a:t>Раскинулись наши леса и поля…</a:t>
            </a:r>
            <a:endParaRPr lang="ru-RU" sz="2400" dirty="0">
              <a:latin typeface="Pragmatica" panose="020B05030405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5470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6. Как называется основной закон страны?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2287" y="5037509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1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8124" y="5041974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2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62489" y="5037509"/>
            <a:ext cx="28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Pragmatica" panose="020B0503040502020204" pitchFamily="34" charset="0"/>
              </a:rPr>
              <a:t>3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554" y="3300875"/>
            <a:ext cx="3880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Закон о правах и обязанностях граждан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40416" y="3276381"/>
            <a:ext cx="3198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Декларация прав человека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64498" y="3300874"/>
            <a:ext cx="3880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Конституция Российской Федерации</a:t>
            </a:r>
            <a:endParaRPr lang="ru-RU" sz="2400" dirty="0">
              <a:latin typeface="Pragmatica" panose="020B05030405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5137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64"/>
            <a:ext cx="12192000" cy="650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64" y="0"/>
            <a:ext cx="12188536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gradFill>
              <a:gsLst>
                <a:gs pos="17000">
                  <a:schemeClr val="accent1">
                    <a:lumMod val="5000"/>
                    <a:lumOff val="95000"/>
                  </a:schemeClr>
                </a:gs>
                <a:gs pos="27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887" y="2501496"/>
            <a:ext cx="10515600" cy="20206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РАУНД </a:t>
            </a:r>
            <a:r>
              <a:rPr lang="ru-RU" dirty="0">
                <a:solidFill>
                  <a:schemeClr val="bg1"/>
                </a:solidFill>
                <a:latin typeface="Pragmatica Extended" panose="020B0805040502020204" pitchFamily="34" charset="-52"/>
              </a:rPr>
              <a:t>4</a:t>
            </a:r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. </a:t>
            </a:r>
            <a:r>
              <a:rPr lang="ru-RU" dirty="0" smtClean="0">
                <a:solidFill>
                  <a:schemeClr val="bg1"/>
                </a:solidFill>
                <a:latin typeface="Pragmatica Extended" panose="020B0805040502020204" pitchFamily="34" charset="-52"/>
              </a:rPr>
              <a:t>Ребусы</a:t>
            </a:r>
            <a:endParaRPr lang="ru-RU" dirty="0">
              <a:solidFill>
                <a:schemeClr val="bg1"/>
              </a:solidFill>
              <a:latin typeface="Pragmatica Extended" panose="020B08050405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82724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Ребус 1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7514" y="5832590"/>
            <a:ext cx="2169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ragmatica Extended" panose="020B0805040502020204" pitchFamily="34" charset="-52"/>
              </a:rPr>
              <a:t>РОССИЯ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926" y="1734416"/>
            <a:ext cx="5983427" cy="375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356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Ребус 2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80842" y="5670184"/>
            <a:ext cx="2169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Pragmatica Extended" panose="020B0805040502020204" pitchFamily="34" charset="-52"/>
              </a:rPr>
              <a:t>ГИМН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0" b="11045"/>
          <a:stretch/>
        </p:blipFill>
        <p:spPr>
          <a:xfrm>
            <a:off x="2118095" y="1812174"/>
            <a:ext cx="8696450" cy="335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1643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Ребус 3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0885" y="5761624"/>
            <a:ext cx="2607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Pragmatica Extended" panose="020B0805040502020204" pitchFamily="34" charset="-52"/>
              </a:rPr>
              <a:t>СТОЛИЦА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3" b="14818"/>
          <a:stretch/>
        </p:blipFill>
        <p:spPr>
          <a:xfrm>
            <a:off x="1646096" y="2033139"/>
            <a:ext cx="8697265" cy="308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4096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205979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3" y="356814"/>
            <a:ext cx="11180618" cy="1214291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1. Как называется наша страна? 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65818" y="2698045"/>
            <a:ext cx="46301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Согласно статье 1 Конституции РФ наша страна носит название </a:t>
            </a:r>
            <a:r>
              <a:rPr lang="ru-RU" sz="2400" b="1" dirty="0" smtClean="0">
                <a:latin typeface="Pragmatica" panose="020B0503040502020204" pitchFamily="34" charset="0"/>
              </a:rPr>
              <a:t>Россия</a:t>
            </a:r>
            <a:r>
              <a:rPr lang="ru-RU" sz="2400" dirty="0" smtClean="0">
                <a:latin typeface="Pragmatica" panose="020B0503040502020204" pitchFamily="34" charset="0"/>
              </a:rPr>
              <a:t>, или </a:t>
            </a:r>
            <a:r>
              <a:rPr lang="ru-RU" sz="2400" b="1" dirty="0" smtClean="0">
                <a:latin typeface="Pragmatica" panose="020B0503040502020204" pitchFamily="34" charset="0"/>
              </a:rPr>
              <a:t>Российская</a:t>
            </a:r>
            <a:r>
              <a:rPr lang="ru-RU" sz="2400" dirty="0" smtClean="0">
                <a:latin typeface="Pragmatica" panose="020B0503040502020204" pitchFamily="34" charset="0"/>
              </a:rPr>
              <a:t> </a:t>
            </a:r>
            <a:r>
              <a:rPr lang="ru-RU" sz="2400" b="1" dirty="0" smtClean="0">
                <a:latin typeface="Pragmatica" panose="020B0503040502020204" pitchFamily="34" charset="0"/>
              </a:rPr>
              <a:t>Федерация</a:t>
            </a:r>
            <a:r>
              <a:rPr lang="ru-RU" sz="2400" dirty="0" smtClean="0">
                <a:latin typeface="Pragmatica" panose="020B0503040502020204" pitchFamily="34" charset="0"/>
              </a:rPr>
              <a:t>. Наименования Россия и Российская Федерация равнозначны.</a:t>
            </a:r>
            <a:endParaRPr lang="ru-RU" sz="2400" dirty="0">
              <a:latin typeface="Pragmatica" panose="020B0503040502020204" pitchFamily="34" charset="0"/>
            </a:endParaRPr>
          </a:p>
        </p:txBody>
      </p:sp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42" y="2229899"/>
            <a:ext cx="6424794" cy="361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2222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Ребус 4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0885" y="5761624"/>
            <a:ext cx="2607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Pragmatica Extended" panose="020B0805040502020204" pitchFamily="34" charset="-52"/>
              </a:rPr>
              <a:t>МОСКВА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45"/>
          <a:stretch/>
        </p:blipFill>
        <p:spPr>
          <a:xfrm>
            <a:off x="1697047" y="1752598"/>
            <a:ext cx="8595363" cy="380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708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Ребус 5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410" y="1933921"/>
            <a:ext cx="7186353" cy="36606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94859" y="5753311"/>
            <a:ext cx="2909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Pragmatica Extended" panose="020B0805040502020204" pitchFamily="34" charset="-52"/>
              </a:rPr>
              <a:t>ПРЕЗИДЕНТ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667661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331875"/>
            <a:ext cx="5037514" cy="1056351"/>
          </a:xfrm>
          <a:prstGeom prst="homePlat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3350030" cy="10352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Ребус 6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94859" y="5753311"/>
            <a:ext cx="2909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Pragmatica Extended" panose="020B0805040502020204" pitchFamily="34" charset="-52"/>
              </a:rPr>
              <a:t>ГЕРБ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485" y="1659600"/>
            <a:ext cx="3762201" cy="357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800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31875"/>
            <a:ext cx="6966065" cy="1056351"/>
          </a:xfrm>
          <a:prstGeom prst="homePlat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268" y="353012"/>
            <a:ext cx="4397434" cy="1035213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Ребус 6</a:t>
            </a:r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. Для всех!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94858" y="5753311"/>
            <a:ext cx="3501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Pragmatica Extended" panose="020B0805040502020204" pitchFamily="34" charset="-52"/>
              </a:rPr>
              <a:t>КОНСТИТУЦИЯ</a:t>
            </a:r>
            <a:endParaRPr lang="ru-RU" sz="2800" dirty="0">
              <a:latin typeface="Pragmatica Extended" panose="020B0805040502020204" pitchFamily="34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724" y="1933922"/>
            <a:ext cx="7372004" cy="350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1430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205979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88931" cy="1214291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2. Какой город является столицей Российской Федерации?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10" y="1945178"/>
            <a:ext cx="6143859" cy="450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16436" y="3413097"/>
            <a:ext cx="5062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Главным городом России, столицей Российской Федерации является город </a:t>
            </a:r>
            <a:r>
              <a:rPr lang="ru-RU" sz="2400" b="1" dirty="0" smtClean="0">
                <a:latin typeface="Pragmatica" panose="020B0503040502020204" pitchFamily="34" charset="0"/>
              </a:rPr>
              <a:t>Москва.</a:t>
            </a:r>
            <a:endParaRPr lang="ru-RU" sz="2400" b="1" dirty="0">
              <a:latin typeface="Pragmatica" panose="020B05030405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1242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05803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3. Как называют людей, проживающих на территории России?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72895" y="3719004"/>
            <a:ext cx="4064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Граждан Российской Федерации называют </a:t>
            </a:r>
            <a:r>
              <a:rPr lang="ru-RU" sz="2400" b="1" dirty="0" smtClean="0">
                <a:latin typeface="Pragmatica" panose="020B0503040502020204" pitchFamily="34" charset="0"/>
              </a:rPr>
              <a:t>россиянами.</a:t>
            </a:r>
            <a:endParaRPr lang="ru-RU" sz="2400" b="1" dirty="0">
              <a:latin typeface="Pragmatica" panose="020B0503040502020204" pitchFamily="34" charset="0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67" y="2407024"/>
            <a:ext cx="6853562" cy="38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3502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3" y="356814"/>
            <a:ext cx="11114116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4. Как называется должность главы нашего государства?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47463" y="3653484"/>
            <a:ext cx="4064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Во главе государства стоит </a:t>
            </a:r>
            <a:r>
              <a:rPr lang="ru-RU" sz="2400" b="1" dirty="0" smtClean="0">
                <a:latin typeface="Pragmatica" panose="020B0503040502020204" pitchFamily="34" charset="0"/>
              </a:rPr>
              <a:t>Президент</a:t>
            </a:r>
            <a:r>
              <a:rPr lang="ru-RU" sz="2400" dirty="0" smtClean="0">
                <a:latin typeface="Pragmatica" panose="020B0503040502020204" pitchFamily="34" charset="0"/>
              </a:rPr>
              <a:t> Российской Федерации.</a:t>
            </a:r>
            <a:endParaRPr lang="ru-RU" sz="2400" b="1" dirty="0">
              <a:latin typeface="Pragmatica" panose="020B0503040502020204" pitchFamily="34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81" y="2048307"/>
            <a:ext cx="7148346" cy="441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2122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05803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5. Кто является Президентом Российской Федерации?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22524" y="3503854"/>
            <a:ext cx="40649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С 2012 года Президентом Российской Федерации является </a:t>
            </a:r>
            <a:r>
              <a:rPr lang="ru-RU" sz="2400" b="1" dirty="0" smtClean="0">
                <a:latin typeface="Pragmatica" panose="020B0503040502020204" pitchFamily="34" charset="0"/>
              </a:rPr>
              <a:t>Владимир Владимирович Путин</a:t>
            </a:r>
            <a:r>
              <a:rPr lang="ru-RU" sz="2400" dirty="0" smtClean="0">
                <a:latin typeface="Pragmatica" panose="020B0503040502020204" pitchFamily="34" charset="0"/>
              </a:rPr>
              <a:t>.</a:t>
            </a:r>
            <a:endParaRPr lang="ru-RU" sz="2400" b="1" dirty="0">
              <a:latin typeface="Pragmatica" panose="020B0503040502020204" pitchFamily="34" charset="0"/>
            </a:endParaRPr>
          </a:p>
        </p:txBody>
      </p:sp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98" y="2021205"/>
            <a:ext cx="7219834" cy="453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6788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6. Как называется государственный символ с изображением двуглавого орла?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82689" y="3205597"/>
            <a:ext cx="48961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agmatica" panose="020B0503040502020204" pitchFamily="34" charset="0"/>
              </a:rPr>
              <a:t>30 ноября 1993 года указом Президента был утверждён </a:t>
            </a:r>
            <a:r>
              <a:rPr lang="ru-RU" sz="2400" b="1" dirty="0" smtClean="0">
                <a:latin typeface="Pragmatica" panose="020B0503040502020204" pitchFamily="34" charset="0"/>
              </a:rPr>
              <a:t>Герб</a:t>
            </a:r>
            <a:r>
              <a:rPr lang="ru-RU" sz="2400" dirty="0" smtClean="0">
                <a:latin typeface="Pragmatica" panose="020B0503040502020204" pitchFamily="34" charset="0"/>
              </a:rPr>
              <a:t> Российской Федерации с изображением двуглавого орла. </a:t>
            </a:r>
            <a:endParaRPr lang="ru-RU" sz="2400" b="1" dirty="0">
              <a:latin typeface="Pragmatica" panose="020B0503040502020204" pitchFamily="34" charset="0"/>
            </a:endParaRPr>
          </a:p>
        </p:txBody>
      </p:sp>
      <p:pic>
        <p:nvPicPr>
          <p:cNvPr id="9228" name="Picture 1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14" y="2236700"/>
            <a:ext cx="6304944" cy="387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5080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-1" y="356813"/>
            <a:ext cx="11878887" cy="1338983"/>
          </a:xfrm>
          <a:prstGeom prst="homePlate">
            <a:avLst/>
          </a:prstGeom>
          <a:solidFill>
            <a:srgbClr val="688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" y="356814"/>
            <a:ext cx="11122429" cy="13389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Pragmatica" panose="020B0503040502020204" pitchFamily="34" charset="0"/>
              </a:rPr>
              <a:t>Вопрос 7. Перечислите цвета флага Российской Федерации. </a:t>
            </a:r>
            <a:endParaRPr lang="ru-RU" sz="4000" dirty="0">
              <a:solidFill>
                <a:schemeClr val="bg1"/>
              </a:solidFill>
              <a:latin typeface="Pragmatica" panose="020B05030405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82689" y="2533111"/>
            <a:ext cx="489619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Pragmatica" panose="020B0503040502020204" pitchFamily="34" charset="0"/>
              </a:rPr>
              <a:t>Белый</a:t>
            </a:r>
            <a:r>
              <a:rPr lang="ru-RU" sz="2000" dirty="0">
                <a:latin typeface="Pragmatica" panose="020B0503040502020204" pitchFamily="34" charset="0"/>
              </a:rPr>
              <a:t> цвет — цвет снегов, облаков, березок и означает мир, чистоту, непорочность, совершенство</a:t>
            </a:r>
            <a:r>
              <a:rPr lang="ru-RU" sz="2000" dirty="0" smtClean="0">
                <a:latin typeface="Pragmatica" panose="020B0503040502020204" pitchFamily="34" charset="0"/>
              </a:rPr>
              <a:t>.</a:t>
            </a:r>
          </a:p>
          <a:p>
            <a:endParaRPr lang="ru-RU" sz="2000" dirty="0">
              <a:latin typeface="Pragmatica" panose="020B0503040502020204" pitchFamily="34" charset="0"/>
            </a:endParaRPr>
          </a:p>
          <a:p>
            <a:r>
              <a:rPr lang="ru-RU" sz="2000" b="1" dirty="0">
                <a:latin typeface="Pragmatica" panose="020B0503040502020204" pitchFamily="34" charset="0"/>
              </a:rPr>
              <a:t>Синий</a:t>
            </a:r>
            <a:r>
              <a:rPr lang="ru-RU" sz="2000" dirty="0">
                <a:latin typeface="Pragmatica" panose="020B0503040502020204" pitchFamily="34" charset="0"/>
              </a:rPr>
              <a:t> цвет символизирует цвет неба, веры и верности, честности, постоянства</a:t>
            </a:r>
            <a:r>
              <a:rPr lang="ru-RU" sz="2000" dirty="0" smtClean="0">
                <a:latin typeface="Pragmatica" panose="020B0503040502020204" pitchFamily="34" charset="0"/>
              </a:rPr>
              <a:t>.</a:t>
            </a:r>
          </a:p>
          <a:p>
            <a:endParaRPr lang="ru-RU" sz="2000" dirty="0">
              <a:latin typeface="Pragmatica" panose="020B0503040502020204" pitchFamily="34" charset="0"/>
            </a:endParaRPr>
          </a:p>
          <a:p>
            <a:r>
              <a:rPr lang="ru-RU" sz="2000" b="1" dirty="0">
                <a:latin typeface="Pragmatica" panose="020B0503040502020204" pitchFamily="34" charset="0"/>
              </a:rPr>
              <a:t>Красный</a:t>
            </a:r>
            <a:r>
              <a:rPr lang="ru-RU" sz="2000" dirty="0">
                <a:latin typeface="Pragmatica" panose="020B0503040502020204" pitchFamily="34" charset="0"/>
              </a:rPr>
              <a:t> цвет считается цветом энергии, мужества, отваги, любви, силы и крови, пролитой за Отечество.</a:t>
            </a: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93" y="2060171"/>
            <a:ext cx="6489619" cy="442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0989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605</Words>
  <Application>Microsoft Office PowerPoint</Application>
  <PresentationFormat>Широкоэкранный</PresentationFormat>
  <Paragraphs>94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Calibri</vt:lpstr>
      <vt:lpstr>Calibri Light</vt:lpstr>
      <vt:lpstr>Pragmatica</vt:lpstr>
      <vt:lpstr>Pragmatica Extended</vt:lpstr>
      <vt:lpstr>Тема Office</vt:lpstr>
      <vt:lpstr>Викторина ко Дню России</vt:lpstr>
      <vt:lpstr>РАУНД 1. Блиц-опрос</vt:lpstr>
      <vt:lpstr>Вопрос 1. Как называется наша страна?  </vt:lpstr>
      <vt:lpstr>Вопрос 2. Какой город является столицей Российской Федерации?</vt:lpstr>
      <vt:lpstr>Вопрос 3. Как называют людей, проживающих на территории России?</vt:lpstr>
      <vt:lpstr>Вопрос 4. Как называется должность главы нашего государства? </vt:lpstr>
      <vt:lpstr>Вопрос 5. Кто является Президентом Российской Федерации?</vt:lpstr>
      <vt:lpstr>Вопрос 6. Как называется государственный символ с изображением двуглавого орла?</vt:lpstr>
      <vt:lpstr>Вопрос 7. Перечислите цвета флага Российской Федерации. </vt:lpstr>
      <vt:lpstr>Вопрос 8. Как называется государственная структура, которая защищает нашу страну?</vt:lpstr>
      <vt:lpstr>Вопрос 9. Как называется песня, являющаяся государственным символом?</vt:lpstr>
      <vt:lpstr>РАУНД 2. Загадки про символы России</vt:lpstr>
      <vt:lpstr>Загадка 1.</vt:lpstr>
      <vt:lpstr>Загадка 2.</vt:lpstr>
      <vt:lpstr>Загадка 3.</vt:lpstr>
      <vt:lpstr>Загадка 4.</vt:lpstr>
      <vt:lpstr>Загадка 5.</vt:lpstr>
      <vt:lpstr>Загадка 6.</vt:lpstr>
      <vt:lpstr>РАУНД 3. Это Родина моя…</vt:lpstr>
      <vt:lpstr>Вопрос 1. Под каким номером изображён флаг России? </vt:lpstr>
      <vt:lpstr>Вопрос 2. Под каким номером изображён Герб России? </vt:lpstr>
      <vt:lpstr>Вопрос 3. Под каким номером изображён флаг Ивановской области? </vt:lpstr>
      <vt:lpstr>Вопрос 4. Под каким номером изображён флаг Ивановского района? </vt:lpstr>
      <vt:lpstr>Вопрос 5. С каких строк начинается Гимн Российской Федерации? </vt:lpstr>
      <vt:lpstr>Вопрос 6. Как называется основной закон страны? </vt:lpstr>
      <vt:lpstr>РАУНД 4. Ребусы</vt:lpstr>
      <vt:lpstr>Ребус 1.</vt:lpstr>
      <vt:lpstr>Ребус 2.</vt:lpstr>
      <vt:lpstr>Ребус 3.</vt:lpstr>
      <vt:lpstr>Ребус 4.</vt:lpstr>
      <vt:lpstr>Ребус 5.</vt:lpstr>
      <vt:lpstr>Ребус 6.</vt:lpstr>
      <vt:lpstr>Ребус 6. Для всех!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ко Дню России</dc:title>
  <dc:creator>User</dc:creator>
  <cp:lastModifiedBy>User</cp:lastModifiedBy>
  <cp:revision>28</cp:revision>
  <dcterms:created xsi:type="dcterms:W3CDTF">2024-06-04T08:15:26Z</dcterms:created>
  <dcterms:modified xsi:type="dcterms:W3CDTF">2024-06-05T12:03:46Z</dcterms:modified>
</cp:coreProperties>
</file>