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sldIdLst>
    <p:sldId id="256" r:id="rId2"/>
    <p:sldId id="257" r:id="rId3"/>
    <p:sldId id="258" r:id="rId4"/>
    <p:sldId id="279" r:id="rId5"/>
    <p:sldId id="280" r:id="rId6"/>
    <p:sldId id="281" r:id="rId7"/>
    <p:sldId id="283" r:id="rId8"/>
    <p:sldId id="284" r:id="rId9"/>
    <p:sldId id="286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85" r:id="rId24"/>
    <p:sldId id="273" r:id="rId25"/>
    <p:sldId id="274" r:id="rId26"/>
    <p:sldId id="275" r:id="rId27"/>
    <p:sldId id="276" r:id="rId28"/>
    <p:sldId id="278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8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256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25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8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457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0266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1795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293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606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95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399527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52377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E48FD63-C45E-4958-B90C-1F4FE2DB4456}" type="datetimeFigureOut">
              <a:rPr lang="ru-RU" smtClean="0"/>
              <a:t>26.06.2024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B71801A-C935-4D9B-AF1B-B1F10F061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85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164162"/>
            <a:ext cx="9261348" cy="37465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Виды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заданий  и задачи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формирование математической грамотности обучающихся на уроках математики и во внеурочной деятельности через игровую деятельность»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4241800"/>
            <a:ext cx="9070848" cy="897463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pPr algn="r"/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Барсукова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К.Ю.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«Сибирская СОШ № 2»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63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0" y="342900"/>
            <a:ext cx="11531600" cy="93980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Р</a:t>
            </a:r>
            <a:r>
              <a:rPr lang="ru-RU" sz="2800" dirty="0" smtClean="0"/>
              <a:t>ешение текстовых задач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3676650"/>
            <a:ext cx="2590800" cy="2857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424245"/>
            <a:ext cx="3024188" cy="20124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975" y="3743878"/>
            <a:ext cx="4187825" cy="27902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0" y="1473445"/>
            <a:ext cx="4076700" cy="19140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512" y="3956436"/>
            <a:ext cx="4184505" cy="236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39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700" y="175243"/>
            <a:ext cx="11391900" cy="83670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Упражнения и задачи 1-го компонента математической грамотности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355600" y="799071"/>
            <a:ext cx="12268200" cy="1243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чебные и жизненные задачи,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профориентационное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направление, </a:t>
            </a:r>
          </a:p>
          <a:p>
            <a:pPr indent="457200" algn="ctr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учебные ситуации.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" y="2204874"/>
            <a:ext cx="11290300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У Артёма 50 рублей, а у Саши 100  рублей. Сколько сосисок в тесте они смогут купить вместе, если одна сосиска в тесте стоит 30 рублей?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184" y="3387776"/>
            <a:ext cx="3036116" cy="25854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400" y="3699389"/>
            <a:ext cx="2641600" cy="151713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04034" y="3938979"/>
            <a:ext cx="2146300" cy="1483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Артём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Саша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53300" y="5395833"/>
            <a:ext cx="6096000" cy="3740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 шт. – 30 рублей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96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6591" y="523290"/>
            <a:ext cx="11158331" cy="1775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от врача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Больному прописано лекарство, которое нужно пить по 1 таблетке   3 раза в день в течение 8 дней. В одной упаковке 10 таблеток лекарства. Какого наименьшего количества упаковок хватит на весь курс лечения?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91" y="2678851"/>
            <a:ext cx="3264044" cy="20190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756" y="2541104"/>
            <a:ext cx="3639378" cy="363937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20635" y="3319041"/>
            <a:ext cx="18420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 – 10 т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dirty="0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10124661" y="2541104"/>
            <a:ext cx="490330" cy="342237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74017" y="3959903"/>
            <a:ext cx="60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0190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339" y="470317"/>
            <a:ext cx="11648661" cy="55010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Упражнения и задачи 2-го компонента математической грамотности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7565" y="1152939"/>
            <a:ext cx="111715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Геометрические задачи, связанные с жизнью, практической деятельностью человека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565" y="2116456"/>
            <a:ext cx="114327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Родители затеяли ремонт в ванной комнате.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На полу они хотят выложить кафель. Прежде чем отправиться в строительный магазин, им необходимо выполнить расчет плиток кафеля, для того, чтобы купить нужное количество. Площадь ванной комнаты – 9 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кв.метров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 Размер кафеля квадратной формы равен – 30 см. Сколько плиток кафеля необходимо приобрести родителям в магазине? 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3" y="4229100"/>
            <a:ext cx="2017856" cy="20178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82041" y="6189775"/>
            <a:ext cx="14280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30 см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65584" y="4822529"/>
            <a:ext cx="1068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30 см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589" y="4229100"/>
            <a:ext cx="3537811" cy="231527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743089" y="4822529"/>
            <a:ext cx="18650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S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= 9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кв.м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0612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500" y="215900"/>
            <a:ext cx="11887200" cy="14351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Упражнения и задачи 3-го компонента математической грамотности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0700" y="1312248"/>
            <a:ext cx="11239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</a:rPr>
              <a:t>Задачи семейно-практического содержания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</a:rPr>
              <a:t>(семейные доходы и расходы, оплата коммунальных услуг,  оплата и покупка товаров, ремонт) 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98500" y="2494589"/>
            <a:ext cx="11239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Для ремонта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комнаты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купили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6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рулонов обоев. Сколько пачек обойного клея нужно купить, если одна пачка клея рассчитана на 2 рулонов?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3807977"/>
            <a:ext cx="1962150" cy="233362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482850" y="4538507"/>
            <a:ext cx="6096000" cy="2846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ts val="147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- 8 рулонов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112" y="3898464"/>
            <a:ext cx="2852738" cy="21368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774112" y="4540469"/>
            <a:ext cx="2556497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147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- 48 рулонов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0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0700" y="1145232"/>
            <a:ext cx="11176000" cy="2803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Общий доход семьи составляет – 42.тыс рублей. Необходимо оплатить коммунальные услуги, которыми пользовалась вся семья.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Горячая вода – 950 рублей 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рублей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холодная вода - 700 рублей, капитальный ремонт – 443 рубля, свет – 500 рублей, домашний интернет – 700 рублей. Какая сумма необходима для оплаты коммунальных услуг и сколько денежных средств останется у семьи?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0700" y="508000"/>
            <a:ext cx="1092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</a:rPr>
              <a:t>Доход семьи и оплата коммунальных услуг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4123940"/>
            <a:ext cx="4381500" cy="23002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700" y="4123940"/>
            <a:ext cx="3606800" cy="240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8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0700" y="508000"/>
            <a:ext cx="1092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</a:rPr>
              <a:t>Оплата товаров (карты)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01900" y="1241954"/>
            <a:ext cx="9690100" cy="315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 кошельке для пластиковых карт лежат разные карты.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853837"/>
            <a:ext cx="2898267" cy="18164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147" y="1830162"/>
            <a:ext cx="2878504" cy="18401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237" y="1853837"/>
            <a:ext cx="2887972" cy="181646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87400" y="4231306"/>
            <a:ext cx="10795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Какой картой надо воспользоваться, чтобы рассчитаться при покупке продуктов в магазине?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0214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739473"/>
              </p:ext>
            </p:extLst>
          </p:nvPr>
        </p:nvGraphicFramePr>
        <p:xfrm>
          <a:off x="2324100" y="2011570"/>
          <a:ext cx="7607300" cy="304799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22171"/>
                <a:gridCol w="5785129"/>
              </a:tblGrid>
              <a:tr h="6027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цифра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Частное чисел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387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цифра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чисел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деленная на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3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цифра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Произведение чисел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3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цифра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 сколько раз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82601" y="534242"/>
            <a:ext cx="109982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ПИН-код»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того, чтобы оплатить покупку в магазине, требуется ввести ПИН-код.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Расшифруй код при помощи шифра.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0416" y="5403333"/>
            <a:ext cx="9051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Что может произойти, если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пин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-код будет введен неверно?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549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912405"/>
              </p:ext>
            </p:extLst>
          </p:nvPr>
        </p:nvGraphicFramePr>
        <p:xfrm>
          <a:off x="1450975" y="1790700"/>
          <a:ext cx="2498725" cy="192973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98725"/>
              </a:tblGrid>
              <a:tr h="3216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Список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081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Молоко</a:t>
                      </a:r>
                      <a:r>
                        <a:rPr lang="en-US" sz="1200" dirty="0">
                          <a:effectLst/>
                        </a:rPr>
                        <a:t> «</a:t>
                      </a:r>
                      <a:r>
                        <a:rPr lang="en-US" sz="1200" dirty="0" err="1">
                          <a:effectLst/>
                        </a:rPr>
                        <a:t>Простоквашино</a:t>
                      </a:r>
                      <a:r>
                        <a:rPr lang="en-US" sz="1200" dirty="0">
                          <a:effectLst/>
                        </a:rPr>
                        <a:t>»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Хлеб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Сметана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36240" y="667675"/>
            <a:ext cx="1078266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Покупка</a:t>
            </a:r>
            <a:r>
              <a:rPr kumimoji="0" lang="ru-RU" alt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товаров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Мама отправила Артёма в магазин со списком продуктов, которые необходимо купить.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 1/2.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рублей составляет стоимость всей покупки.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Числовое выражение:_______________________________________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 2/2.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Сколько сдачи принесет Артём если мама дала ему 200 рублей?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Ответ:________________________________________________________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026" y="1014431"/>
            <a:ext cx="7600589" cy="348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10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31" y="529123"/>
            <a:ext cx="10278909" cy="49251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31" y="5454235"/>
            <a:ext cx="3915321" cy="10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0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100" y="228600"/>
            <a:ext cx="11658600" cy="6223000"/>
          </a:xfrm>
        </p:spPr>
        <p:txBody>
          <a:bodyPr/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ru-RU" sz="4400" kern="0" dirty="0">
                <a:latin typeface="Lucida Sans Unicode"/>
              </a:rPr>
              <a:t>АКТУАЛЬНОСТЬ</a:t>
            </a:r>
            <a:endParaRPr lang="en-US" sz="4400" kern="0" dirty="0">
              <a:latin typeface="Lucida Sans Unicode"/>
            </a:endParaRPr>
          </a:p>
          <a:p>
            <a:endParaRPr lang="ru-RU" dirty="0"/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284412" y="1028700"/>
            <a:ext cx="7162800" cy="381000"/>
            <a:chOff x="1161" y="1572"/>
            <a:chExt cx="3206" cy="338"/>
          </a:xfrm>
        </p:grpSpPr>
        <p:sp>
          <p:nvSpPr>
            <p:cNvPr id="5" name="AutoShape 15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rgbClr val="0099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ru-RU" kern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  <p:sp>
          <p:nvSpPr>
            <p:cNvPr id="6" name="AutoShape 16"/>
            <p:cNvSpPr>
              <a:spLocks noChangeArrowheads="1"/>
            </p:cNvSpPr>
            <p:nvPr/>
          </p:nvSpPr>
          <p:spPr bwMode="gray">
            <a:xfrm>
              <a:off x="1171" y="1578"/>
              <a:ext cx="3187" cy="33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009999">
                    <a:alpha val="7000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ru-RU" kern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902580" y="1028700"/>
            <a:ext cx="57264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Указ Президента Российской Федерации от 7 мая 2018 года </a:t>
            </a:r>
            <a:endParaRPr lang="ru-RU" altLang="ru-RU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gray">
          <a:xfrm>
            <a:off x="2306754" y="1589086"/>
            <a:ext cx="7162800" cy="381000"/>
          </a:xfrm>
          <a:prstGeom prst="roundRect">
            <a:avLst>
              <a:gd name="adj" fmla="val 16667"/>
            </a:avLst>
          </a:prstGeom>
          <a:solidFill>
            <a:srgbClr val="26A3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Россия – одна из 10 ведущих стран мира по качеству образования</a:t>
            </a:r>
            <a:endParaRPr lang="ru-RU" altLang="ru-RU" sz="16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gray">
          <a:xfrm>
            <a:off x="2306754" y="2143990"/>
            <a:ext cx="7162800" cy="533400"/>
          </a:xfrm>
          <a:prstGeom prst="roundRect">
            <a:avLst>
              <a:gd name="adj" fmla="val 16667"/>
            </a:avLst>
          </a:prstGeom>
          <a:solidFill>
            <a:srgbClr val="5FC7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«Способность человека мыслить математически, </a:t>
            </a:r>
          </a:p>
          <a:p>
            <a:pPr algn="ctr" eaLnBrk="1" hangingPunct="1"/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применять математику для решения задач в жизненных контекстах»</a:t>
            </a:r>
          </a:p>
        </p:txBody>
      </p:sp>
      <p:sp>
        <p:nvSpPr>
          <p:cNvPr id="10" name="AutoShape 22"/>
          <p:cNvSpPr>
            <a:spLocks noChangeArrowheads="1"/>
          </p:cNvSpPr>
          <p:nvPr/>
        </p:nvSpPr>
        <p:spPr bwMode="auto">
          <a:xfrm>
            <a:off x="2173287" y="2727740"/>
            <a:ext cx="7642225" cy="989013"/>
          </a:xfrm>
          <a:prstGeom prst="roundRect">
            <a:avLst>
              <a:gd name="adj" fmla="val 42181"/>
            </a:avLst>
          </a:prstGeom>
          <a:solidFill>
            <a:srgbClr val="FFCC66"/>
          </a:solidFill>
          <a:ln w="19050" cap="rnd">
            <a:solidFill>
              <a:srgbClr val="1C1C1C"/>
            </a:solidFill>
            <a:prstDash val="sysDot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000000"/>
                </a:solidFill>
                <a:latin typeface="Arial" charset="0"/>
              </a:rPr>
              <a:t>Развитие функциональной грамотности вошло в ранг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000000"/>
                </a:solidFill>
                <a:latin typeface="Arial" charset="0"/>
              </a:rPr>
              <a:t>национальных целей и стратегических задач  России</a:t>
            </a: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gray">
          <a:xfrm>
            <a:off x="4765780" y="3767103"/>
            <a:ext cx="3863239" cy="501567"/>
          </a:xfrm>
          <a:prstGeom prst="roundRect">
            <a:avLst>
              <a:gd name="adj" fmla="val 28356"/>
            </a:avLst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009999">
                  <a:alpha val="7000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cs typeface="Arial" pitchFamily="34" charset="0"/>
              </a:rPr>
              <a:t>Влияет на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cs typeface="Arial" pitchFamily="34" charset="0"/>
              </a:rPr>
              <a:t>информационную грамотность</a:t>
            </a: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gray">
          <a:xfrm>
            <a:off x="5270500" y="4268670"/>
            <a:ext cx="3694112" cy="549185"/>
          </a:xfrm>
          <a:prstGeom prst="roundRect">
            <a:avLst>
              <a:gd name="adj" fmla="val 28356"/>
            </a:avLst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009999">
                  <a:alpha val="7000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cs typeface="Arial" pitchFamily="34" charset="0"/>
              </a:rPr>
              <a:t>Влияет на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cs typeface="Arial" pitchFamily="34" charset="0"/>
              </a:rPr>
              <a:t>читательскую грамотность</a:t>
            </a: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gray">
          <a:xfrm>
            <a:off x="6138859" y="4807417"/>
            <a:ext cx="4224235" cy="627061"/>
          </a:xfrm>
          <a:prstGeom prst="roundRect">
            <a:avLst>
              <a:gd name="adj" fmla="val 28356"/>
            </a:avLst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009999">
                  <a:alpha val="7000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latin typeface="Arial" charset="0"/>
              </a:rPr>
              <a:t>Влияет на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latin typeface="Arial" charset="0"/>
              </a:rPr>
              <a:t>социальную грамотность</a:t>
            </a: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gray">
          <a:xfrm>
            <a:off x="2902580" y="5600139"/>
            <a:ext cx="6286500" cy="68580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38100">
            <a:solidFill>
              <a:schemeClr val="tx1"/>
            </a:solidFill>
          </a:ln>
          <a:effectLst/>
          <a:ex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Математическая грамотность –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 из направлений функциональной грамотности</a:t>
            </a:r>
          </a:p>
        </p:txBody>
      </p:sp>
      <p:sp>
        <p:nvSpPr>
          <p:cNvPr id="15" name="Стрелка вниз 4"/>
          <p:cNvSpPr>
            <a:spLocks noChangeArrowheads="1"/>
          </p:cNvSpPr>
          <p:nvPr/>
        </p:nvSpPr>
        <p:spPr bwMode="auto">
          <a:xfrm rot="8245147">
            <a:off x="3978809" y="3397522"/>
            <a:ext cx="354528" cy="2499471"/>
          </a:xfrm>
          <a:prstGeom prst="downArrow">
            <a:avLst>
              <a:gd name="adj1" fmla="val 50000"/>
              <a:gd name="adj2" fmla="val 49972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16" name="Стрелка влево 29"/>
          <p:cNvSpPr>
            <a:spLocks noChangeArrowheads="1"/>
          </p:cNvSpPr>
          <p:nvPr/>
        </p:nvSpPr>
        <p:spPr bwMode="auto">
          <a:xfrm rot="20130265">
            <a:off x="9183142" y="3572024"/>
            <a:ext cx="2133600" cy="841375"/>
          </a:xfrm>
          <a:prstGeom prst="leftArrow">
            <a:avLst>
              <a:gd name="adj1" fmla="val 50000"/>
              <a:gd name="adj2" fmla="val 50013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b="1" smtClean="0">
                <a:solidFill>
                  <a:srgbClr val="002060"/>
                </a:solidFill>
              </a:rPr>
              <a:t>математика</a:t>
            </a:r>
            <a:endParaRPr lang="ru-RU" altLang="ru-RU" b="1" dirty="0">
              <a:solidFill>
                <a:srgbClr val="002060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06" y="3884465"/>
            <a:ext cx="2848942" cy="159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7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" y="305369"/>
            <a:ext cx="11607800" cy="10369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Формирование математической грамотности во внеурочной деятельности</a:t>
            </a:r>
            <a:br>
              <a:rPr lang="ru-RU" sz="2400" b="1" dirty="0" smtClean="0"/>
            </a:br>
            <a:r>
              <a:rPr lang="ru-RU" sz="2400" b="1" dirty="0" smtClean="0"/>
              <a:t> через игровую деятельность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0700" y="1508184"/>
            <a:ext cx="5054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Квест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это приключенческая игра с особым сюжетом, позволяющая учащимся полностью погрузиться в происходящее. Она несёт в себе элемент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соревновательности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способствует развитию аналитических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способностей.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00" y="1447800"/>
            <a:ext cx="3937000" cy="22145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850" y="3994149"/>
            <a:ext cx="22479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08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6200" y="210794"/>
            <a:ext cx="5118100" cy="11735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«Секреты математики»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0700" y="1248286"/>
            <a:ext cx="11404600" cy="96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</a:t>
            </a: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квеста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развитие творческих способностей учащихся через привлечение детей к интеллектуальным играм; формирование математической грамотности.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2421792"/>
            <a:ext cx="11023600" cy="368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Расширить кругозор учащихся, закрепить знания, полученные учащимися на уроках математики;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 Помочь учащимся проявить свои способности и активность, которые они не всегда могут проявить на уроке;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   Развивать партнёрские взаимоотношения, умение работать в командах;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   Воспитывать культуру общения и культуру математической речи.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20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100" y="647700"/>
            <a:ext cx="11417300" cy="1141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Оборудование: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карточки – задания, маршрутный лист, эмблемы с названием команд, раздаточный материал, медали для награждения, сладкие призы.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100" y="2411131"/>
            <a:ext cx="5524500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команда -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073146" y="2024730"/>
            <a:ext cx="1905254" cy="126457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2100" y="4723496"/>
            <a:ext cx="6096000" cy="66954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команда -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3146" y="4038585"/>
            <a:ext cx="1797050" cy="1574815"/>
          </a:xfrm>
          <a:prstGeom prst="rect">
            <a:avLst/>
          </a:prstGeom>
          <a:solidFill>
            <a:srgbClr val="B808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155946" y="2820965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команда -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 rot="5400000">
            <a:off x="8356473" y="2134354"/>
            <a:ext cx="1218946" cy="2111886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92700" y="4723496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команда -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039100" y="4723496"/>
            <a:ext cx="3149600" cy="11693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3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7" y="259307"/>
            <a:ext cx="5589039" cy="31438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055" y="259307"/>
            <a:ext cx="3170546" cy="56365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44" y="3403141"/>
            <a:ext cx="5780584" cy="32515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116" y="3510886"/>
            <a:ext cx="5950424" cy="334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11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89100" y="592435"/>
            <a:ext cx="916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конкурс – детективное агентство «Шестое чувство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166" y="1238766"/>
            <a:ext cx="2966243" cy="52733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890" y="1930305"/>
            <a:ext cx="6018663" cy="338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82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1126" y="520700"/>
            <a:ext cx="6213674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конкурс – «Вопрос – ответ»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379" y="1644555"/>
            <a:ext cx="8516203" cy="479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7572" y="469901"/>
            <a:ext cx="7049028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конкурс – «Сказочная математика»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391" y="1693175"/>
            <a:ext cx="7410734" cy="416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7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96470" y="303095"/>
            <a:ext cx="6711129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конкурс – «Слова в слове»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9" y="1050960"/>
            <a:ext cx="4423807" cy="24883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598" y="3807884"/>
            <a:ext cx="4548154" cy="25583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531" y="1098636"/>
            <a:ext cx="4592442" cy="258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33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3300" y="286994"/>
            <a:ext cx="10058400" cy="1371600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3340" y="1658594"/>
            <a:ext cx="46780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в реализации своей системы работы считаю важным, что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упражнения, задачи и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-игра во внеурочной деятельности будут способствовать формированию математической грамотности младших школьников, тем самым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повышая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готовности детей к жизни.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75" y="1946827"/>
            <a:ext cx="3632338" cy="363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90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8300" y="431800"/>
            <a:ext cx="11455400" cy="1764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 задачи </a:t>
            </a:r>
          </a:p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поиск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заданий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 задач, направленных на формирование математической грамотности младших школьников.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8300" y="2381052"/>
            <a:ext cx="11303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  изучить материалы по данной теме;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 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выбрать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упражнения и задачи используя компоненты математической грамотности младших школьников, 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проверить на практике эффективность их применения, учитывая индивидуальные возможности каждого ребенка;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47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411074" y="453063"/>
            <a:ext cx="8507135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u="sng" dirty="0">
                <a:solidFill>
                  <a:srgbClr val="5F497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НА РАЗВИТИЕ МАТЕМАТИЧЕСКОЙ РЕЧИ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27973" y="1346907"/>
            <a:ext cx="114909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ПРОЧИТАЙ СЛОВЕСНЫЕ ФОРМУЛИРОВКИ И ЧИСЛОВЫЕ ВЫРАЖЕНИЯ.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СОЕДИНИ ЛИНИЕЙ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111882"/>
              </p:ext>
            </p:extLst>
          </p:nvPr>
        </p:nvGraphicFramePr>
        <p:xfrm>
          <a:off x="1637730" y="2456594"/>
          <a:ext cx="8543499" cy="2920626"/>
        </p:xfrm>
        <a:graphic>
          <a:graphicData uri="http://schemas.openxmlformats.org/drawingml/2006/table">
            <a:tbl>
              <a:tblPr firstRow="1" firstCol="1" bandRow="1"/>
              <a:tblGrid>
                <a:gridCol w="3639310"/>
                <a:gridCol w="4904189"/>
              </a:tblGrid>
              <a:tr h="486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Уменьшаемое четырнадцать вычитаемое 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 пяти прибавить восемь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5+8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чисел семи и четырёх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14-5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Четырнадцать уменьшить на пять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7+4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Четыре плюс семь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Разность двенадцати и шести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39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0341" y="489548"/>
            <a:ext cx="10708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ВЫБЕРИ ВЫСКАЗЫВАНИЯ, ВЕРНЫЕ ДЛЯ ЭТОГО РИСУНКА: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 l="37480" t="22255" r="43804" b="64702"/>
          <a:stretch>
            <a:fillRect/>
          </a:stretch>
        </p:blipFill>
        <p:spPr bwMode="auto">
          <a:xfrm>
            <a:off x="3140334" y="1277994"/>
            <a:ext cx="5703415" cy="252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60298" y="4134506"/>
            <a:ext cx="6096000" cy="13882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Каждый мяч красного цвета.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Все кубики зелёного цвета.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Если игрушка синего цвета, то это машинка.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23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2513" y="525802"/>
            <a:ext cx="10740787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5F497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НА ПРИМЕНЕНИЕ МАТЕМАТИЧЕСКИХ ТЕРМИНОВ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6799" y="1453850"/>
            <a:ext cx="10272214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СОЕДИНИ НАЗВАНИЕ ВЕЛИЧИНЫ И ТО, ЧТО УДОБНО ИЗМЕРИТЬ ЭТОЙ ВЕЛИЧИНОЙ.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779" y="2141488"/>
            <a:ext cx="7383439" cy="425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4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66679" y="391952"/>
            <a:ext cx="271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rgbClr val="5F49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ГОЛОВОЛОМКИ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59" y="853617"/>
            <a:ext cx="3688453" cy="28411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277" y="1075390"/>
            <a:ext cx="5138384" cy="38537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78" y="3809931"/>
            <a:ext cx="5800299" cy="253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26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9432" y="569372"/>
            <a:ext cx="111365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5F49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МАТЕМАТИЧЕСКИЙ ДИКТАНТ ПО КЛЕТКАМ, РАБОТА СО СЧЁТНЫМИ ПАЛОЧКАМИ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32" y="1146411"/>
            <a:ext cx="5589229" cy="54113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638" y="1392071"/>
            <a:ext cx="5423367" cy="406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6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56" y="450053"/>
            <a:ext cx="3376687" cy="58704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316" y="873456"/>
            <a:ext cx="7957379" cy="417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53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673</TotalTime>
  <Words>853</Words>
  <Application>Microsoft Office PowerPoint</Application>
  <PresentationFormat>Широкоэкранный</PresentationFormat>
  <Paragraphs>132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Calibri</vt:lpstr>
      <vt:lpstr>Century Gothic</vt:lpstr>
      <vt:lpstr>Garamond</vt:lpstr>
      <vt:lpstr>Lucida Sans Unicode</vt:lpstr>
      <vt:lpstr>Times New Roman</vt:lpstr>
      <vt:lpstr>Savon</vt:lpstr>
      <vt:lpstr>«Виды заданий  и задачи на формирование математической грамотности обучающихся на уроках математики и во внеурочной деятельности через игровую деятельность»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 текстовых задач</vt:lpstr>
      <vt:lpstr>Упражнения и задачи 1-го компонента математической грамотности</vt:lpstr>
      <vt:lpstr>Презентация PowerPoint</vt:lpstr>
      <vt:lpstr>Упражнения и задачи 2-го компонента математической грамотности</vt:lpstr>
      <vt:lpstr>Упражнения и задачи 3-го компонента математической грамотности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Формирование математической грамотности во внеурочной деятельности  через игровую деятельность</vt:lpstr>
      <vt:lpstr>«Секреты математики»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«Виды задач, упражнений на формирование математической грамотности обучающихся на уроках математики и во внеурочной деятельности через игровую деятельность»</dc:title>
  <dc:creator>Пользователь</dc:creator>
  <cp:lastModifiedBy>Пользователь</cp:lastModifiedBy>
  <cp:revision>43</cp:revision>
  <dcterms:created xsi:type="dcterms:W3CDTF">2022-05-15T17:49:33Z</dcterms:created>
  <dcterms:modified xsi:type="dcterms:W3CDTF">2024-06-26T04:19:13Z</dcterms:modified>
</cp:coreProperties>
</file>