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77" r:id="rId11"/>
    <p:sldId id="278" r:id="rId12"/>
    <p:sldId id="279" r:id="rId13"/>
    <p:sldId id="275" r:id="rId14"/>
    <p:sldId id="276" r:id="rId15"/>
    <p:sldId id="270" r:id="rId16"/>
    <p:sldId id="280" r:id="rId17"/>
    <p:sldId id="28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7D5857-EFAA-4CE0-9459-074A00A9234B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120A64-5123-4BE1-B9F2-155CF0C552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967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0A5CD4-6622-43C9-B2A1-880B56B3FC0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5474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0A5CD4-6622-43C9-B2A1-880B56B3FC0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3818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9BAB-3885-48F8-B2FC-C1DF4F0AE069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30273-AE6D-4FE4-AEA0-31D6D059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797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9BAB-3885-48F8-B2FC-C1DF4F0AE069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30273-AE6D-4FE4-AEA0-31D6D059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011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9BAB-3885-48F8-B2FC-C1DF4F0AE069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30273-AE6D-4FE4-AEA0-31D6D059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501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9BAB-3885-48F8-B2FC-C1DF4F0AE069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30273-AE6D-4FE4-AEA0-31D6D059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896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9BAB-3885-48F8-B2FC-C1DF4F0AE069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30273-AE6D-4FE4-AEA0-31D6D059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044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9BAB-3885-48F8-B2FC-C1DF4F0AE069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30273-AE6D-4FE4-AEA0-31D6D059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839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9BAB-3885-48F8-B2FC-C1DF4F0AE069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30273-AE6D-4FE4-AEA0-31D6D059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055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9BAB-3885-48F8-B2FC-C1DF4F0AE069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30273-AE6D-4FE4-AEA0-31D6D059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005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9BAB-3885-48F8-B2FC-C1DF4F0AE069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30273-AE6D-4FE4-AEA0-31D6D059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554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9BAB-3885-48F8-B2FC-C1DF4F0AE069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30273-AE6D-4FE4-AEA0-31D6D059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665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9BAB-3885-48F8-B2FC-C1DF4F0AE069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30273-AE6D-4FE4-AEA0-31D6D059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943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929BAB-3885-48F8-B2FC-C1DF4F0AE069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30273-AE6D-4FE4-AEA0-31D6D059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016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microsoft.com/office/2007/relationships/hdphoto" Target="../media/hdphoto15.wdp"/><Relationship Id="rId3" Type="http://schemas.microsoft.com/office/2007/relationships/hdphoto" Target="../media/hdphoto1.wdp"/><Relationship Id="rId7" Type="http://schemas.microsoft.com/office/2007/relationships/hdphoto" Target="../media/hdphoto13.wdp"/><Relationship Id="rId12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0.jpeg"/><Relationship Id="rId5" Type="http://schemas.microsoft.com/office/2007/relationships/hdphoto" Target="../media/hdphoto3.wdp"/><Relationship Id="rId10" Type="http://schemas.microsoft.com/office/2007/relationships/hdphoto" Target="../media/hdphoto14.wdp"/><Relationship Id="rId4" Type="http://schemas.openxmlformats.org/officeDocument/2006/relationships/image" Target="../media/image5.jpeg"/><Relationship Id="rId9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microsoft.com/office/2007/relationships/hdphoto" Target="../media/hdphoto3.wdp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jpe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microsoft.com/office/2007/relationships/hdphoto" Target="../media/hdphoto1.wdp"/><Relationship Id="rId11" Type="http://schemas.microsoft.com/office/2007/relationships/hdphoto" Target="../media/hdphoto4.wdp"/><Relationship Id="rId5" Type="http://schemas.openxmlformats.org/officeDocument/2006/relationships/image" Target="../media/image1.jpe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jpe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microsoft.com/office/2007/relationships/hdphoto" Target="../media/hdphoto1.wdp"/><Relationship Id="rId5" Type="http://schemas.openxmlformats.org/officeDocument/2006/relationships/image" Target="../media/image1.jpe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microsoft.com/office/2007/relationships/hdphoto" Target="../media/hdphoto3.wdp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10" Type="http://schemas.microsoft.com/office/2007/relationships/hdphoto" Target="../media/hdphoto5.wdp"/><Relationship Id="rId4" Type="http://schemas.openxmlformats.org/officeDocument/2006/relationships/image" Target="../media/image1.jpe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microsoft.com/office/2007/relationships/hdphoto" Target="../media/hdphoto3.wdp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10" Type="http://schemas.microsoft.com/office/2007/relationships/hdphoto" Target="../media/hdphoto6.wdp"/><Relationship Id="rId4" Type="http://schemas.openxmlformats.org/officeDocument/2006/relationships/image" Target="../media/image1.jpe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hdphoto" Target="../media/hdphoto10.wdp"/><Relationship Id="rId3" Type="http://schemas.microsoft.com/office/2007/relationships/hdphoto" Target="../media/hdphoto1.wdp"/><Relationship Id="rId7" Type="http://schemas.microsoft.com/office/2007/relationships/hdphoto" Target="../media/hdphoto7.wdp"/><Relationship Id="rId12" Type="http://schemas.openxmlformats.org/officeDocument/2006/relationships/image" Target="../media/image14.png"/><Relationship Id="rId17" Type="http://schemas.microsoft.com/office/2007/relationships/hdphoto" Target="../media/hdphoto12.wdp"/><Relationship Id="rId2" Type="http://schemas.openxmlformats.org/officeDocument/2006/relationships/image" Target="../media/image1.jpe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microsoft.com/office/2007/relationships/hdphoto" Target="../media/hdphoto9.wdp"/><Relationship Id="rId5" Type="http://schemas.microsoft.com/office/2007/relationships/hdphoto" Target="../media/hdphoto3.wdp"/><Relationship Id="rId15" Type="http://schemas.microsoft.com/office/2007/relationships/hdphoto" Target="../media/hdphoto11.wdp"/><Relationship Id="rId10" Type="http://schemas.openxmlformats.org/officeDocument/2006/relationships/image" Target="../media/image13.png"/><Relationship Id="rId4" Type="http://schemas.openxmlformats.org/officeDocument/2006/relationships/image" Target="../media/image5.jpeg"/><Relationship Id="rId9" Type="http://schemas.microsoft.com/office/2007/relationships/hdphoto" Target="../media/hdphoto8.wdp"/><Relationship Id="rId1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-Service 958-34-10\Pictures\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67125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Z-Service 958-34-10\Pictures\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851" y="1449730"/>
            <a:ext cx="4115787" cy="4869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EF90059-74FD-4B11-9B6C-DBA953410D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8923" y="95540"/>
            <a:ext cx="4889952" cy="333346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B310F1E-5176-48F8-A370-2C35885F031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8923" y="3429000"/>
            <a:ext cx="4819035" cy="321269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542263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-Service 958-34-10\Pictures\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67125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Z-Service 958-34-10\Pictures\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105" y="1220533"/>
            <a:ext cx="2180053" cy="2579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вал 11"/>
          <p:cNvSpPr/>
          <p:nvPr/>
        </p:nvSpPr>
        <p:spPr>
          <a:xfrm>
            <a:off x="-2143195" y="7461448"/>
            <a:ext cx="457200" cy="41451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17726" y="134555"/>
            <a:ext cx="817427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Read the text and explain the words in bold 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077497" y="934774"/>
            <a:ext cx="8259097" cy="350734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foster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official care by the government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couches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along seat for two or three people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shivering with cold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be so cold that it causes the person to shake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odd night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occasional night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cramped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not enough space for the occupants</a:t>
            </a:r>
          </a:p>
        </p:txBody>
      </p:sp>
    </p:spTree>
    <p:extLst>
      <p:ext uri="{BB962C8B-B14F-4D97-AF65-F5344CB8AC3E}">
        <p14:creationId xmlns:p14="http://schemas.microsoft.com/office/powerpoint/2010/main" val="349737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-Service 958-34-10\Pictures\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67125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Z-Service 958-34-10\Pictures\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105" y="1220533"/>
            <a:ext cx="2180053" cy="2579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вал 11"/>
          <p:cNvSpPr/>
          <p:nvPr/>
        </p:nvSpPr>
        <p:spPr>
          <a:xfrm>
            <a:off x="-2143195" y="7461448"/>
            <a:ext cx="457200" cy="41451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17726" y="134555"/>
            <a:ext cx="817427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Read the text and explain the words in bold 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035459" y="936107"/>
            <a:ext cx="8360128" cy="384786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4925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drug addicts: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dependent on an illegal drug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filthy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very dirty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choke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unable to breath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make ends meet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just cover all your essential living expenses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toss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throw </a:t>
            </a:r>
          </a:p>
        </p:txBody>
      </p:sp>
    </p:spTree>
    <p:extLst>
      <p:ext uri="{BB962C8B-B14F-4D97-AF65-F5344CB8AC3E}">
        <p14:creationId xmlns:p14="http://schemas.microsoft.com/office/powerpoint/2010/main" val="426784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-Service 958-34-10\Pictures\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67125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Z-Service 958-34-10\Pictures\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105" y="1220533"/>
            <a:ext cx="2180053" cy="2579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вал 11"/>
          <p:cNvSpPr/>
          <p:nvPr/>
        </p:nvSpPr>
        <p:spPr>
          <a:xfrm>
            <a:off x="-2143195" y="7461448"/>
            <a:ext cx="457200" cy="41451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17726" y="134555"/>
            <a:ext cx="817427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Read the text and explain the words in bold 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07225" y="1096403"/>
            <a:ext cx="8976851" cy="316682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expensive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dignity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person's sense of importance and value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vicious circle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problem or difficult situation that creates new problems which cause the original problem again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self-esteem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how a person feels about themselves</a:t>
            </a:r>
          </a:p>
        </p:txBody>
      </p:sp>
    </p:spTree>
    <p:extLst>
      <p:ext uri="{BB962C8B-B14F-4D97-AF65-F5344CB8AC3E}">
        <p14:creationId xmlns:p14="http://schemas.microsoft.com/office/powerpoint/2010/main" val="3471454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-Service 958-34-10\Pictures\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355"/>
            <a:ext cx="3667125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Z-Service 958-34-10\Pictures\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542" y="1354416"/>
            <a:ext cx="2180053" cy="2579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23957" y="6016845"/>
            <a:ext cx="5736231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boom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town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— растущий, процветающий город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959719" y="5878345"/>
            <a:ext cx="6216448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[ˌ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eɪ'di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ː] от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Anno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Domini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; н.э., нашей эры; от Рождества Христова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34331" y="95373"/>
            <a:ext cx="904183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4 a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Fill in: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industrial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capital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cosmopolitan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overcrowded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historic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market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boom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52BC2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shanty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new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431473" y="1166843"/>
            <a:ext cx="9611591" cy="316682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373737"/>
              </a:solidFill>
              <a:effectLst/>
              <a:uLnTx/>
              <a:uFillTx/>
              <a:latin typeface="Cuprum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1    Manchester is a(n)  .................    city because there are many factories and warehouses there.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2    York is a(n) ................ city because it dates from 71 AD.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3    Newcastle was a(n)  ...........  town in the 19th century because of the mining industry.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4    Milton Keynes is a(n)  .........  town that was established in 1967.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64464" y="1586469"/>
            <a:ext cx="1161857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industrial</a:t>
            </a:r>
            <a:endParaRPr kumimoji="0" lang="ru-RU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82586" y="2397143"/>
            <a:ext cx="1010524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historic</a:t>
            </a:r>
            <a:endParaRPr kumimoji="0" lang="ru-RU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05748" y="2953807"/>
            <a:ext cx="761747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boom</a:t>
            </a:r>
            <a:endParaRPr kumimoji="0" lang="ru-RU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59636" y="3510472"/>
            <a:ext cx="607859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new</a:t>
            </a:r>
            <a:endParaRPr kumimoji="0" lang="ru-RU" sz="1800" b="1" i="1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260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-Service 958-34-10\Pictures\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355"/>
            <a:ext cx="3667125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Z-Service 958-34-10\Pictures\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542" y="1354416"/>
            <a:ext cx="2180053" cy="2579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134331" y="95373"/>
            <a:ext cx="904183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4 a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Fill in: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industrial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capital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cosmopolitan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overcrowded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historic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market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boom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52BC2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shanty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new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180053" y="1198016"/>
            <a:ext cx="9863011" cy="377975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373737"/>
              </a:solidFill>
              <a:effectLst/>
              <a:uLnTx/>
              <a:uFillTx/>
              <a:latin typeface="Cuprum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5    Edinburgh is the  .............  city of Scotland.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6    London is a very ………................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 city with people from lots of different cultures living there.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7    Dublin is a rather  ......................  city and housing is scarce.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8    Preston is a famous  ..............  town in the north of England with indoor and outdoor markets open six days a week.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9    Fortunately, there are no  .............  towns in Britain.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7532" y="5447206"/>
            <a:ext cx="41156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scarce [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skeəs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 -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недостаточный, скудный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847468" y="6015283"/>
            <a:ext cx="3494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shanty town -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городские трущобы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393872" y="534817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cosmopolitan [ˌ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kɔzmə'pɔlɪt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(ə</a:t>
            </a:r>
            <a:r>
              <a:rPr lang="en-US" b="1" dirty="0">
                <a:solidFill>
                  <a:prstClr val="black"/>
                </a:solidFill>
              </a:rPr>
              <a:t>)n] </a:t>
            </a:r>
            <a:r>
              <a:rPr lang="en-US" dirty="0">
                <a:solidFill>
                  <a:prstClr val="black"/>
                </a:solidFill>
              </a:rPr>
              <a:t>-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многонациональный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22839" y="1638958"/>
            <a:ext cx="851515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capital</a:t>
            </a:r>
            <a:endParaRPr kumimoji="0" lang="ru-RU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25939" y="2195668"/>
            <a:ext cx="1475084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cosmopolitan</a:t>
            </a:r>
            <a:endParaRPr kumimoji="0" lang="ru-RU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33468" y="2752378"/>
            <a:ext cx="1436483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overcrowded</a:t>
            </a:r>
            <a:endParaRPr kumimoji="0" lang="ru-RU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06715" y="3281668"/>
            <a:ext cx="889987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market</a:t>
            </a:r>
            <a:endParaRPr kumimoji="0" lang="ru-RU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31661" y="4119362"/>
            <a:ext cx="828560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E52BC2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shanty</a:t>
            </a:r>
            <a:endParaRPr kumimoji="0" lang="ru-RU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860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-Service 958-34-10\Pictures\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48"/>
            <a:ext cx="3667125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Z-Service 958-34-10\Pictures\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849" y="1352527"/>
            <a:ext cx="2180053" cy="2579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55436" y="511931"/>
            <a:ext cx="944268" cy="400110"/>
          </a:xfrm>
          <a:prstGeom prst="rect">
            <a:avLst/>
          </a:prstGeom>
          <a:solidFill>
            <a:srgbClr val="FFFF99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well-lit 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07101" y="533965"/>
            <a:ext cx="1214816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run-down 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27035" y="508102"/>
            <a:ext cx="1782860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fully-furnished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354476" y="508102"/>
            <a:ext cx="749587" cy="400110"/>
          </a:xfrm>
          <a:prstGeom prst="rect">
            <a:avLst/>
          </a:prstGeom>
          <a:solidFill>
            <a:srgbClr val="FFCC99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posh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543874" y="1028561"/>
            <a:ext cx="1388522" cy="400110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abandoned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515050" y="5486600"/>
            <a:ext cx="25300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run-down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запущенный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60655" y="6141886"/>
            <a:ext cx="3593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posh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pɒʃ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роскошный; шикарный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498254" y="6174434"/>
            <a:ext cx="5783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abandoned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ə'bændənd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заброшенный, покинутый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28790" y="25158"/>
            <a:ext cx="893468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5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  Check these phrases in the Word List. Use the phrases to complete the sentences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532427" y="1036706"/>
            <a:ext cx="979755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disused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9889598" y="506301"/>
            <a:ext cx="777777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squat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0667375" y="522229"/>
            <a:ext cx="777777" cy="400110"/>
          </a:xfrm>
          <a:prstGeom prst="rect">
            <a:avLst/>
          </a:prstGeom>
          <a:solidFill>
            <a:srgbClr val="FFCC66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office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194736" y="1036706"/>
            <a:ext cx="1305999" cy="400110"/>
          </a:xfrm>
          <a:prstGeom prst="rect">
            <a:avLst/>
          </a:prstGeom>
          <a:solidFill>
            <a:srgbClr val="FFCC99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residential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418003" y="1036706"/>
            <a:ext cx="1739772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pedestrianised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9076555" y="506301"/>
            <a:ext cx="813043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rough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880964" y="1628456"/>
            <a:ext cx="10311036" cy="418838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373737"/>
              </a:solidFill>
              <a:effectLst/>
              <a:uLnTx/>
              <a:uFillTx/>
              <a:latin typeface="Cuprum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1    Always walk on    ............  streets at night to be safe.</a:t>
            </a: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2    You can find  .................  houses in rough areas of cities with high crime.</a:t>
            </a: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3    He had no furniture, so he rented a  .......................... house.</a:t>
            </a: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4    Wealthy people usually live in a big  .......... house.</a:t>
            </a: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5    The council is going to renovate this old  ...................  building and turn it into a youth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centre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.</a:t>
            </a: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309681" y="2131197"/>
            <a:ext cx="944268" cy="400110"/>
          </a:xfrm>
          <a:prstGeom prst="rect">
            <a:avLst/>
          </a:prstGeom>
          <a:solidFill>
            <a:srgbClr val="FFFF99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well-lit 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933310" y="2722947"/>
            <a:ext cx="1214816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run-down 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338144" y="3304272"/>
            <a:ext cx="1782860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fully-furnished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6286895" y="3928724"/>
            <a:ext cx="749587" cy="400110"/>
          </a:xfrm>
          <a:prstGeom prst="rect">
            <a:avLst/>
          </a:prstGeom>
          <a:solidFill>
            <a:srgbClr val="FFCC99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posh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6780076" y="4563169"/>
            <a:ext cx="1388522" cy="400110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abandoned</a:t>
            </a:r>
          </a:p>
        </p:txBody>
      </p:sp>
    </p:spTree>
    <p:extLst>
      <p:ext uri="{BB962C8B-B14F-4D97-AF65-F5344CB8AC3E}">
        <p14:creationId xmlns:p14="http://schemas.microsoft.com/office/powerpoint/2010/main" val="50833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-Service 958-34-10\Pictures\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48"/>
            <a:ext cx="3667125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Z-Service 958-34-10\Pictures\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849" y="1352527"/>
            <a:ext cx="2180053" cy="2579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55436" y="511931"/>
            <a:ext cx="944268" cy="400110"/>
          </a:xfrm>
          <a:prstGeom prst="rect">
            <a:avLst/>
          </a:prstGeom>
          <a:solidFill>
            <a:srgbClr val="FFFF99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well-lit 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07101" y="511931"/>
            <a:ext cx="1214816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run-down 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27035" y="508102"/>
            <a:ext cx="1782860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fully-furnished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354476" y="508102"/>
            <a:ext cx="749587" cy="400110"/>
          </a:xfrm>
          <a:prstGeom prst="rect">
            <a:avLst/>
          </a:prstGeom>
          <a:solidFill>
            <a:srgbClr val="FFCC99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posh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543874" y="1028561"/>
            <a:ext cx="1388522" cy="400110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abandoned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28790" y="25158"/>
            <a:ext cx="893468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5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  Check these phrases in the Word List. Use the phrases to complete the sentences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532427" y="1036706"/>
            <a:ext cx="979755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disused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9889598" y="506301"/>
            <a:ext cx="777777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squat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0667375" y="522229"/>
            <a:ext cx="777777" cy="400110"/>
          </a:xfrm>
          <a:prstGeom prst="rect">
            <a:avLst/>
          </a:prstGeom>
          <a:solidFill>
            <a:srgbClr val="FFCC66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office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194736" y="1036706"/>
            <a:ext cx="1305999" cy="400110"/>
          </a:xfrm>
          <a:prstGeom prst="rect">
            <a:avLst/>
          </a:prstGeom>
          <a:solidFill>
            <a:srgbClr val="FFCC99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residential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418003" y="1036706"/>
            <a:ext cx="1739772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pedestrianised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9076555" y="506301"/>
            <a:ext cx="813043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rough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31204" y="1667238"/>
            <a:ext cx="10072661" cy="486941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6    In the industrial part of the city there are a lot of  .............  warehouses because businesses have moved away.</a:t>
            </a: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7    A  ........... is a house where people live illegally.</a:t>
            </a: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8    In the business district there are a lot of huge  ........... buildings.</a:t>
            </a: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9    I live in a quiet  ..................  area in the suburbs of a big city</a:t>
            </a: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10    The shops in my town are located in a  ..........................  area where cars aren't allowed.</a:t>
            </a: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11    There is often a lot of crime and poverty in a ............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neighbourhood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, in a town or city.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920017" y="1901130"/>
            <a:ext cx="979755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disused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915471" y="2787150"/>
            <a:ext cx="777777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squat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7596130" y="3356835"/>
            <a:ext cx="777777" cy="400110"/>
          </a:xfrm>
          <a:prstGeom prst="rect">
            <a:avLst/>
          </a:prstGeom>
          <a:solidFill>
            <a:srgbClr val="FFCC66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office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4361509" y="4064513"/>
            <a:ext cx="1305999" cy="400110"/>
          </a:xfrm>
          <a:prstGeom prst="rect">
            <a:avLst/>
          </a:prstGeom>
          <a:solidFill>
            <a:srgbClr val="FFCC99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residential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847734" y="4612485"/>
            <a:ext cx="1853813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pedestrianised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7594852" y="5557439"/>
            <a:ext cx="813043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rough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-38558" y="3839172"/>
            <a:ext cx="198214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disused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[ˌ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dɪs'juːzd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вышедший из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употребления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4773549"/>
            <a:ext cx="21066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squat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skwɔt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дом или квартира,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незаконно занятые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группой бездомных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людей</a:t>
            </a:r>
          </a:p>
        </p:txBody>
      </p:sp>
    </p:spTree>
    <p:extLst>
      <p:ext uri="{BB962C8B-B14F-4D97-AF65-F5344CB8AC3E}">
        <p14:creationId xmlns:p14="http://schemas.microsoft.com/office/powerpoint/2010/main" val="173676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-Service 958-34-10\Pictures\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67125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Z-Service 958-34-10\Pictures\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764" y="1171254"/>
            <a:ext cx="1657647" cy="19611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77" y="3589944"/>
            <a:ext cx="2562245" cy="2644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683" y="3936180"/>
            <a:ext cx="2376141" cy="2538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110" y="383604"/>
            <a:ext cx="3635932" cy="2322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829" y="3429000"/>
            <a:ext cx="3310008" cy="25299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58" b="9936"/>
          <a:stretch/>
        </p:blipFill>
        <p:spPr bwMode="auto">
          <a:xfrm>
            <a:off x="7083925" y="40747"/>
            <a:ext cx="4997906" cy="2149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3825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-Service 958-34-10\Pictures\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57"/>
            <a:ext cx="3667125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58446" y="44485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1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THINK! 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 Have you ever seen someone keeping in a shop doorway, in a train station or on a park bench? Why do you think these people don't have a home?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7037" y="1238981"/>
            <a:ext cx="11648209" cy="53245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 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Have you ever seen someone sleeping in a shop doorway, in a train station or on a park bench?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 когда-либо видели, что кто-то спит в дверном проеме магазина, на вокзале или на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скамейке в парке?)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 2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Yes, I have seen many people sleeping in the train station and a few people sleeping in the park.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Да, я видел много людей, спящих на вокзале и нескольких человек, спящих в парке).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 1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Why do you think these people don't have a home?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Почему, по-вашему, у этих людей нет дома?)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 3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Maybe they don't have money to pay the rent or maybe they have lost their homes due to a natural disaster.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Может быть, у них нет денег, чтобы заплатить арендную плату или, может быть, они потеряли свои дома из-за стихийного бедствия).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 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Maybe they have run away from home.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Может быть, они сбежали из дома).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11982" y="1124818"/>
            <a:ext cx="2740879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Trebuchet-BoldItalic"/>
                <a:ea typeface="+mn-ea"/>
                <a:cs typeface="+mn-cs"/>
              </a:rPr>
              <a:t>Suggested Answer Key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1" name="Picture 3" descr="C:\Users\Z-Service 958-34-10\Pictures\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8955" y="-14256"/>
            <a:ext cx="1979162" cy="23414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9004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-Service 958-34-10\Pictures\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0" y="-71086"/>
            <a:ext cx="3667125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Z-Service 958-34-10\Pictures\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396" y="1124879"/>
            <a:ext cx="2180053" cy="2579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49428" y="1173286"/>
            <a:ext cx="8542572" cy="1938992"/>
          </a:xfrm>
          <a:prstGeom prst="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Every single night of the year, around 1,200 people sleep rough on hard benches and in grubby doorways on the streets of various English cities. Jasmine, twenty-two, is one of them. At first, huddled in a door entrance asking passers-by for money, she is reluctant to open up, but then she begins to talk. This is her story...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920714" y="3291820"/>
            <a:ext cx="364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rough [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rʌf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лишённый комфорта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920714" y="3755540"/>
            <a:ext cx="25703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grubby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['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grʌbɪ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грязный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920714" y="4249181"/>
            <a:ext cx="33523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huddle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['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hʌdl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толпиться,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собираться (вместе)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940509" y="4921621"/>
            <a:ext cx="39856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reluctant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rɪ'lʌkt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(ə)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nt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делающий что-л. с большой неохотой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936293" y="5611049"/>
            <a:ext cx="416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open up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открывать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ся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рассказывать о своих чувствах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718589" y="-71086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2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  Read the title of the text and the introduction. What do you think Jasmine's life is like? Discuss in pairs.  Listen and check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5814" y="3881511"/>
            <a:ext cx="7500775" cy="25545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It must be awful to live like that.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Должно быть, так жить ужасно).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She must feel cold and uncomfortable.</a:t>
            </a:r>
          </a:p>
          <a:p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Она, должно быть, чувствует себя холодно и неуютно).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endParaRPr lang="ru-RU" sz="2000" b="1" dirty="0">
              <a:solidFill>
                <a:srgbClr val="002060"/>
              </a:solidFill>
            </a:endParaRPr>
          </a:p>
          <a:p>
            <a:r>
              <a:rPr lang="en-US" sz="2000" b="1" dirty="0">
                <a:solidFill>
                  <a:srgbClr val="002060"/>
                </a:solidFill>
              </a:rPr>
              <a:t>It is also embarrassing to have to ask passers-by for money.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>
                <a:solidFill>
                  <a:prstClr val="black"/>
                </a:solidFill>
                <a:latin typeface="Calibri" panose="020F0502020204030204"/>
              </a:rPr>
              <a:t>(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Также неловко, должно быть, спрашивать у прохожих деньги).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She must be feeling really depressed</a:t>
            </a:r>
            <a:r>
              <a:rPr lang="ru-RU" sz="2000" b="1" dirty="0">
                <a:solidFill>
                  <a:srgbClr val="002060"/>
                </a:solidFill>
                <a:latin typeface="Calibri" panose="020F0502020204030204"/>
              </a:rPr>
              <a:t>.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A:(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Она, должно быть, на самом деле в депрессии).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854776" y="3383889"/>
            <a:ext cx="2740879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Trebuchet-BoldItalic"/>
                <a:ea typeface="+mn-ea"/>
                <a:cs typeface="+mn-cs"/>
              </a:rPr>
              <a:t>Suggested Answer Key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258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-Service 958-34-10\Pictures\2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64"/>
            <a:ext cx="3667125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Z-Service 958-34-10\Pictures\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2379" y="-49803"/>
            <a:ext cx="2180053" cy="2579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5750" y="5248271"/>
            <a:ext cx="45826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foster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home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-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семья, где есть приёмные дети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5750" y="5542895"/>
            <a:ext cx="15180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couch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диван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8876" y="5877699"/>
            <a:ext cx="53449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eventually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ɪ'venʧuəlɪ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] -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 конечном счёте, в итоге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8876" y="6226373"/>
            <a:ext cx="33574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grew tired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уставать, надоедать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407911" y="5233605"/>
            <a:ext cx="26916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В&amp;В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номер с завтраком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407911" y="5602937"/>
            <a:ext cx="21450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lie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awake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не спать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407911" y="5953819"/>
            <a:ext cx="3295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terrified ['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terɪfaɪd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испуганный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407911" y="6304701"/>
            <a:ext cx="2383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shiver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['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ʃɪvə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- дрожать</a:t>
            </a:r>
          </a:p>
        </p:txBody>
      </p:sp>
      <p:pic>
        <p:nvPicPr>
          <p:cNvPr id="14" name="Track01 - Track0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56649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01987" y="5713551"/>
            <a:ext cx="609600" cy="6096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4701" y="1269240"/>
            <a:ext cx="10037678" cy="1200329"/>
          </a:xfrm>
          <a:prstGeom prst="rect">
            <a:avLst/>
          </a:prstGeom>
          <a:solidFill>
            <a:schemeClr val="bg2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Every single night of the year, around 1,200 people sleep rough on hard benches and in grubby doorways on the streets of various English cities. Jasmine, twenty-two, is one of them. At first, huddled in a door entrance asking passers-by for money, she is reluctant to open up, but then she begins to talk. This is her story..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4701" y="2652526"/>
            <a:ext cx="12099311" cy="248578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"I've been living on the streets ever since I was sixteen years old, when I ran away from my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foster home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My parents died when I was very young so I went into foster care. It wasn't so bad but I wanted to make it on my own. I stayed on friends'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couches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at first, but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eventually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their parents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grew tired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of having me around. So, I caught a train to London, thinking that it would be easier to survive in the big city. How wrong could I be! I tried to find a job but no one would take me on without a fixed address. I slept in a cheap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 &amp; В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 a few nights, but then my money ran out and I spent my first night in a sleeping bag on a park bench. I'll never forget how alone I felt that night. I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lay awake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terrifie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 and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shivering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with cold.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02185" y="37251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2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  Read the title of the text and the introduction.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Cuprum"/>
                <a:ea typeface="+mn-ea"/>
                <a:cs typeface="+mn-cs"/>
              </a:rPr>
              <a:t> What do you think Jasmine's life is like? Discuss in pairs.  Listen and check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125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19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-Service 958-34-10\Pictures\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0661"/>
          <a:stretch/>
        </p:blipFill>
        <p:spPr bwMode="auto">
          <a:xfrm>
            <a:off x="0" y="1"/>
            <a:ext cx="2710128" cy="1268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Z-Service 958-34-10\Pictures\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1" y="1239301"/>
            <a:ext cx="2180053" cy="2579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3146804" y="335846"/>
            <a:ext cx="8948214" cy="248578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Living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rough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you sort of go back and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forth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between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temporary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accommodation and the street. I spend the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odd night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in a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hostel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for homeless people, and there are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loads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of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squats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around the city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too. These are usually in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abandoned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houses, empty office buildings,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disused warehouses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places like that. Usually you share a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cramped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little room with around fifteen others. Some of these people are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drug addicts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 alcoholics, and usually the room's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filthy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 there's no running water or electricity.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185" y="3681503"/>
            <a:ext cx="34615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rough [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rʌf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лишённый комфорта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5026" y="4047289"/>
            <a:ext cx="29817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orth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fɔːθ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вперёд, дальше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5282" y="4424356"/>
            <a:ext cx="41068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temporary ['temp(ə)r(ə)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rɪ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временный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8990" y="4782407"/>
            <a:ext cx="28552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odd night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некоторые ночи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5927" y="5208235"/>
            <a:ext cx="41068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hostel ['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hɔst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(ə)l]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дешёвый отель, хостел (общежитие)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6078" y="5911062"/>
            <a:ext cx="2489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load [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ləud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множество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046233" y="3457273"/>
            <a:ext cx="3325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squat [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skwɔt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приют, ночлежка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042787" y="3889393"/>
            <a:ext cx="4113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abandoned [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ə'bændənd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заброшенный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077412" y="4276848"/>
            <a:ext cx="33453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disused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[ˌ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dɪs'juːzd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 -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вышедший из употребления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126888" y="4967073"/>
            <a:ext cx="30993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warehouse ['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weəhaus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склад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159405" y="5380299"/>
            <a:ext cx="2861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cramped [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kræmpt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тесный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159405" y="5744092"/>
            <a:ext cx="2714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drug addicts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наркоманы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159405" y="6152822"/>
            <a:ext cx="23301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filthy ['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fɪl</a:t>
            </a:r>
            <a:r>
              <a:rPr kumimoji="0" lang="el-G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θ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ɪ]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грязный</a:t>
            </a:r>
          </a:p>
        </p:txBody>
      </p:sp>
      <p:pic>
        <p:nvPicPr>
          <p:cNvPr id="4" name="Track01 - Track0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0560" end="12254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687597" y="3460492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4491059"/>
            <a:ext cx="3864821" cy="2273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3066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-Service 958-34-10\Pictures\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0661"/>
          <a:stretch/>
        </p:blipFill>
        <p:spPr bwMode="auto">
          <a:xfrm>
            <a:off x="0" y="0"/>
            <a:ext cx="2710128" cy="1268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Z-Service 958-34-10\Pictures\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100" y="1194346"/>
            <a:ext cx="2180053" cy="2579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3449618" y="536687"/>
            <a:ext cx="7680500" cy="214526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But at least it's a roof over your head, which can mean the difference between life or death when there are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sub-zero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temperatures outside. On the streets, the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cold eats into your bones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I have my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favourite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doorways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 I try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stick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busy, well-lit streets. Sometimes traffic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fumes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almost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choke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me, the noise is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deafening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 there's no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privacy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whatsoever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But that's a small price to pay for </a:t>
            </a:r>
            <a:r>
              <a:rPr lang="ru-RU" sz="20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safety...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1005" y="4209701"/>
            <a:ext cx="33877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sub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zero [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sʌb'zɪərəu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ниже нуля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4553" y="4789601"/>
            <a:ext cx="44890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cold eats into your bones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холод пробирает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до костей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65466" y="5539087"/>
            <a:ext cx="3643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doorway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['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dɔːweɪ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дверной проём,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62677" y="6082694"/>
            <a:ext cx="29932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stick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придерживаться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595387" y="3958265"/>
            <a:ext cx="22541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fumes [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fjuːmz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пары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595387" y="4466434"/>
            <a:ext cx="27856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choke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ʧəuk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 задыхаться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душить, сдавливать горло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8628187" y="5177797"/>
            <a:ext cx="2864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deafen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['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def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(ə)n]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оглушать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8665272" y="5612161"/>
            <a:ext cx="33664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privacy ['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praɪvəsɪ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]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уединение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665272" y="6038482"/>
            <a:ext cx="32511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whatsoever [ˌ(h)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wɔtsəu'evə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какой бы ни</a:t>
            </a:r>
          </a:p>
        </p:txBody>
      </p:sp>
      <p:pic>
        <p:nvPicPr>
          <p:cNvPr id="20" name="Track01 - Track0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75307" end="92694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389862" y="2964594"/>
            <a:ext cx="609600" cy="6096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ED10ED5-2069-4AA1-BD92-504D07A8FB0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09336" y="3681169"/>
            <a:ext cx="2993256" cy="299325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00308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84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-Service 958-34-10\Pictures\2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4"/>
            <a:ext cx="3667125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Z-Service 958-34-10\Pictures\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63187"/>
            <a:ext cx="2180053" cy="2579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978133" y="232594"/>
            <a:ext cx="8952827" cy="316682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 how do I survive? Well, the government gives people like me money, but it's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barely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enough to eat. I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just about make ends meet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by begging, selling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Big Issue*</a:t>
            </a:r>
            <a:r>
              <a:rPr kumimoji="0" lang="en-US" sz="20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...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whatever I can really. I hate asking for money from people. Some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take pity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on me and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toss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me a few coins or buy me a sandwich or a hot drink. But most just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rush past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 and avoid looking me in the eye. They just want to get back to their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posh houses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the suburbs, you know.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Basically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you lose your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identity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your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dignity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everything, on the streets. It's so boring not having a job, having nothing to do during the day, until one of the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soup kitchens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opens in the evening. It destroys your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soul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9308" y="4101482"/>
            <a:ext cx="2382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barely ['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beəlɪ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просто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9166" y="4500640"/>
            <a:ext cx="4537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make ends meet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сводить концы с концами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2503" y="4840515"/>
            <a:ext cx="39247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prstClr val="black"/>
                </a:solidFill>
              </a:rPr>
              <a:t>The Big Issue*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журнал</a:t>
            </a:r>
            <a:r>
              <a:rPr lang="ru-RU" dirty="0">
                <a:solidFill>
                  <a:prstClr val="black"/>
                </a:solidFill>
                <a:latin typeface="Calibri" panose="020F0502020204030204"/>
              </a:rPr>
              <a:t>, продаваемый 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Calibri" panose="020F0502020204030204"/>
              </a:rPr>
              <a:t>бездомными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466" y="5428264"/>
            <a:ext cx="2205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take pity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сжалиться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8382" y="5803992"/>
            <a:ext cx="32432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toss [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tɔs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бросать, кидать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91059" y="6200347"/>
            <a:ext cx="3125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rush past -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проноситься мимо 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889955" y="3504186"/>
            <a:ext cx="36040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posh houses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шикарные дома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 пригороде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889955" y="4171189"/>
            <a:ext cx="36824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basically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['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beɪsɪk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(ə)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lɪ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 </a:t>
            </a:r>
            <a:r>
              <a:rPr kumimoji="0" lang="ru-RU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 существу,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 основном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889955" y="4890644"/>
            <a:ext cx="4107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identity [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aɪ'dentətɪ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индивидуальность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912465" y="5348842"/>
            <a:ext cx="32015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dignity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['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dɪgnətɪ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достоинство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925624" y="5718174"/>
            <a:ext cx="3766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soup kitchens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-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благотворительная кухня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928958" y="6364505"/>
            <a:ext cx="26453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soul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səul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душа; сердце</a:t>
            </a:r>
          </a:p>
        </p:txBody>
      </p:sp>
      <p:pic>
        <p:nvPicPr>
          <p:cNvPr id="17" name="Track01 - Track0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4445" end="40225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844946" y="3762777"/>
            <a:ext cx="609600" cy="6096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697" y="4869972"/>
            <a:ext cx="3556258" cy="2003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324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17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-Service 958-34-10\Pictures\2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97" y="0"/>
            <a:ext cx="3667125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Z-Service 958-34-10\Pictures\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75" y="1362075"/>
            <a:ext cx="2180053" cy="2579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327978" y="402446"/>
            <a:ext cx="7894203" cy="214526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don't know what the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future holds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Homelessness is a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vicious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circle that is very difficult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break out of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It's very hard to get work, because no one takes you seriously, and then you lose your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confidence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 your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self-esteem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 it becomes even harder. I'm on a council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waiting list for a flat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though. I want nothing more than to have a place of my own one day. A place that I can call home." 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7707" y="4160358"/>
            <a:ext cx="24835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the future holds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что будет в будущем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0392" y="4868630"/>
            <a:ext cx="3024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homelessness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- бездомность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72306" y="5796024"/>
            <a:ext cx="29539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break out of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вырываться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693971" y="3975692"/>
            <a:ext cx="31995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confidence ['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kɔnfɪd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(ə)ns]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вера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693971" y="4415840"/>
            <a:ext cx="30207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self-esteem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[ˌ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selfɪ'stiːm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en-US" sz="1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-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самоуважение; чувство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собственного достоинства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80392" y="5319547"/>
            <a:ext cx="27190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vicious ['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vɪʃəs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порочный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693971" y="5365713"/>
            <a:ext cx="23172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waiting list for a flat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список на квартиру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Track01 - Track0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6211" end="4063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91200" y="2956903"/>
            <a:ext cx="609600" cy="609600"/>
          </a:xfrm>
          <a:prstGeom prst="rect">
            <a:avLst/>
          </a:prstGeom>
        </p:spPr>
      </p:pic>
      <p:pic>
        <p:nvPicPr>
          <p:cNvPr id="4" name="Picture 2" descr="https://tapoc.trbo.yandex.net/tapoc_secure_proxy/9219e418d66ded872d430a93ae2079c5?url=https%3A%2F%2Fthesuffolkblog.files.wordpress.com%2F2016%2F12%2Fhomeless_2.jpg%3Fw%3D96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4207" y="4078012"/>
            <a:ext cx="4671563" cy="23552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16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7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-Service 958-34-10\Pictures\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67125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Z-Service 958-34-10\Pictures\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105" y="1220533"/>
            <a:ext cx="2180053" cy="2579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888" y="1022466"/>
            <a:ext cx="4809418" cy="1763258"/>
          </a:xfrm>
          <a:prstGeom prst="rect">
            <a:avLst/>
          </a:prstGeom>
          <a:ln w="2857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907" y="1017236"/>
            <a:ext cx="4679647" cy="1656184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656"/>
          <a:stretch/>
        </p:blipFill>
        <p:spPr bwMode="auto">
          <a:xfrm>
            <a:off x="2551837" y="2909840"/>
            <a:ext cx="3384376" cy="1779707"/>
          </a:xfrm>
          <a:prstGeom prst="rect">
            <a:avLst/>
          </a:prstGeom>
          <a:ln w="2857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2323237" y="2108771"/>
            <a:ext cx="457200" cy="414515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486767" y="2302855"/>
            <a:ext cx="457200" cy="414515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-2143195" y="7461448"/>
            <a:ext cx="457200" cy="41451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864953" y="3579055"/>
            <a:ext cx="457200" cy="414515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17726" y="134555"/>
            <a:ext cx="81742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Read the text and choose the correct answer (A, B, C or D) to answer the questions. Explain the words in bold. 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418" y="3043083"/>
            <a:ext cx="4447509" cy="1728192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Овал 14"/>
          <p:cNvSpPr/>
          <p:nvPr/>
        </p:nvSpPr>
        <p:spPr>
          <a:xfrm>
            <a:off x="7346188" y="3669936"/>
            <a:ext cx="457200" cy="414515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96" y="4809913"/>
            <a:ext cx="4794953" cy="1917427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7" name="Овал 16"/>
          <p:cNvSpPr/>
          <p:nvPr/>
        </p:nvSpPr>
        <p:spPr>
          <a:xfrm>
            <a:off x="579721" y="6312825"/>
            <a:ext cx="457200" cy="414515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819" y="4890149"/>
            <a:ext cx="4389257" cy="1804928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9" name="Овал 18"/>
          <p:cNvSpPr/>
          <p:nvPr/>
        </p:nvSpPr>
        <p:spPr>
          <a:xfrm>
            <a:off x="6527112" y="5520514"/>
            <a:ext cx="457200" cy="414515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7407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3" grpId="0" animBg="1"/>
      <p:bldP spid="15" grpId="0" animBg="1"/>
      <p:bldP spid="17" grpId="0" animBg="1"/>
      <p:bldP spid="19" grpId="0" animBg="1"/>
    </p:bld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2226</Words>
  <Application>Microsoft Office PowerPoint</Application>
  <PresentationFormat>Широкоэкранный</PresentationFormat>
  <Paragraphs>224</Paragraphs>
  <Slides>17</Slides>
  <Notes>2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Cuprum</vt:lpstr>
      <vt:lpstr>Trebuchet-BoldItalic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English Teacher</dc:creator>
  <cp:lastModifiedBy>English Teacher</cp:lastModifiedBy>
  <cp:revision>4</cp:revision>
  <dcterms:created xsi:type="dcterms:W3CDTF">2021-10-20T14:45:22Z</dcterms:created>
  <dcterms:modified xsi:type="dcterms:W3CDTF">2021-10-22T21:17:48Z</dcterms:modified>
</cp:coreProperties>
</file>