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8F8FEF"/>
    <a:srgbClr val="FFCCCC"/>
    <a:srgbClr val="7650E0"/>
    <a:srgbClr val="1AB698"/>
    <a:srgbClr val="CC99FF"/>
    <a:srgbClr val="A9A2DC"/>
    <a:srgbClr val="99FFCC"/>
    <a:srgbClr val="0033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347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429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967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832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5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402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859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19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579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15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567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EDC82-417C-415E-8C01-DA985C9E2E1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CAA06-16EB-47CC-B01A-838F51D6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190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17170" y="2423160"/>
            <a:ext cx="8081010" cy="400050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endParaRPr lang="ru-RU" i="1" dirty="0">
              <a:solidFill>
                <a:srgbClr val="7650E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9768" y="377250"/>
            <a:ext cx="57241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7650E0"/>
                </a:solidFill>
                <a:latin typeface="Arial Black" panose="020B0A04020102020204" pitchFamily="34" charset="0"/>
              </a:rPr>
              <a:t> «Заболевания   органов     </a:t>
            </a:r>
            <a:r>
              <a:rPr lang="ru-RU" sz="3200" i="1" dirty="0" smtClean="0">
                <a:solidFill>
                  <a:srgbClr val="7650E0"/>
                </a:solidFill>
                <a:latin typeface="Arial Black" panose="020B0A04020102020204" pitchFamily="34" charset="0"/>
              </a:rPr>
              <a:t>зрения</a:t>
            </a:r>
            <a:r>
              <a:rPr lang="ru-RU" sz="3200" i="1" dirty="0" smtClean="0">
                <a:solidFill>
                  <a:srgbClr val="7650E0"/>
                </a:solidFill>
                <a:latin typeface="Arial Black" panose="020B0A04020102020204" pitchFamily="34" charset="0"/>
              </a:rPr>
              <a:t>».</a:t>
            </a:r>
            <a:endParaRPr lang="ru-RU" sz="3200" i="1" dirty="0">
              <a:solidFill>
                <a:srgbClr val="7650E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4191000"/>
            <a:ext cx="4572000" cy="2667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4948" y="1705926"/>
            <a:ext cx="3751052" cy="24850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2656" y="4190999"/>
            <a:ext cx="4657344" cy="266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7337" y="566880"/>
            <a:ext cx="3143567" cy="720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u="sng" dirty="0" smtClean="0">
                <a:solidFill>
                  <a:srgbClr val="1AB698"/>
                </a:solidFill>
                <a:latin typeface="Bahnschrift Light" panose="020B0502040204020203" pitchFamily="34" charset="0"/>
              </a:rPr>
              <a:t>Внешний вид глаза</a:t>
            </a:r>
            <a:endParaRPr lang="ru-RU" sz="4000" i="1" u="sng" dirty="0">
              <a:solidFill>
                <a:srgbClr val="1AB698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Глаз-</a:t>
            </a:r>
            <a:r>
              <a:rPr lang="ru-RU" sz="1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орган </a:t>
            </a:r>
            <a:r>
              <a:rPr lang="ru-RU" sz="1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зрения, снабжённый светопреломляющей линзой, </a:t>
            </a:r>
            <a:r>
              <a:rPr lang="ru-RU" sz="1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или хрусталиком, </a:t>
            </a:r>
            <a:r>
              <a:rPr lang="ru-RU" sz="1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фокусирующим изображения внешних объектов на слой светочувствительных </a:t>
            </a:r>
            <a:r>
              <a:rPr lang="ru-RU" sz="1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клеток </a:t>
            </a:r>
            <a:r>
              <a:rPr lang="ru-RU" sz="1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– сетчатку глаза. В камерном типе глаз сетчатка заключена в глазную камеру, имеющую светонепроницаемые стенки, за исключением одного внешнего отверстия, в котором и помещается хрусталик. </a:t>
            </a:r>
            <a:endParaRPr lang="ru-RU" sz="1800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30435" y="220948"/>
            <a:ext cx="3877373" cy="1161986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  <a:effectLst>
            <a:glow rad="101600">
              <a:srgbClr val="7030A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475" y="999744"/>
            <a:ext cx="3438525" cy="304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4219" y="4156139"/>
            <a:ext cx="3607178" cy="270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83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4166" y="658144"/>
            <a:ext cx="3890772" cy="777240"/>
          </a:xfrm>
        </p:spPr>
        <p:txBody>
          <a:bodyPr>
            <a:noAutofit/>
          </a:bodyPr>
          <a:lstStyle/>
          <a:p>
            <a:pPr algn="ctr"/>
            <a:r>
              <a:rPr lang="ru-RU" sz="3600" i="1" u="sng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Нарушения зрения</a:t>
            </a:r>
            <a:endParaRPr lang="ru-RU" sz="3600" i="1" u="sng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58768" y="390906"/>
            <a:ext cx="3401568" cy="1022358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9637" y="1982682"/>
            <a:ext cx="37642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Близорукость– </a:t>
            </a:r>
            <a:r>
              <a:rPr lang="ru-RU" sz="1400" dirty="0" smtClean="0">
                <a:latin typeface="+mj-lt"/>
              </a:rPr>
              <a:t>При </a:t>
            </a:r>
            <a:r>
              <a:rPr lang="ru-RU" sz="1400" dirty="0">
                <a:latin typeface="+mj-lt"/>
              </a:rPr>
              <a:t>близорукости люди плохо видят удалённые предметы. Близорукость развивается при длительном напряжении и неправильном освещении.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cxnSp>
        <p:nvCxnSpPr>
          <p:cNvPr id="6" name="Прямая со стрелкой 5"/>
          <p:cNvCxnSpPr>
            <a:stCxn id="5" idx="2"/>
          </p:cNvCxnSpPr>
          <p:nvPr/>
        </p:nvCxnSpPr>
        <p:spPr>
          <a:xfrm flipH="1">
            <a:off x="2596896" y="1413264"/>
            <a:ext cx="2962656" cy="509647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7884413" y="2017689"/>
            <a:ext cx="3489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latin typeface="Arial Black" panose="020B0A04020102020204" pitchFamily="34" charset="0"/>
              </a:rPr>
              <a:t>Дальнозоркость</a:t>
            </a:r>
            <a:r>
              <a:rPr lang="ru-RU" sz="1400" i="1" dirty="0" smtClean="0">
                <a:latin typeface="+mj-lt"/>
              </a:rPr>
              <a:t>- </a:t>
            </a:r>
            <a:r>
              <a:rPr lang="ru-RU" sz="1400" dirty="0"/>
              <a:t>При дальнозоркости люди плохо видят близко расположенные предметы.</a:t>
            </a:r>
            <a:endParaRPr lang="ru-RU" sz="1400" i="1" dirty="0">
              <a:latin typeface="+mj-lt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5759957" y="1435384"/>
            <a:ext cx="3310889" cy="509647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641848" y="1459446"/>
            <a:ext cx="0" cy="1046472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807713" y="2834294"/>
            <a:ext cx="390448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Black" panose="020B0A04020102020204" pitchFamily="34" charset="0"/>
              </a:rPr>
              <a:t>Дальтонизм</a:t>
            </a:r>
            <a:r>
              <a:rPr lang="ru-RU" dirty="0"/>
              <a:t>-</a:t>
            </a:r>
            <a:r>
              <a:rPr lang="ru-RU" sz="1400" dirty="0">
                <a:latin typeface="+mj-lt"/>
              </a:rPr>
              <a:t>При дальтонизме люди не различают цвета красный и зелёный (оба цвета воспринимают как серый). Таким недостатком цветного зрения обладал английский учёный Джон Дальтон. 7,5% мужчин и 0,1% женщин вообще не различают цветов.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13686"/>
            <a:ext cx="3208680" cy="233431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3036" y="2936789"/>
            <a:ext cx="3352932" cy="223528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3916" y="4624191"/>
            <a:ext cx="4010787" cy="211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5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508" y="390906"/>
            <a:ext cx="3739132" cy="777240"/>
          </a:xfrm>
        </p:spPr>
        <p:txBody>
          <a:bodyPr>
            <a:noAutofit/>
          </a:bodyPr>
          <a:lstStyle/>
          <a:p>
            <a:pPr algn="ctr"/>
            <a:r>
              <a:rPr lang="ru-RU" sz="4000" i="1" u="sng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Ячмень</a:t>
            </a:r>
            <a:endParaRPr lang="ru-RU" sz="4000" i="1" u="sng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74720" y="390906"/>
            <a:ext cx="3931920" cy="884682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7004" y="2139809"/>
            <a:ext cx="3270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 Black" panose="020B0A04020102020204" pitchFamily="34" charset="0"/>
              </a:rPr>
              <a:t>Ячмень</a:t>
            </a:r>
            <a:r>
              <a:rPr lang="ru-RU" sz="1400" dirty="0" smtClean="0"/>
              <a:t>— </a:t>
            </a:r>
            <a:r>
              <a:rPr lang="ru-RU" sz="1400" dirty="0">
                <a:latin typeface="+mj-lt"/>
              </a:rPr>
              <a:t>острое гнойное воспаление волосяного мешочка ресницы или сальной железы Цейса, которая располагается около луковицы ресниц. 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229612" y="1275588"/>
            <a:ext cx="3203448" cy="66808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7568183" y="1970532"/>
            <a:ext cx="3489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 Black" panose="020B0A04020102020204" pitchFamily="34" charset="0"/>
              </a:rPr>
              <a:t>Симптомы</a:t>
            </a:r>
            <a:r>
              <a:rPr lang="ru-RU" sz="1400" dirty="0" smtClean="0">
                <a:latin typeface="Arial Black" panose="020B0A04020102020204" pitchFamily="34" charset="0"/>
              </a:rPr>
              <a:t>: </a:t>
            </a:r>
            <a:r>
              <a:rPr lang="ru-RU" sz="1400" dirty="0">
                <a:latin typeface="+mj-lt"/>
              </a:rPr>
              <a:t>зуд, жжение век и повышенное слезотечение; </a:t>
            </a:r>
          </a:p>
          <a:p>
            <a:r>
              <a:rPr lang="ru-RU" sz="1400" dirty="0">
                <a:latin typeface="+mj-lt"/>
              </a:rPr>
              <a:t>ощущение инородного тела под глазом; </a:t>
            </a:r>
          </a:p>
          <a:p>
            <a:r>
              <a:rPr lang="ru-RU" sz="1400" dirty="0">
                <a:latin typeface="+mj-lt"/>
              </a:rPr>
              <a:t>покраснение, отёчность и ригидность нижних и верхних век; </a:t>
            </a:r>
          </a:p>
          <a:p>
            <a:r>
              <a:rPr lang="ru-RU" sz="1400" dirty="0">
                <a:latin typeface="+mj-lt"/>
              </a:rPr>
              <a:t>боль при прикосновении к поражённому участку глаза или при моргании; </a:t>
            </a:r>
          </a:p>
          <a:p>
            <a:r>
              <a:rPr lang="ru-RU" sz="1400" dirty="0">
                <a:latin typeface="+mj-lt"/>
              </a:rPr>
              <a:t>образование жёлтой пробки, похожей на гной, на месте припухлости.</a:t>
            </a:r>
          </a:p>
          <a:p>
            <a:endParaRPr lang="ru-RU" sz="1400" dirty="0" smtClean="0"/>
          </a:p>
        </p:txBody>
      </p:sp>
      <p:cxnSp>
        <p:nvCxnSpPr>
          <p:cNvPr id="9" name="Прямая со стрелкой 8"/>
          <p:cNvCxnSpPr>
            <a:stCxn id="5" idx="2"/>
            <a:endCxn id="7" idx="0"/>
          </p:cNvCxnSpPr>
          <p:nvPr/>
        </p:nvCxnSpPr>
        <p:spPr>
          <a:xfrm>
            <a:off x="5440680" y="1275588"/>
            <a:ext cx="3872483" cy="69494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228" y="3690138"/>
            <a:ext cx="4184903" cy="296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475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685032" y="303128"/>
            <a:ext cx="4032504" cy="1068472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43712" y="1901952"/>
            <a:ext cx="37642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Arial Black" panose="020B0A04020102020204" pitchFamily="34" charset="0"/>
              </a:rPr>
              <a:t>Конъюнктивит</a:t>
            </a:r>
            <a:r>
              <a:rPr lang="ru-RU" sz="1400" dirty="0"/>
              <a:t> — </a:t>
            </a:r>
            <a:r>
              <a:rPr lang="ru-RU" sz="1400" dirty="0">
                <a:latin typeface="+mj-lt"/>
              </a:rPr>
              <a:t>воспаление слизистой оболочки глаза (конъюнктивы), вызванное аллергической реакцией или инфекцией (вирусной, реже бактериальной). 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cxnSp>
        <p:nvCxnSpPr>
          <p:cNvPr id="6" name="Прямая со стрелкой 5"/>
          <p:cNvCxnSpPr>
            <a:stCxn id="5" idx="2"/>
          </p:cNvCxnSpPr>
          <p:nvPr/>
        </p:nvCxnSpPr>
        <p:spPr>
          <a:xfrm flipH="1">
            <a:off x="3108962" y="1371600"/>
            <a:ext cx="2592322" cy="55640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5" idx="2"/>
          </p:cNvCxnSpPr>
          <p:nvPr/>
        </p:nvCxnSpPr>
        <p:spPr>
          <a:xfrm>
            <a:off x="5701284" y="1371600"/>
            <a:ext cx="2834639" cy="716661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7897368" y="2169646"/>
            <a:ext cx="31851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Black" panose="020B0A04020102020204" pitchFamily="34" charset="0"/>
              </a:rPr>
              <a:t>Симптомы:</a:t>
            </a:r>
          </a:p>
          <a:p>
            <a:r>
              <a:rPr lang="ru-RU" sz="1400" dirty="0" smtClean="0">
                <a:latin typeface="+mj-lt"/>
              </a:rPr>
              <a:t>отёк </a:t>
            </a:r>
            <a:r>
              <a:rPr lang="ru-RU" sz="1400" dirty="0">
                <a:latin typeface="+mj-lt"/>
              </a:rPr>
              <a:t>и покраснение век,</a:t>
            </a:r>
          </a:p>
          <a:p>
            <a:r>
              <a:rPr lang="ru-RU" sz="1400" dirty="0">
                <a:latin typeface="+mj-lt"/>
              </a:rPr>
              <a:t>отёк и покраснение глаз,</a:t>
            </a:r>
          </a:p>
          <a:p>
            <a:r>
              <a:rPr lang="ru-RU" sz="1400" dirty="0">
                <a:latin typeface="+mj-lt"/>
              </a:rPr>
              <a:t>отделяемое из глаз,</a:t>
            </a:r>
          </a:p>
          <a:p>
            <a:r>
              <a:rPr lang="ru-RU" sz="1400" dirty="0">
                <a:latin typeface="+mj-lt"/>
              </a:rPr>
              <a:t>слезотечение,</a:t>
            </a:r>
          </a:p>
          <a:p>
            <a:r>
              <a:rPr lang="ru-RU" sz="1400" dirty="0">
                <a:latin typeface="+mj-lt"/>
              </a:rPr>
              <a:t>зуд,</a:t>
            </a:r>
          </a:p>
          <a:p>
            <a:r>
              <a:rPr lang="ru-RU" sz="1400" dirty="0">
                <a:latin typeface="+mj-lt"/>
              </a:rPr>
              <a:t>болезненность, резь и другие ощущения дискомфорта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088" y="3668268"/>
            <a:ext cx="4572000" cy="2667000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974356" y="655122"/>
            <a:ext cx="350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srgbClr val="8F8FEF"/>
                </a:solidFill>
                <a:latin typeface="Arial Black" panose="020B0A04020102020204" pitchFamily="34" charset="0"/>
              </a:rPr>
              <a:t>Конъюнктивит</a:t>
            </a:r>
            <a:endParaRPr lang="ru-RU" sz="2800" i="1" u="sng" dirty="0">
              <a:solidFill>
                <a:srgbClr val="8F8FE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052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4690" y="0"/>
            <a:ext cx="4869180" cy="1069975"/>
          </a:xfrm>
        </p:spPr>
        <p:txBody>
          <a:bodyPr>
            <a:normAutofit/>
          </a:bodyPr>
          <a:lstStyle/>
          <a:p>
            <a:pPr algn="ctr"/>
            <a:r>
              <a:rPr lang="ru-RU" sz="4000" i="1" u="sng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Глаукома</a:t>
            </a:r>
            <a:endParaRPr lang="ru-RU" sz="4000" i="1" u="sng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0851" y="2060289"/>
            <a:ext cx="3932237" cy="2374551"/>
          </a:xfrm>
        </p:spPr>
        <p:txBody>
          <a:bodyPr>
            <a:normAutofit/>
          </a:bodyPr>
          <a:lstStyle/>
          <a:p>
            <a:r>
              <a:rPr lang="ru-RU" sz="1400" b="1" dirty="0">
                <a:latin typeface="Arial Black" panose="020B0A04020102020204" pitchFamily="34" charset="0"/>
              </a:rPr>
              <a:t>Глаукома</a:t>
            </a:r>
            <a:r>
              <a:rPr lang="ru-RU" dirty="0"/>
              <a:t> — </a:t>
            </a:r>
            <a:r>
              <a:rPr lang="ru-RU" sz="1400" dirty="0">
                <a:latin typeface="+mj-lt"/>
              </a:rPr>
              <a:t>это хроническое заболевание глаза, при котором повышается внутриглазное давление (ВГД) и поражается зрительный нерв. При этом зрение снижается, вплоть до наступления слепоты. Одним из основных внешних признаков является изменение цвета зрачка – его перекрашивание в зеленоватый или лазурный оттенок.</a:t>
            </a:r>
            <a:endParaRPr lang="ru-RU" sz="1400" dirty="0">
              <a:latin typeface="+mj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0" y="2142458"/>
            <a:ext cx="5038344" cy="32781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b="1" dirty="0" err="1">
                <a:latin typeface="Arial Black" panose="020B0A04020102020204" pitchFamily="34" charset="0"/>
              </a:rPr>
              <a:t>Сиптомы</a:t>
            </a:r>
            <a:r>
              <a:rPr lang="ru-RU" sz="1500" b="1" dirty="0">
                <a:latin typeface="Arial Black" panose="020B0A04020102020204" pitchFamily="34" charset="0"/>
              </a:rPr>
              <a:t>:</a:t>
            </a:r>
          </a:p>
          <a:p>
            <a:r>
              <a:rPr lang="ru-RU" sz="1600" dirty="0">
                <a:latin typeface="+mj-lt"/>
              </a:rPr>
              <a:t>Болезненные ощущения и «песка» в глазах;</a:t>
            </a:r>
          </a:p>
          <a:p>
            <a:r>
              <a:rPr lang="ru-RU" sz="1600" dirty="0">
                <a:latin typeface="+mj-lt"/>
              </a:rPr>
              <a:t>Постепенное сужение поля зрения с последующим снижением зрения;</a:t>
            </a:r>
          </a:p>
          <a:p>
            <a:r>
              <a:rPr lang="ru-RU" sz="1600" dirty="0">
                <a:latin typeface="+mj-lt"/>
              </a:rPr>
              <a:t>Ощущение " пелены" или "помехи " перед глазами;</a:t>
            </a:r>
          </a:p>
          <a:p>
            <a:r>
              <a:rPr lang="ru-RU" sz="1600" dirty="0">
                <a:latin typeface="+mj-lt"/>
              </a:rPr>
              <a:t>Появление светящихся "ореолов" вокруг источников света;</a:t>
            </a:r>
          </a:p>
          <a:p>
            <a:r>
              <a:rPr lang="ru-RU" sz="1600" dirty="0">
                <a:latin typeface="+mj-lt"/>
              </a:rPr>
              <a:t>Ухудшение зрения в вечернее время в «сумерках»;</a:t>
            </a:r>
          </a:p>
          <a:p>
            <a:r>
              <a:rPr lang="ru-RU" sz="1600" dirty="0">
                <a:latin typeface="+mj-lt"/>
              </a:rPr>
              <a:t>Головные боли;</a:t>
            </a:r>
          </a:p>
          <a:p>
            <a:r>
              <a:rPr lang="ru-RU" sz="1600" dirty="0">
                <a:latin typeface="+mj-lt"/>
              </a:rPr>
              <a:t>Светобоязнь</a:t>
            </a: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77056" y="292608"/>
            <a:ext cx="3456432" cy="859536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>
            <a:stCxn id="5" idx="2"/>
          </p:cNvCxnSpPr>
          <p:nvPr/>
        </p:nvCxnSpPr>
        <p:spPr>
          <a:xfrm flipH="1">
            <a:off x="2660904" y="1152144"/>
            <a:ext cx="2944368" cy="83210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2"/>
          </p:cNvCxnSpPr>
          <p:nvPr/>
        </p:nvCxnSpPr>
        <p:spPr>
          <a:xfrm>
            <a:off x="5605272" y="1152144"/>
            <a:ext cx="2498598" cy="99031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595" y="3886200"/>
            <a:ext cx="4554986" cy="266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86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632" y="265493"/>
            <a:ext cx="10981944" cy="1215835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9966FF"/>
                </a:solidFill>
                <a:latin typeface="Arial Black" panose="020B0A04020102020204" pitchFamily="34" charset="0"/>
              </a:rPr>
              <a:t>Мир глазами человека с глаукомой (разные стадии)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99616" y="1783080"/>
            <a:ext cx="9198864" cy="482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4513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333</Words>
  <Application>Microsoft Office PowerPoint</Application>
  <PresentationFormat>Широкоэкранный</PresentationFormat>
  <Paragraphs>35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Arial Black</vt:lpstr>
      <vt:lpstr>Bahnschrift Light</vt:lpstr>
      <vt:lpstr>Calibri</vt:lpstr>
      <vt:lpstr>Calibri Light</vt:lpstr>
      <vt:lpstr>Тема Office</vt:lpstr>
      <vt:lpstr> </vt:lpstr>
      <vt:lpstr>Внешний вид глаза</vt:lpstr>
      <vt:lpstr>Нарушения зрения</vt:lpstr>
      <vt:lpstr>Ячмень</vt:lpstr>
      <vt:lpstr>Презентация PowerPoint</vt:lpstr>
      <vt:lpstr>Глаукома</vt:lpstr>
      <vt:lpstr>Мир глазами человека с глаукомой (разные стадии)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«Химические формулы. Относительная молекулярная масса»</dc:title>
  <dc:creator>Пользователь</dc:creator>
  <cp:lastModifiedBy>Пользователь</cp:lastModifiedBy>
  <cp:revision>16</cp:revision>
  <dcterms:created xsi:type="dcterms:W3CDTF">2023-11-27T17:51:46Z</dcterms:created>
  <dcterms:modified xsi:type="dcterms:W3CDTF">2024-03-17T19:17:30Z</dcterms:modified>
</cp:coreProperties>
</file>