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65" r:id="rId3"/>
    <p:sldId id="262" r:id="rId4"/>
    <p:sldId id="267" r:id="rId5"/>
    <p:sldId id="257" r:id="rId6"/>
    <p:sldId id="268" r:id="rId7"/>
    <p:sldId id="258" r:id="rId8"/>
    <p:sldId id="263" r:id="rId9"/>
    <p:sldId id="26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E7C541"/>
    <a:srgbClr val="FB82EF"/>
    <a:srgbClr val="EC881D"/>
    <a:srgbClr val="F7AF05"/>
    <a:srgbClr val="A336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364" autoAdjust="0"/>
  </p:normalViewPr>
  <p:slideViewPr>
    <p:cSldViewPr snapToGrid="0">
      <p:cViewPr varScale="1">
        <p:scale>
          <a:sx n="73" d="100"/>
          <a:sy n="73" d="100"/>
        </p:scale>
        <p:origin x="5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96F46-9530-4162-A463-D054588BA6F6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A25B8-6BAF-47AF-ABF4-44234BE9E4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209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780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530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84217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7182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65539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6289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3011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818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175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34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898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654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613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424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817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892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7D811C-4744-4B59-A552-197DB4A3152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449781D-6329-4AA2-BDCA-DEB6CC10E8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501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2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24.png"/><Relationship Id="rId10" Type="http://schemas.openxmlformats.org/officeDocument/2006/relationships/image" Target="../media/image29.jpeg"/><Relationship Id="rId4" Type="http://schemas.openxmlformats.org/officeDocument/2006/relationships/image" Target="../media/image12.png"/><Relationship Id="rId9" Type="http://schemas.openxmlformats.org/officeDocument/2006/relationships/image" Target="../media/image2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945"/>
            <a:ext cx="12192000" cy="5785104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997526" y="3651504"/>
            <a:ext cx="5560292" cy="209665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Segoe Print" panose="02000600000000000000" pitchFamily="2" charset="0"/>
              </a:rPr>
              <a:t>Звуки «к-т»</a:t>
            </a:r>
            <a:endParaRPr lang="ru-RU" sz="3600" dirty="0" smtClean="0">
              <a:latin typeface="Segoe Print" panose="02000600000000000000" pitchFamily="2" charset="0"/>
            </a:endParaRPr>
          </a:p>
          <a:p>
            <a:pPr algn="ctr"/>
            <a:r>
              <a:rPr lang="ru-RU" sz="3600" smtClean="0">
                <a:latin typeface="Segoe Print" panose="02000600000000000000" pitchFamily="2" charset="0"/>
              </a:rPr>
              <a:t>Забавные</a:t>
            </a:r>
            <a:r>
              <a:rPr lang="ru-RU" sz="3600" smtClean="0">
                <a:latin typeface="Segoe Print" panose="02000600000000000000" pitchFamily="2" charset="0"/>
              </a:rPr>
              <a:t> </a:t>
            </a:r>
            <a:r>
              <a:rPr lang="ru-RU" sz="3600" dirty="0" smtClean="0">
                <a:latin typeface="Segoe Print" panose="02000600000000000000" pitchFamily="2" charset="0"/>
              </a:rPr>
              <a:t>пчелки</a:t>
            </a:r>
            <a:endParaRPr lang="ru-RU" sz="3600" dirty="0">
              <a:latin typeface="Segoe Print" panose="02000600000000000000" pitchFamily="2" charset="0"/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11500020" y="6371961"/>
            <a:ext cx="498015" cy="332510"/>
          </a:xfrm>
          <a:prstGeom prst="actionButtonForwardNex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9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945"/>
            <a:ext cx="12192000" cy="5785104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11500020" y="6371961"/>
            <a:ext cx="498015" cy="332510"/>
          </a:xfrm>
          <a:prstGeom prst="actionButtonForwardNex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60966" y="364356"/>
            <a:ext cx="6547309" cy="450734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Segoe Print" panose="02000600000000000000" pitchFamily="2" charset="0"/>
              </a:rPr>
              <a:t>Условные обозначения:</a:t>
            </a:r>
          </a:p>
          <a:p>
            <a:pPr algn="ctr"/>
            <a:endParaRPr lang="ru-RU" sz="3200" dirty="0">
              <a:latin typeface="Segoe Print" panose="02000600000000000000" pitchFamily="2" charset="0"/>
            </a:endParaRPr>
          </a:p>
          <a:p>
            <a:r>
              <a:rPr lang="ru-RU" dirty="0">
                <a:latin typeface="Segoe Print" panose="02000600000000000000" pitchFamily="2" charset="0"/>
              </a:rPr>
              <a:t>    </a:t>
            </a:r>
            <a:r>
              <a:rPr lang="en-US" dirty="0" smtClean="0">
                <a:latin typeface="Segoe Print" panose="02000600000000000000" pitchFamily="2" charset="0"/>
              </a:rPr>
              <a:t>        </a:t>
            </a:r>
            <a:r>
              <a:rPr lang="ru-RU" dirty="0" smtClean="0">
                <a:latin typeface="Segoe Print" panose="02000600000000000000" pitchFamily="2" charset="0"/>
              </a:rPr>
              <a:t> </a:t>
            </a:r>
            <a:r>
              <a:rPr lang="ru-RU" dirty="0">
                <a:latin typeface="Segoe Print" panose="02000600000000000000" pitchFamily="2" charset="0"/>
              </a:rPr>
              <a:t>- переход на следующий и предыдущие </a:t>
            </a:r>
            <a:r>
              <a:rPr lang="en-US" dirty="0" smtClean="0">
                <a:latin typeface="Segoe Print" panose="02000600000000000000" pitchFamily="2" charset="0"/>
              </a:rPr>
              <a:t>             </a:t>
            </a:r>
          </a:p>
          <a:p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smtClean="0">
                <a:latin typeface="Segoe Print" panose="02000600000000000000" pitchFamily="2" charset="0"/>
              </a:rPr>
              <a:t>               </a:t>
            </a:r>
            <a:r>
              <a:rPr lang="ru-RU" dirty="0" smtClean="0">
                <a:latin typeface="Segoe Print" panose="02000600000000000000" pitchFamily="2" charset="0"/>
              </a:rPr>
              <a:t>слайды</a:t>
            </a:r>
            <a:r>
              <a:rPr lang="ru-RU" dirty="0">
                <a:latin typeface="Segoe Print" panose="02000600000000000000" pitchFamily="2" charset="0"/>
              </a:rPr>
              <a:t>;</a:t>
            </a:r>
          </a:p>
          <a:p>
            <a:endParaRPr lang="ru-RU" dirty="0">
              <a:latin typeface="Segoe Print" panose="02000600000000000000" pitchFamily="2" charset="0"/>
            </a:endParaRPr>
          </a:p>
          <a:p>
            <a:pPr algn="ctr"/>
            <a:endParaRPr lang="ru-RU" dirty="0" smtClean="0">
              <a:latin typeface="Segoe Print" panose="02000600000000000000" pitchFamily="2" charset="0"/>
            </a:endParaRPr>
          </a:p>
          <a:p>
            <a:endParaRPr lang="ru-RU" dirty="0">
              <a:latin typeface="Segoe Print" panose="02000600000000000000" pitchFamily="2" charset="0"/>
            </a:endParaRPr>
          </a:p>
          <a:p>
            <a:r>
              <a:rPr lang="ru-RU" dirty="0">
                <a:latin typeface="Segoe Print" panose="02000600000000000000" pitchFamily="2" charset="0"/>
              </a:rPr>
              <a:t>         </a:t>
            </a:r>
            <a:r>
              <a:rPr lang="en-US" dirty="0" smtClean="0">
                <a:latin typeface="Segoe Print" panose="02000600000000000000" pitchFamily="2" charset="0"/>
              </a:rPr>
              <a:t>   </a:t>
            </a:r>
            <a:r>
              <a:rPr lang="ru-RU" dirty="0" smtClean="0">
                <a:latin typeface="Segoe Print" panose="02000600000000000000" pitchFamily="2" charset="0"/>
              </a:rPr>
              <a:t>- </a:t>
            </a:r>
            <a:r>
              <a:rPr lang="ru-RU" dirty="0">
                <a:latin typeface="Segoe Print" panose="02000600000000000000" pitchFamily="2" charset="0"/>
              </a:rPr>
              <a:t>одно нажатие – посмотреть </a:t>
            </a:r>
            <a:endParaRPr lang="en-US" dirty="0" smtClean="0">
              <a:latin typeface="Segoe Print" panose="02000600000000000000" pitchFamily="2" charset="0"/>
            </a:endParaRPr>
          </a:p>
          <a:p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smtClean="0">
                <a:latin typeface="Segoe Print" panose="02000600000000000000" pitchFamily="2" charset="0"/>
              </a:rPr>
              <a:t>              </a:t>
            </a:r>
            <a:r>
              <a:rPr lang="ru-RU" dirty="0" smtClean="0">
                <a:latin typeface="Segoe Print" panose="02000600000000000000" pitchFamily="2" charset="0"/>
              </a:rPr>
              <a:t>речевой материал</a:t>
            </a:r>
            <a:r>
              <a:rPr lang="ru-RU" dirty="0">
                <a:latin typeface="Segoe Print" panose="02000600000000000000" pitchFamily="2" charset="0"/>
              </a:rPr>
              <a:t>, повторное </a:t>
            </a:r>
            <a:endParaRPr lang="en-US" dirty="0" smtClean="0">
              <a:latin typeface="Segoe Print" panose="02000600000000000000" pitchFamily="2" charset="0"/>
            </a:endParaRPr>
          </a:p>
          <a:p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smtClean="0">
                <a:latin typeface="Segoe Print" panose="02000600000000000000" pitchFamily="2" charset="0"/>
              </a:rPr>
              <a:t>              </a:t>
            </a:r>
            <a:r>
              <a:rPr lang="ru-RU" dirty="0" smtClean="0">
                <a:latin typeface="Segoe Print" panose="02000600000000000000" pitchFamily="2" charset="0"/>
              </a:rPr>
              <a:t>нажатие </a:t>
            </a:r>
            <a:r>
              <a:rPr lang="ru-RU" dirty="0">
                <a:latin typeface="Segoe Print" panose="02000600000000000000" pitchFamily="2" charset="0"/>
              </a:rPr>
              <a:t>– убрать.</a:t>
            </a:r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179099" y="6350487"/>
            <a:ext cx="498015" cy="344104"/>
          </a:xfrm>
          <a:prstGeom prst="actionButtonBackPrevio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noaction" highlightClick="1"/>
          </p:cNvPr>
          <p:cNvSpPr/>
          <p:nvPr/>
        </p:nvSpPr>
        <p:spPr>
          <a:xfrm>
            <a:off x="1372347" y="2087024"/>
            <a:ext cx="498015" cy="332510"/>
          </a:xfrm>
          <a:prstGeom prst="actionButtonForwardNex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noaction" highlightClick="1"/>
          </p:cNvPr>
          <p:cNvSpPr/>
          <p:nvPr/>
        </p:nvSpPr>
        <p:spPr>
          <a:xfrm rot="10800000">
            <a:off x="693849" y="2087024"/>
            <a:ext cx="498015" cy="332510"/>
          </a:xfrm>
          <a:prstGeom prst="actionButtonForwardNex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олна 9"/>
          <p:cNvSpPr/>
          <p:nvPr/>
        </p:nvSpPr>
        <p:spPr>
          <a:xfrm>
            <a:off x="824796" y="3325092"/>
            <a:ext cx="734136" cy="470996"/>
          </a:xfrm>
          <a:prstGeom prst="wav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Segoe Print" panose="02000600000000000000" pitchFamily="2" charset="0"/>
              </a:rPr>
              <a:t>Слова</a:t>
            </a:r>
            <a:endParaRPr lang="ru-RU" sz="14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49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049" y="3520109"/>
            <a:ext cx="1294602" cy="1759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991" y="5296920"/>
            <a:ext cx="1560947" cy="1595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521" y="4913676"/>
            <a:ext cx="1422498" cy="18125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121" y="3326097"/>
            <a:ext cx="1869053" cy="21821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20491"/>
            <a:ext cx="2633220" cy="17547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5"/>
          <a:stretch/>
        </p:blipFill>
        <p:spPr>
          <a:xfrm>
            <a:off x="677114" y="3326097"/>
            <a:ext cx="1925746" cy="203465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800" y="3536881"/>
            <a:ext cx="1937088" cy="20151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50" t="4533"/>
          <a:stretch/>
        </p:blipFill>
        <p:spPr>
          <a:xfrm flipH="1">
            <a:off x="7861770" y="3442972"/>
            <a:ext cx="1927411" cy="197488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12599" y="3664706"/>
            <a:ext cx="1286284" cy="175952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0" t="41272" r="26477" b="27435"/>
          <a:stretch/>
        </p:blipFill>
        <p:spPr>
          <a:xfrm flipH="1">
            <a:off x="10362739" y="159313"/>
            <a:ext cx="1652478" cy="1503735"/>
          </a:xfrm>
          <a:prstGeom prst="rect">
            <a:avLst/>
          </a:prstGeom>
        </p:spPr>
      </p:pic>
      <p:sp>
        <p:nvSpPr>
          <p:cNvPr id="14" name="10-конечная звезда 13"/>
          <p:cNvSpPr/>
          <p:nvPr/>
        </p:nvSpPr>
        <p:spPr>
          <a:xfrm>
            <a:off x="7861770" y="2026016"/>
            <a:ext cx="1409983" cy="1510865"/>
          </a:xfrm>
          <a:prstGeom prst="star10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10-конечная звезда 14"/>
          <p:cNvSpPr/>
          <p:nvPr/>
        </p:nvSpPr>
        <p:spPr>
          <a:xfrm>
            <a:off x="9823824" y="1780663"/>
            <a:ext cx="1409983" cy="1510865"/>
          </a:xfrm>
          <a:prstGeom prst="star10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10-конечная звезда 15"/>
          <p:cNvSpPr/>
          <p:nvPr/>
        </p:nvSpPr>
        <p:spPr>
          <a:xfrm>
            <a:off x="5881193" y="1894254"/>
            <a:ext cx="1409983" cy="1510865"/>
          </a:xfrm>
          <a:prstGeom prst="star10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10-конечная звезда 16"/>
          <p:cNvSpPr/>
          <p:nvPr/>
        </p:nvSpPr>
        <p:spPr>
          <a:xfrm>
            <a:off x="3414495" y="1770185"/>
            <a:ext cx="1409983" cy="1510865"/>
          </a:xfrm>
          <a:prstGeom prst="star10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10-конечная звезда 17"/>
          <p:cNvSpPr/>
          <p:nvPr/>
        </p:nvSpPr>
        <p:spPr>
          <a:xfrm>
            <a:off x="947798" y="1818281"/>
            <a:ext cx="1409983" cy="1510865"/>
          </a:xfrm>
          <a:prstGeom prst="star10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11488197" y="6418043"/>
            <a:ext cx="498015" cy="332510"/>
          </a:xfrm>
          <a:prstGeom prst="actionButtonForwardNex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179099" y="6350487"/>
            <a:ext cx="498015" cy="344104"/>
          </a:xfrm>
          <a:prstGeom prst="actionButtonBackPrevio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43709" y="6350487"/>
            <a:ext cx="10002982" cy="42163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Segoe Print" panose="02000600000000000000" pitchFamily="2" charset="0"/>
              </a:rPr>
              <a:t>Проведи пчёлку по дорожке от цветка к цветку. Нажимай на пчёлку и проговаривай слоги.</a:t>
            </a:r>
            <a:endParaRPr lang="ru-RU" sz="14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5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 0.03681 L -0.03138 0.33843 " pathEditMode="relative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L -0.02812 -0.2497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39 0.33843 L -0.05795 0.25486 L -0.07774 0.21042 L -0.09961 0.1794 L -0.13685 0.17546 L -0.16329 0.19144 L -0.18907 0.26158 L -0.20417 0.32222 " pathEditMode="relative" ptsTypes="AAAAAA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0.00053 -0.2803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417 0.32222 L -0.21484 0.27222 L -0.2293 0.21435 L -0.25573 0.17917 L -0.31641 0.13889 L -0.35352 0.15093 L -0.38307 0.22917 L -0.38906 0.26829 " pathEditMode="relative" ptsTypes="AAAAAA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834 -0.26921 " pathEditMode="relative" ptsTypes="AA">
                                      <p:cBhvr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906 0.26828 L -0.4263 0.24676 L -0.47018 0.23055 L -0.50508 0.22939 L -0.53151 0.25347 L -0.56406 0.30208 " pathEditMode="relative" ptsTypes="AAAAAA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378 -0.25185 " pathEditMode="relative" ptsTypes="AA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27 0.35625 L -0.5918 0.20232 L -0.63164 0.13935 L -0.65313 0.12245 L -0.69779 0.11852 L -0.76237 0.18773 L -0.78216 0.24236 " pathEditMode="relative" rAng="0" ptsTypes="AAAAAAA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51" y="-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9636 0.28773 L -0.85052 0.18565 L -0.93932 0.09769 L -1.00326 0.05972 " pathEditMode="relative" rAng="0" ptsTypes="AAAA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52" y="-1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331 -0.2706 " pathEditMode="relative" ptsTypes="AA">
                                      <p:cBhvr>
                                        <p:cTn id="5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049" y="3520109"/>
            <a:ext cx="1294602" cy="1759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991" y="5296920"/>
            <a:ext cx="1560947" cy="1595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521" y="4913676"/>
            <a:ext cx="1422498" cy="18125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121" y="3326097"/>
            <a:ext cx="1869053" cy="21821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20491"/>
            <a:ext cx="2633220" cy="17547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5"/>
          <a:stretch/>
        </p:blipFill>
        <p:spPr>
          <a:xfrm>
            <a:off x="677114" y="3326097"/>
            <a:ext cx="1925746" cy="203465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800" y="3536881"/>
            <a:ext cx="1937088" cy="20151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50" t="4533"/>
          <a:stretch/>
        </p:blipFill>
        <p:spPr>
          <a:xfrm flipH="1">
            <a:off x="7861770" y="3442972"/>
            <a:ext cx="1927411" cy="197488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12599" y="3664706"/>
            <a:ext cx="1286284" cy="175952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0" t="41272" r="26477" b="27435"/>
          <a:stretch/>
        </p:blipFill>
        <p:spPr>
          <a:xfrm flipH="1">
            <a:off x="10362739" y="159313"/>
            <a:ext cx="1652478" cy="1503735"/>
          </a:xfrm>
          <a:prstGeom prst="rect">
            <a:avLst/>
          </a:prstGeom>
        </p:spPr>
      </p:pic>
      <p:sp>
        <p:nvSpPr>
          <p:cNvPr id="14" name="10-конечная звезда 13"/>
          <p:cNvSpPr/>
          <p:nvPr/>
        </p:nvSpPr>
        <p:spPr>
          <a:xfrm>
            <a:off x="7861770" y="2026016"/>
            <a:ext cx="1409983" cy="1510865"/>
          </a:xfrm>
          <a:prstGeom prst="star10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10-конечная звезда 14"/>
          <p:cNvSpPr/>
          <p:nvPr/>
        </p:nvSpPr>
        <p:spPr>
          <a:xfrm>
            <a:off x="9823824" y="1780663"/>
            <a:ext cx="1409983" cy="1510865"/>
          </a:xfrm>
          <a:prstGeom prst="star10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10-конечная звезда 15"/>
          <p:cNvSpPr/>
          <p:nvPr/>
        </p:nvSpPr>
        <p:spPr>
          <a:xfrm>
            <a:off x="5881193" y="1894254"/>
            <a:ext cx="1409983" cy="1510865"/>
          </a:xfrm>
          <a:prstGeom prst="star10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10-конечная звезда 16"/>
          <p:cNvSpPr/>
          <p:nvPr/>
        </p:nvSpPr>
        <p:spPr>
          <a:xfrm>
            <a:off x="3414495" y="1770185"/>
            <a:ext cx="1409983" cy="1510865"/>
          </a:xfrm>
          <a:prstGeom prst="star10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10-конечная звезда 17"/>
          <p:cNvSpPr/>
          <p:nvPr/>
        </p:nvSpPr>
        <p:spPr>
          <a:xfrm>
            <a:off x="947798" y="1818281"/>
            <a:ext cx="1409983" cy="1510865"/>
          </a:xfrm>
          <a:prstGeom prst="star10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11488197" y="6418043"/>
            <a:ext cx="498015" cy="332510"/>
          </a:xfrm>
          <a:prstGeom prst="actionButtonForwardNex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179099" y="6350487"/>
            <a:ext cx="498015" cy="344104"/>
          </a:xfrm>
          <a:prstGeom prst="actionButtonBackPrevio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43709" y="6350487"/>
            <a:ext cx="10002982" cy="42163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Segoe Print" panose="02000600000000000000" pitchFamily="2" charset="0"/>
              </a:rPr>
              <a:t>Проведи пчёлку по дорожке от цветка к цветку. Нажимай на пчёлку и проговаривай слоги.</a:t>
            </a:r>
            <a:endParaRPr lang="ru-RU" sz="14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98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 0.03681 L -0.03138 0.33843 " pathEditMode="relative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L -0.02812 -0.2497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39 0.33843 L -0.05795 0.25486 L -0.07774 0.21042 L -0.09961 0.1794 L -0.13685 0.17546 L -0.16329 0.19144 L -0.18907 0.26158 L -0.20417 0.32222 " pathEditMode="relative" ptsTypes="AAAAAA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0.00053 -0.2803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417 0.32222 L -0.21484 0.27222 L -0.2293 0.21435 L -0.25573 0.17917 L -0.31641 0.13889 L -0.35352 0.15093 L -0.38307 0.22917 L -0.38906 0.26829 " pathEditMode="relative" ptsTypes="AAAAAA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834 -0.26921 " pathEditMode="relative" ptsTypes="AA">
                                      <p:cBhvr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906 0.26828 L -0.4263 0.24676 L -0.47018 0.23055 L -0.50508 0.22939 L -0.53151 0.25347 L -0.56406 0.30208 " pathEditMode="relative" ptsTypes="AAAAAA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378 -0.25185 " pathEditMode="relative" ptsTypes="AA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27 0.35625 L -0.5918 0.20232 L -0.63164 0.13935 L -0.65313 0.12245 L -0.69779 0.11852 L -0.76237 0.18773 L -0.78216 0.24236 " pathEditMode="relative" rAng="0" ptsTypes="AAAAAAA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51" y="-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9636 0.28773 L -0.85052 0.18565 L -0.93932 0.09769 L -1.00326 0.05972 " pathEditMode="relative" rAng="0" ptsTypes="AAAA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52" y="-1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331 -0.2706 " pathEditMode="relative" ptsTypes="AA">
                                      <p:cBhvr>
                                        <p:cTn id="5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556" y="246667"/>
            <a:ext cx="1438674" cy="15397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459" y="4094279"/>
            <a:ext cx="1495061" cy="17191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739" y="1535524"/>
            <a:ext cx="1066345" cy="132709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456049" y="563417"/>
            <a:ext cx="4590474" cy="65955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КО-КО-КО- </a:t>
            </a:r>
            <a:r>
              <a:rPr lang="ru-RU" sz="20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пчелы далеко</a:t>
            </a:r>
            <a:r>
              <a:rPr lang="ru-RU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975678" y="4900309"/>
            <a:ext cx="4590474" cy="65955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КА-КА-КА-белая мука.</a:t>
            </a:r>
            <a:endParaRPr lang="ru-RU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50241" y="3064912"/>
            <a:ext cx="4590474" cy="65955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КУ-КУ-КУ блины пеку</a:t>
            </a:r>
            <a:endParaRPr lang="ru-RU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31773" y="1960028"/>
            <a:ext cx="4590474" cy="65955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КА-КА-КА синяя река.</a:t>
            </a:r>
            <a:endParaRPr lang="ru-RU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11500020" y="6371961"/>
            <a:ext cx="498015" cy="332510"/>
          </a:xfrm>
          <a:prstGeom prst="actionButtonForwardNex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179099" y="6350487"/>
            <a:ext cx="498015" cy="344104"/>
          </a:xfrm>
          <a:prstGeom prst="actionButtonBackPrevio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43709" y="6350487"/>
            <a:ext cx="10002982" cy="42163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Segoe Print" panose="02000600000000000000" pitchFamily="2" charset="0"/>
              </a:rPr>
              <a:t>Спой песенку с пчёлками. Нажимай на слова и проговаривай </a:t>
            </a:r>
            <a:r>
              <a:rPr lang="ru-RU" sz="1400" dirty="0" err="1" smtClean="0">
                <a:latin typeface="Segoe Print" panose="02000600000000000000" pitchFamily="2" charset="0"/>
              </a:rPr>
              <a:t>чистоговорки</a:t>
            </a:r>
            <a:r>
              <a:rPr lang="ru-RU" sz="1400" dirty="0" smtClean="0">
                <a:latin typeface="Segoe Print" panose="02000600000000000000" pitchFamily="2" charset="0"/>
              </a:rPr>
              <a:t> с пчёлками.</a:t>
            </a:r>
            <a:endParaRPr lang="ru-RU" sz="1400" dirty="0">
              <a:latin typeface="Segoe Print" panose="02000600000000000000" pitchFamily="2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7030988" y="3064063"/>
            <a:ext cx="1385561" cy="1320800"/>
            <a:chOff x="2872509" y="1496291"/>
            <a:chExt cx="3260543" cy="3186545"/>
          </a:xfrm>
        </p:grpSpPr>
        <p:sp>
          <p:nvSpPr>
            <p:cNvPr id="18" name="Овал 17"/>
            <p:cNvSpPr/>
            <p:nvPr/>
          </p:nvSpPr>
          <p:spPr>
            <a:xfrm>
              <a:off x="4451927" y="2059709"/>
              <a:ext cx="988291" cy="96058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143" b="9285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89" t="1751" r="11661" b="5455"/>
            <a:stretch/>
          </p:blipFill>
          <p:spPr>
            <a:xfrm>
              <a:off x="2872509" y="1496291"/>
              <a:ext cx="3260543" cy="31865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26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555" y="341023"/>
            <a:ext cx="1860517" cy="14248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165" y="4287880"/>
            <a:ext cx="1756062" cy="17560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65" y="1357745"/>
            <a:ext cx="1617720" cy="1621285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456049" y="563417"/>
            <a:ext cx="4590474" cy="65955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ТА-ТА-ТА- я везу кота</a:t>
            </a:r>
            <a:endParaRPr lang="ru-RU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975678" y="4900309"/>
            <a:ext cx="4590474" cy="65955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ОТ-ОТ-ОТ- убежал любимый кот</a:t>
            </a:r>
            <a:endParaRPr lang="ru-RU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50241" y="3064912"/>
            <a:ext cx="4590474" cy="65955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ТЫ-ТЫ-ТЫ- сытые коты</a:t>
            </a:r>
            <a:endParaRPr lang="ru-RU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31773" y="1960028"/>
            <a:ext cx="4590474" cy="65955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ТУ-ТУ-ТУ –помогу коту</a:t>
            </a:r>
            <a:endParaRPr lang="ru-RU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11500020" y="6371961"/>
            <a:ext cx="498015" cy="332510"/>
          </a:xfrm>
          <a:prstGeom prst="actionButtonForwardNex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179099" y="6350487"/>
            <a:ext cx="498015" cy="344104"/>
          </a:xfrm>
          <a:prstGeom prst="actionButtonBackPrevio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43709" y="6350487"/>
            <a:ext cx="10002982" cy="42163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Segoe Print" panose="02000600000000000000" pitchFamily="2" charset="0"/>
              </a:rPr>
              <a:t>Спой песенку с пчёлками. Нажимай на слова и проговаривай </a:t>
            </a:r>
            <a:r>
              <a:rPr lang="ru-RU" sz="1400" dirty="0" err="1" smtClean="0">
                <a:latin typeface="Segoe Print" panose="02000600000000000000" pitchFamily="2" charset="0"/>
              </a:rPr>
              <a:t>чистоговорки</a:t>
            </a:r>
            <a:r>
              <a:rPr lang="ru-RU" sz="1400" dirty="0" smtClean="0">
                <a:latin typeface="Segoe Print" panose="02000600000000000000" pitchFamily="2" charset="0"/>
              </a:rPr>
              <a:t> с пчёлками.</a:t>
            </a:r>
            <a:endParaRPr lang="ru-RU" sz="1400" dirty="0">
              <a:latin typeface="Segoe Print" panose="02000600000000000000" pitchFamily="2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7030988" y="2926124"/>
            <a:ext cx="2852604" cy="1756712"/>
            <a:chOff x="2872509" y="2059709"/>
            <a:chExt cx="3260544" cy="1876754"/>
          </a:xfrm>
        </p:grpSpPr>
        <p:sp>
          <p:nvSpPr>
            <p:cNvPr id="18" name="Овал 17"/>
            <p:cNvSpPr/>
            <p:nvPr/>
          </p:nvSpPr>
          <p:spPr>
            <a:xfrm>
              <a:off x="4451927" y="2059709"/>
              <a:ext cx="988291" cy="96058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2509" y="2242663"/>
              <a:ext cx="3260544" cy="1693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762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7855" y="-81266"/>
            <a:ext cx="4330930" cy="42633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640" y="1259161"/>
            <a:ext cx="2255982" cy="22559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128" y="1259161"/>
            <a:ext cx="2255982" cy="22559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94" y="1334205"/>
            <a:ext cx="2255982" cy="22559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750" y="1259161"/>
            <a:ext cx="2255982" cy="22559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122" y="1334205"/>
            <a:ext cx="2255982" cy="22559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750" y="1184117"/>
            <a:ext cx="2255982" cy="2255982"/>
          </a:xfrm>
          <a:prstGeom prst="rect">
            <a:avLst/>
          </a:prstGeom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11500020" y="6371961"/>
            <a:ext cx="498015" cy="332510"/>
          </a:xfrm>
          <a:prstGeom prst="actionButtonForwardNex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179099" y="6350487"/>
            <a:ext cx="498015" cy="344104"/>
          </a:xfrm>
          <a:prstGeom prst="actionButtonBackPrevio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3709" y="6271491"/>
            <a:ext cx="10002982" cy="50062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Segoe Print" panose="02000600000000000000" pitchFamily="2" charset="0"/>
              </a:rPr>
              <a:t>Пчёлки-танцоры вылетают из улья. Нажми на улей и считай их. Проговаривай так: «Одна веселая пчёлка вылетела из улья…»</a:t>
            </a:r>
            <a:endParaRPr lang="ru-RU" sz="14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80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625E-6 -2.96296E-6 L 0.07566 0.19005 L 0.17266 -0.00532 L 0.25001 0.25208 L 0.39688 0.06204 L 0.50001 0.24398 L 0.64701 -0.18843 " pathEditMode="relative" ptsTypes="AAAAAAA">
                                      <p:cBhvr>
                                        <p:cTn id="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0.05162 L 0.08724 0.22361 L 0.15859 0.00602 L 0.25429 0.22893 L 0.37799 0.02083 L 0.43502 -0.09607 " pathEditMode="relative" rAng="0" ptsTypes="AAAAAA">
                                      <p:cBhvr>
                                        <p:cTn id="1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45" y="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96296E-6 L 0.08321 0.21273 C 0.08529 0.2088 0.0875 0.20486 0.08933 0.2007 C 0.08998 0.19907 0.09089 0.19514 0.09089 0.19514 L 0.17644 0.03079 L 0.26276 0.26134 L 0.40821 0.0713 L 0.65756 0.39607 " pathEditMode="relative" ptsTypes="AAAAAAAA">
                                      <p:cBhvr>
                                        <p:cTn id="2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9 -0.02547 L 0.07409 0.17916 L 0.16432 0.39861 " pathEditMode="relative" rAng="0" ptsTypes="AAA">
                                      <p:cBhvr>
                                        <p:cTn id="2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11" y="2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29 0.01134 L 0.21693 -0.20278 " pathEditMode="relative" ptsTypes="AA">
                                      <p:cBhvr>
                                        <p:cTn id="3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0.00162 L 2.29167E-6 -0.00139 L 0.00456 0.00856 L 0.05013 0.10578 L 0.17956 -0.00672 L 0.25872 0.17824 L 0.39765 0.04583 L 0.40482 0.31805 " pathEditMode="relative" rAng="0" ptsTypes="AAAAAAAA">
                                      <p:cBhvr>
                                        <p:cTn id="3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34" y="1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3" y="190841"/>
            <a:ext cx="2434191" cy="257483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0" t="41272" r="26477" b="27435"/>
          <a:stretch/>
        </p:blipFill>
        <p:spPr>
          <a:xfrm flipH="1">
            <a:off x="9970863" y="-11293"/>
            <a:ext cx="1989397" cy="1810327"/>
          </a:xfrm>
          <a:prstGeom prst="rect">
            <a:avLst/>
          </a:prstGeom>
        </p:spPr>
      </p:pic>
      <p:grpSp>
        <p:nvGrpSpPr>
          <p:cNvPr id="34" name="Группа 33"/>
          <p:cNvGrpSpPr/>
          <p:nvPr/>
        </p:nvGrpSpPr>
        <p:grpSpPr>
          <a:xfrm>
            <a:off x="8556147" y="1103134"/>
            <a:ext cx="1459344" cy="1237672"/>
            <a:chOff x="8556147" y="1103134"/>
            <a:chExt cx="1459344" cy="1237672"/>
          </a:xfrm>
          <a:solidFill>
            <a:schemeClr val="bg1"/>
          </a:solidFill>
        </p:grpSpPr>
        <p:sp>
          <p:nvSpPr>
            <p:cNvPr id="10" name="Шестиугольник 9"/>
            <p:cNvSpPr/>
            <p:nvPr/>
          </p:nvSpPr>
          <p:spPr>
            <a:xfrm>
              <a:off x="8556147" y="1103134"/>
              <a:ext cx="1459344" cy="1237672"/>
            </a:xfrm>
            <a:prstGeom prst="hexagon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12694" y="1214584"/>
              <a:ext cx="926429" cy="1005425"/>
            </a:xfrm>
            <a:prstGeom prst="rect">
              <a:avLst/>
            </a:prstGeom>
            <a:grpFill/>
          </p:spPr>
        </p:pic>
      </p:grpSp>
      <p:grpSp>
        <p:nvGrpSpPr>
          <p:cNvPr id="33" name="Группа 32"/>
          <p:cNvGrpSpPr/>
          <p:nvPr/>
        </p:nvGrpSpPr>
        <p:grpSpPr>
          <a:xfrm>
            <a:off x="7353349" y="467044"/>
            <a:ext cx="1459344" cy="1237672"/>
            <a:chOff x="7353349" y="467044"/>
            <a:chExt cx="1459344" cy="1237672"/>
          </a:xfrm>
          <a:solidFill>
            <a:schemeClr val="bg1"/>
          </a:solidFill>
        </p:grpSpPr>
        <p:sp>
          <p:nvSpPr>
            <p:cNvPr id="11" name="Шестиугольник 10"/>
            <p:cNvSpPr/>
            <p:nvPr/>
          </p:nvSpPr>
          <p:spPr>
            <a:xfrm>
              <a:off x="7353349" y="467044"/>
              <a:ext cx="1459344" cy="1237672"/>
            </a:xfrm>
            <a:prstGeom prst="hexagon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0089" y="581632"/>
              <a:ext cx="796948" cy="1012522"/>
            </a:xfrm>
            <a:prstGeom prst="rect">
              <a:avLst/>
            </a:prstGeom>
            <a:grpFill/>
          </p:spPr>
        </p:pic>
      </p:grpSp>
      <p:grpSp>
        <p:nvGrpSpPr>
          <p:cNvPr id="29" name="Группа 28"/>
          <p:cNvGrpSpPr/>
          <p:nvPr/>
        </p:nvGrpSpPr>
        <p:grpSpPr>
          <a:xfrm>
            <a:off x="2518593" y="492774"/>
            <a:ext cx="1459344" cy="1237672"/>
            <a:chOff x="2518593" y="492774"/>
            <a:chExt cx="1459344" cy="1237672"/>
          </a:xfrm>
          <a:solidFill>
            <a:schemeClr val="bg1"/>
          </a:solidFill>
        </p:grpSpPr>
        <p:sp>
          <p:nvSpPr>
            <p:cNvPr id="5" name="Шестиугольник 4"/>
            <p:cNvSpPr/>
            <p:nvPr/>
          </p:nvSpPr>
          <p:spPr>
            <a:xfrm>
              <a:off x="2518593" y="492774"/>
              <a:ext cx="1459344" cy="1237672"/>
            </a:xfrm>
            <a:prstGeom prst="hexagon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6737" y="581632"/>
              <a:ext cx="1059955" cy="1059955"/>
            </a:xfrm>
            <a:prstGeom prst="rect">
              <a:avLst/>
            </a:prstGeom>
            <a:grpFill/>
          </p:spPr>
        </p:pic>
      </p:grpSp>
      <p:grpSp>
        <p:nvGrpSpPr>
          <p:cNvPr id="32" name="Группа 31"/>
          <p:cNvGrpSpPr/>
          <p:nvPr/>
        </p:nvGrpSpPr>
        <p:grpSpPr>
          <a:xfrm>
            <a:off x="6130806" y="1109051"/>
            <a:ext cx="1459344" cy="1237672"/>
            <a:chOff x="6130806" y="1109051"/>
            <a:chExt cx="1459344" cy="1237672"/>
          </a:xfrm>
          <a:solidFill>
            <a:schemeClr val="bg1"/>
          </a:solidFill>
        </p:grpSpPr>
        <p:sp>
          <p:nvSpPr>
            <p:cNvPr id="9" name="Шестиугольник 8"/>
            <p:cNvSpPr/>
            <p:nvPr/>
          </p:nvSpPr>
          <p:spPr>
            <a:xfrm>
              <a:off x="6130806" y="1109051"/>
              <a:ext cx="1459344" cy="1237672"/>
            </a:xfrm>
            <a:prstGeom prst="hexagon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5452" y="1268354"/>
              <a:ext cx="823495" cy="951656"/>
            </a:xfrm>
            <a:prstGeom prst="rect">
              <a:avLst/>
            </a:prstGeom>
            <a:grpFill/>
          </p:spPr>
        </p:pic>
      </p:grpSp>
      <p:grpSp>
        <p:nvGrpSpPr>
          <p:cNvPr id="30" name="Группа 29"/>
          <p:cNvGrpSpPr/>
          <p:nvPr/>
        </p:nvGrpSpPr>
        <p:grpSpPr>
          <a:xfrm>
            <a:off x="3722664" y="1171643"/>
            <a:ext cx="1459344" cy="1237672"/>
            <a:chOff x="3722664" y="1171643"/>
            <a:chExt cx="1459344" cy="1237672"/>
          </a:xfrm>
          <a:solidFill>
            <a:schemeClr val="bg1"/>
          </a:solidFill>
        </p:grpSpPr>
        <p:sp>
          <p:nvSpPr>
            <p:cNvPr id="7" name="Шестиугольник 6"/>
            <p:cNvSpPr/>
            <p:nvPr/>
          </p:nvSpPr>
          <p:spPr>
            <a:xfrm>
              <a:off x="3722664" y="1171643"/>
              <a:ext cx="1459344" cy="1237672"/>
            </a:xfrm>
            <a:prstGeom prst="hexagon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7825" y="1268354"/>
              <a:ext cx="951656" cy="951656"/>
            </a:xfrm>
            <a:prstGeom prst="rect">
              <a:avLst/>
            </a:prstGeom>
            <a:grpFill/>
          </p:spPr>
        </p:pic>
      </p:grpSp>
      <p:grpSp>
        <p:nvGrpSpPr>
          <p:cNvPr id="31" name="Группа 30"/>
          <p:cNvGrpSpPr/>
          <p:nvPr/>
        </p:nvGrpSpPr>
        <p:grpSpPr>
          <a:xfrm>
            <a:off x="4943934" y="1799034"/>
            <a:ext cx="1459344" cy="1237672"/>
            <a:chOff x="4943934" y="1799034"/>
            <a:chExt cx="1459344" cy="1237672"/>
          </a:xfrm>
          <a:solidFill>
            <a:schemeClr val="bg1"/>
          </a:solidFill>
        </p:grpSpPr>
        <p:sp>
          <p:nvSpPr>
            <p:cNvPr id="8" name="Шестиугольник 7"/>
            <p:cNvSpPr/>
            <p:nvPr/>
          </p:nvSpPr>
          <p:spPr>
            <a:xfrm>
              <a:off x="4943934" y="1799034"/>
              <a:ext cx="1459344" cy="1237672"/>
            </a:xfrm>
            <a:prstGeom prst="hexagon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6544" y="2018224"/>
              <a:ext cx="1020336" cy="859179"/>
            </a:xfrm>
            <a:prstGeom prst="rect">
              <a:avLst/>
            </a:prstGeom>
            <a:grpFill/>
          </p:spPr>
        </p:pic>
      </p:grpSp>
      <p:sp>
        <p:nvSpPr>
          <p:cNvPr id="50" name="Управляющая кнопка: далее 49">
            <a:hlinkClick r:id="" action="ppaction://hlinkshowjump?jump=nextslide" highlightClick="1"/>
          </p:cNvPr>
          <p:cNvSpPr/>
          <p:nvPr/>
        </p:nvSpPr>
        <p:spPr>
          <a:xfrm>
            <a:off x="11514886" y="6453986"/>
            <a:ext cx="498015" cy="332510"/>
          </a:xfrm>
          <a:prstGeom prst="actionButtonForwardNex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Управляющая кнопка: назад 50">
            <a:hlinkClick r:id="" action="ppaction://hlinkshowjump?jump=previousslide" highlightClick="1"/>
          </p:cNvPr>
          <p:cNvSpPr/>
          <p:nvPr/>
        </p:nvSpPr>
        <p:spPr>
          <a:xfrm>
            <a:off x="219168" y="6453295"/>
            <a:ext cx="498015" cy="344104"/>
          </a:xfrm>
          <a:prstGeom prst="actionButtonBackPrevio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1094509" y="6439977"/>
            <a:ext cx="10002982" cy="38399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Segoe Print" panose="02000600000000000000" pitchFamily="2" charset="0"/>
              </a:rPr>
              <a:t>Проведи пчёлку по дорожке к цветку. Нажимай на соты и </a:t>
            </a:r>
            <a:r>
              <a:rPr lang="ru-RU" sz="1400" dirty="0" err="1" smtClean="0">
                <a:latin typeface="Segoe Print" panose="02000600000000000000" pitchFamily="2" charset="0"/>
              </a:rPr>
              <a:t>и</a:t>
            </a:r>
            <a:r>
              <a:rPr lang="ru-RU" sz="1400" dirty="0" smtClean="0">
                <a:latin typeface="Segoe Print" panose="02000600000000000000" pitchFamily="2" charset="0"/>
              </a:rPr>
              <a:t> называй слова. </a:t>
            </a:r>
          </a:p>
          <a:p>
            <a:pPr algn="ctr"/>
            <a:r>
              <a:rPr lang="ru-RU" sz="1400" dirty="0" smtClean="0">
                <a:latin typeface="Segoe Print" panose="02000600000000000000" pitchFamily="2" charset="0"/>
              </a:rPr>
              <a:t>Проговаривай так: «Пчелка летела и увидела (нашла)…»</a:t>
            </a:r>
            <a:endParaRPr lang="ru-RU" sz="1400" dirty="0">
              <a:latin typeface="Segoe Print" panose="02000600000000000000" pitchFamily="2" charset="0"/>
            </a:endParaRPr>
          </a:p>
        </p:txBody>
      </p:sp>
      <p:sp>
        <p:nvSpPr>
          <p:cNvPr id="4" name="Волна 3"/>
          <p:cNvSpPr/>
          <p:nvPr/>
        </p:nvSpPr>
        <p:spPr>
          <a:xfrm>
            <a:off x="11261811" y="5659294"/>
            <a:ext cx="766618" cy="574580"/>
          </a:xfrm>
          <a:prstGeom prst="wav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Segoe Print" panose="02000600000000000000" pitchFamily="2" charset="0"/>
              </a:rPr>
              <a:t>слова</a:t>
            </a:r>
            <a:endParaRPr lang="ru-RU" sz="1400" dirty="0">
              <a:latin typeface="Segoe Print" panose="02000600000000000000" pitchFamily="2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172553" y="2018225"/>
            <a:ext cx="1855876" cy="149489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Segoe Print" panose="02000600000000000000" pitchFamily="2" charset="0"/>
              </a:rPr>
              <a:t>Кабан</a:t>
            </a:r>
          </a:p>
          <a:p>
            <a:pPr algn="ctr"/>
            <a:r>
              <a:rPr lang="ru-RU" sz="1200" dirty="0" smtClean="0">
                <a:latin typeface="Segoe Print" panose="02000600000000000000" pitchFamily="2" charset="0"/>
              </a:rPr>
              <a:t>Бык</a:t>
            </a:r>
          </a:p>
          <a:p>
            <a:pPr algn="ctr"/>
            <a:r>
              <a:rPr lang="ru-RU" sz="1200" dirty="0" smtClean="0">
                <a:latin typeface="Segoe Print" panose="02000600000000000000" pitchFamily="2" charset="0"/>
              </a:rPr>
              <a:t>Каша</a:t>
            </a:r>
          </a:p>
          <a:p>
            <a:pPr algn="ctr"/>
            <a:r>
              <a:rPr lang="ru-RU" sz="1200" dirty="0" smtClean="0">
                <a:latin typeface="Segoe Print" panose="02000600000000000000" pitchFamily="2" charset="0"/>
              </a:rPr>
              <a:t>Капля</a:t>
            </a:r>
          </a:p>
          <a:p>
            <a:pPr algn="ctr"/>
            <a:r>
              <a:rPr lang="ru-RU" sz="1200" dirty="0" smtClean="0">
                <a:latin typeface="Segoe Print" panose="02000600000000000000" pitchFamily="2" charset="0"/>
              </a:rPr>
              <a:t>Мак</a:t>
            </a:r>
          </a:p>
          <a:p>
            <a:pPr algn="ctr"/>
            <a:r>
              <a:rPr lang="ru-RU" sz="1200" dirty="0" smtClean="0">
                <a:latin typeface="Segoe Print" panose="02000600000000000000" pitchFamily="2" charset="0"/>
              </a:rPr>
              <a:t>Паук</a:t>
            </a:r>
            <a:endParaRPr lang="ru-RU" sz="1200" dirty="0" smtClean="0">
              <a:latin typeface="Segoe Print" panose="02000600000000000000" pitchFamily="2" charset="0"/>
            </a:endParaRPr>
          </a:p>
          <a:p>
            <a:pPr algn="ctr"/>
            <a:endParaRPr lang="ru-RU" sz="12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88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09 0.03125 L -0.12005 0.0851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57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057 0.09329 L -0.21302 0.01112 " pathEditMode="relative" ptsTypes="AA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99 0.0125 L -0.32214 0.11621 " pathEditMode="relative" ptsTypes="AA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979 0.11875 L -0.41524 0.22917 " pathEditMode="relative" ptsTypes="AA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823 0.23612 L -0.52357 0.12686 " pathEditMode="relative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46 0.14977 L -0.62435 0.02732 " pathEditMode="relative" ptsTypes="AA">
                                      <p:cBhvr>
                                        <p:cTn id="5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2136 0.03658 L -0.76445 -0.02384 " pathEditMode="relative" ptsTypes="AA">
                                      <p:cBhvr>
                                        <p:cTn id="5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945"/>
            <a:ext cx="12192000" cy="5785104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997526" y="3651504"/>
            <a:ext cx="5560292" cy="209665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atin typeface="Segoe Print" panose="02000600000000000000" pitchFamily="2" charset="0"/>
              </a:rPr>
              <a:t>Молодец!</a:t>
            </a:r>
            <a:endParaRPr lang="ru-RU" sz="5400" dirty="0"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0707" y="6147524"/>
            <a:ext cx="2022764" cy="9195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Управляющая кнопка: далее 2">
            <a:hlinkClick r:id="" action="ppaction://hlinkshowjump?jump=endshow" highlightClick="1"/>
          </p:cNvPr>
          <p:cNvSpPr/>
          <p:nvPr/>
        </p:nvSpPr>
        <p:spPr>
          <a:xfrm>
            <a:off x="11500020" y="6371961"/>
            <a:ext cx="498015" cy="332510"/>
          </a:xfrm>
          <a:prstGeom prst="actionButtonForwardNex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192000" y="507339"/>
            <a:ext cx="2102094" cy="2046610"/>
          </a:xfrm>
          <a:prstGeom prst="rect">
            <a:avLst/>
          </a:prstGeom>
        </p:spPr>
      </p:pic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127526" y="6435253"/>
            <a:ext cx="498015" cy="344104"/>
          </a:xfrm>
          <a:prstGeom prst="actionButtonBackPrevio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67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-0.11524 0.08773 L -0.17019 0.21551 L -0.22735 0.32963 L -0.29388 0.28704 L -0.34805 0.17292 L -0.38828 0.10023 L -0.43776 0.05069 L -0.52045 0.05903 L -0.56537 0.15509 L -0.59388 0.25278 L -0.62253 0.30903 L -0.69219 0.33796 L -0.78034 0.30347 L -0.79271 0.27338 L -0.84375 0.20741 L -0.88151 0.12361 " pathEditMode="relative" ptsTypes="AAAAAAAAAAAAAAAAA">
                                      <p:cBhvr>
                                        <p:cTn id="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1263</TotalTime>
  <Words>193</Words>
  <Application>Microsoft Office PowerPoint</Application>
  <PresentationFormat>Широкоэкранный</PresentationFormat>
  <Paragraphs>46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Century Gothic</vt:lpstr>
      <vt:lpstr>Segoe Print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Ивашко Елена</dc:creator>
  <cp:lastModifiedBy>путин</cp:lastModifiedBy>
  <cp:revision>53</cp:revision>
  <dcterms:created xsi:type="dcterms:W3CDTF">2023-04-16T14:22:19Z</dcterms:created>
  <dcterms:modified xsi:type="dcterms:W3CDTF">2024-06-26T06:22:57Z</dcterms:modified>
</cp:coreProperties>
</file>