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5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6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7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8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9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10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1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12.xml" ContentType="application/vnd.openxmlformats-officedocument.theme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3.xml" ContentType="application/vnd.openxmlformats-officedocument.theme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4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theme/theme15.xml" ContentType="application/vnd.openxmlformats-officedocument.theme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theme/theme16.xml" ContentType="application/vnd.openxmlformats-officedocument.theme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theme/theme17.xml" ContentType="application/vnd.openxmlformats-officedocument.theme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18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theme/theme19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0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94" r:id="rId2"/>
    <p:sldMasterId id="2147483707" r:id="rId3"/>
    <p:sldMasterId id="2147483720" r:id="rId4"/>
    <p:sldMasterId id="2147483733" r:id="rId5"/>
    <p:sldMasterId id="2147483746" r:id="rId6"/>
    <p:sldMasterId id="2147483759" r:id="rId7"/>
    <p:sldMasterId id="2147483772" r:id="rId8"/>
    <p:sldMasterId id="2147483785" r:id="rId9"/>
    <p:sldMasterId id="2147483798" r:id="rId10"/>
    <p:sldMasterId id="2147483811" r:id="rId11"/>
    <p:sldMasterId id="2147483824" r:id="rId12"/>
    <p:sldMasterId id="2147483837" r:id="rId13"/>
    <p:sldMasterId id="2147483850" r:id="rId14"/>
    <p:sldMasterId id="2147483863" r:id="rId15"/>
    <p:sldMasterId id="2147483876" r:id="rId16"/>
    <p:sldMasterId id="2147483889" r:id="rId17"/>
    <p:sldMasterId id="2147483902" r:id="rId18"/>
    <p:sldMasterId id="2147483915" r:id="rId19"/>
    <p:sldMasterId id="2147483928" r:id="rId20"/>
    <p:sldMasterId id="2147483941" r:id="rId21"/>
  </p:sldMasterIdLst>
  <p:sldIdLst>
    <p:sldId id="256" r:id="rId22"/>
    <p:sldId id="257" r:id="rId23"/>
    <p:sldId id="259" r:id="rId24"/>
    <p:sldId id="263" r:id="rId25"/>
    <p:sldId id="260" r:id="rId26"/>
    <p:sldId id="261" r:id="rId27"/>
    <p:sldId id="262" r:id="rId28"/>
    <p:sldId id="258" r:id="rId29"/>
    <p:sldId id="264" r:id="rId30"/>
    <p:sldId id="265" r:id="rId31"/>
    <p:sldId id="266" r:id="rId32"/>
    <p:sldId id="267" r:id="rId33"/>
    <p:sldId id="268" r:id="rId34"/>
    <p:sldId id="269" r:id="rId35"/>
    <p:sldId id="270" r:id="rId36"/>
    <p:sldId id="271" r:id="rId37"/>
    <p:sldId id="272" r:id="rId38"/>
    <p:sldId id="275" r:id="rId39"/>
    <p:sldId id="276" r:id="rId40"/>
    <p:sldId id="277" r:id="rId41"/>
    <p:sldId id="278" r:id="rId42"/>
    <p:sldId id="279" r:id="rId43"/>
    <p:sldId id="280" r:id="rId44"/>
    <p:sldId id="281" r:id="rId45"/>
    <p:sldId id="282" r:id="rId46"/>
    <p:sldId id="283" r:id="rId47"/>
    <p:sldId id="284" r:id="rId48"/>
    <p:sldId id="285" r:id="rId49"/>
    <p:sldId id="286" r:id="rId50"/>
    <p:sldId id="287" r:id="rId51"/>
    <p:sldId id="288" r:id="rId52"/>
    <p:sldId id="289" r:id="rId53"/>
    <p:sldId id="291" r:id="rId5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141E47C-77AC-466A-AB46-44F38C87EF4B}">
          <p14:sldIdLst>
            <p14:sldId id="256"/>
            <p14:sldId id="257"/>
            <p14:sldId id="259"/>
            <p14:sldId id="263"/>
            <p14:sldId id="260"/>
            <p14:sldId id="261"/>
            <p14:sldId id="262"/>
            <p14:sldId id="258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1"/>
          </p14:sldIdLst>
        </p14:section>
        <p14:section name="Раздел без заголовка" id="{AD6153D5-CCDE-41AF-BF64-386053225FD0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39" Type="http://schemas.openxmlformats.org/officeDocument/2006/relationships/slide" Target="slides/slide18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3.xml"/><Relationship Id="rId42" Type="http://schemas.openxmlformats.org/officeDocument/2006/relationships/slide" Target="slides/slide21.xml"/><Relationship Id="rId47" Type="http://schemas.openxmlformats.org/officeDocument/2006/relationships/slide" Target="slides/slide26.xml"/><Relationship Id="rId50" Type="http://schemas.openxmlformats.org/officeDocument/2006/relationships/slide" Target="slides/slide29.xml"/><Relationship Id="rId55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slide" Target="slides/slide12.xml"/><Relationship Id="rId38" Type="http://schemas.openxmlformats.org/officeDocument/2006/relationships/slide" Target="slides/slide17.xml"/><Relationship Id="rId46" Type="http://schemas.openxmlformats.org/officeDocument/2006/relationships/slide" Target="slides/slide25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41" Type="http://schemas.openxmlformats.org/officeDocument/2006/relationships/slide" Target="slides/slide20.xml"/><Relationship Id="rId54" Type="http://schemas.openxmlformats.org/officeDocument/2006/relationships/slide" Target="slides/slide3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slide" Target="slides/slide11.xml"/><Relationship Id="rId37" Type="http://schemas.openxmlformats.org/officeDocument/2006/relationships/slide" Target="slides/slide16.xml"/><Relationship Id="rId40" Type="http://schemas.openxmlformats.org/officeDocument/2006/relationships/slide" Target="slides/slide19.xml"/><Relationship Id="rId45" Type="http://schemas.openxmlformats.org/officeDocument/2006/relationships/slide" Target="slides/slide24.xml"/><Relationship Id="rId53" Type="http://schemas.openxmlformats.org/officeDocument/2006/relationships/slide" Target="slides/slide32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slide" Target="slides/slide15.xml"/><Relationship Id="rId49" Type="http://schemas.openxmlformats.org/officeDocument/2006/relationships/slide" Target="slides/slide28.xml"/><Relationship Id="rId57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4" Type="http://schemas.openxmlformats.org/officeDocument/2006/relationships/slide" Target="slides/slide23.xml"/><Relationship Id="rId52" Type="http://schemas.openxmlformats.org/officeDocument/2006/relationships/slide" Target="slides/slide3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slide" Target="slides/slide14.xml"/><Relationship Id="rId43" Type="http://schemas.openxmlformats.org/officeDocument/2006/relationships/slide" Target="slides/slide22.xml"/><Relationship Id="rId48" Type="http://schemas.openxmlformats.org/officeDocument/2006/relationships/slide" Target="slides/slide27.xml"/><Relationship Id="rId56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0.xml"/><Relationship Id="rId3" Type="http://schemas.openxmlformats.org/officeDocument/2006/relationships/slideMaster" Target="slideMasters/slideMaster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28A7-A0F6-4208-AED4-4276AF11A41A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EA9B4-3921-47BD-B18A-8894D4197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920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28A7-A0F6-4208-AED4-4276AF11A41A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EA9B4-3921-47BD-B18A-8894D4197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63530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10972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8C6F3-1172-4A22-9874-3CDEEE52F70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61207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2776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469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68476"/>
            <a:ext cx="103632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C5EB-6CBD-4475-915B-0F018376A50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479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55EC56-9A48-4095-B131-74E08B7D539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15808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0CFD94-CFCC-4CD0-A437-451931D19B9A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7533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61002-E7F6-4475-93A1-B62E341CB24B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52302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2878A3-C4B8-4D9E-BAB7-B1C3A1ED027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79179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FB4457-651F-4D2B-A07B-782C0A86381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94988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44BA7-4769-40AE-94FA-0F9C653D7C8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29708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6699E9-1973-4AD8-9BE6-A1F3EA58262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08869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F94DF-479E-494C-B247-3024809FB02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187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28A7-A0F6-4208-AED4-4276AF11A41A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EA9B4-3921-47BD-B18A-8894D419781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6935584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7E806-AFC9-48E3-BD03-59AE4215D3D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8439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4572EC-F803-4524-ACC8-DBF3AAA06F5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25801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10972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8C6F3-1172-4A22-9874-3CDEEE52F70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9953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2776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469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68476"/>
            <a:ext cx="103632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C5EB-6CBD-4475-915B-0F018376A50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418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55EC56-9A48-4095-B131-74E08B7D539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575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0CFD94-CFCC-4CD0-A437-451931D19B9A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36311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61002-E7F6-4475-93A1-B62E341CB24B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20347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2878A3-C4B8-4D9E-BAB7-B1C3A1ED027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05898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FB4457-651F-4D2B-A07B-782C0A86381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390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44BA7-4769-40AE-94FA-0F9C653D7C8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203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28A7-A0F6-4208-AED4-4276AF11A41A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EA9B4-3921-47BD-B18A-8894D4197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7970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6699E9-1973-4AD8-9BE6-A1F3EA58262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85678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F94DF-479E-494C-B247-3024809FB02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82568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7E806-AFC9-48E3-BD03-59AE4215D3D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98895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4572EC-F803-4524-ACC8-DBF3AAA06F5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41947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10972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8C6F3-1172-4A22-9874-3CDEEE52F70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822948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2776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469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68476"/>
            <a:ext cx="103632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C5EB-6CBD-4475-915B-0F018376A50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290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55EC56-9A48-4095-B131-74E08B7D539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14186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0CFD94-CFCC-4CD0-A437-451931D19B9A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863551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61002-E7F6-4475-93A1-B62E341CB24B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511146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2878A3-C4B8-4D9E-BAB7-B1C3A1ED027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861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28A7-A0F6-4208-AED4-4276AF11A41A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EA9B4-3921-47BD-B18A-8894D419781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428988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FB4457-651F-4D2B-A07B-782C0A86381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285210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44BA7-4769-40AE-94FA-0F9C653D7C8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08278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6699E9-1973-4AD8-9BE6-A1F3EA58262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24276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F94DF-479E-494C-B247-3024809FB02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11997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7E806-AFC9-48E3-BD03-59AE4215D3D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5470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4572EC-F803-4524-ACC8-DBF3AAA06F5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29983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10972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8C6F3-1172-4A22-9874-3CDEEE52F70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1115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2776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469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68476"/>
            <a:ext cx="103632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C5EB-6CBD-4475-915B-0F018376A50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828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55EC56-9A48-4095-B131-74E08B7D539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16830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0CFD94-CFCC-4CD0-A437-451931D19B9A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6641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28A7-A0F6-4208-AED4-4276AF11A41A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EA9B4-3921-47BD-B18A-8894D4197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883860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61002-E7F6-4475-93A1-B62E341CB24B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51586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2878A3-C4B8-4D9E-BAB7-B1C3A1ED027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83003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FB4457-651F-4D2B-A07B-782C0A86381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823471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44BA7-4769-40AE-94FA-0F9C653D7C8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250153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6699E9-1973-4AD8-9BE6-A1F3EA58262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422060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F94DF-479E-494C-B247-3024809FB02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311272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7E806-AFC9-48E3-BD03-59AE4215D3D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84924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4572EC-F803-4524-ACC8-DBF3AAA06F5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55877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10972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8C6F3-1172-4A22-9874-3CDEEE52F70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59633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2776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469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68476"/>
            <a:ext cx="103632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C5EB-6CBD-4475-915B-0F018376A50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673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28A7-A0F6-4208-AED4-4276AF11A41A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EA9B4-3921-47BD-B18A-8894D4197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088824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55EC56-9A48-4095-B131-74E08B7D539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569037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0CFD94-CFCC-4CD0-A437-451931D19B9A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469474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61002-E7F6-4475-93A1-B62E341CB24B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468493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2878A3-C4B8-4D9E-BAB7-B1C3A1ED027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13224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FB4457-651F-4D2B-A07B-782C0A86381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087303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44BA7-4769-40AE-94FA-0F9C653D7C8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68665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6699E9-1973-4AD8-9BE6-A1F3EA58262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134032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F94DF-479E-494C-B247-3024809FB02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01180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7E806-AFC9-48E3-BD03-59AE4215D3D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2041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4572EC-F803-4524-ACC8-DBF3AAA06F5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8201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28A7-A0F6-4208-AED4-4276AF11A41A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EA9B4-3921-47BD-B18A-8894D4197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15389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10972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8C6F3-1172-4A22-9874-3CDEEE52F70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70720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2776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469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68476"/>
            <a:ext cx="103632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C5EB-6CBD-4475-915B-0F018376A50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614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55EC56-9A48-4095-B131-74E08B7D539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112604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0CFD94-CFCC-4CD0-A437-451931D19B9A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052655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61002-E7F6-4475-93A1-B62E341CB24B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727352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2878A3-C4B8-4D9E-BAB7-B1C3A1ED027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364480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FB4457-651F-4D2B-A07B-782C0A86381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442655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44BA7-4769-40AE-94FA-0F9C653D7C8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871811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6699E9-1973-4AD8-9BE6-A1F3EA58262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48967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F94DF-479E-494C-B247-3024809FB02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005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7C236-064E-4947-B515-A2AA255A5A2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013686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7E806-AFC9-48E3-BD03-59AE4215D3D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736775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4572EC-F803-4524-ACC8-DBF3AAA06F5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65757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10972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8C6F3-1172-4A22-9874-3CDEEE52F70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264648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2776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469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68476"/>
            <a:ext cx="103632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C5EB-6CBD-4475-915B-0F018376A50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046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55EC56-9A48-4095-B131-74E08B7D539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64785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0CFD94-CFCC-4CD0-A437-451931D19B9A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032758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61002-E7F6-4475-93A1-B62E341CB24B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316811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2878A3-C4B8-4D9E-BAB7-B1C3A1ED027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022858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FB4457-651F-4D2B-A07B-782C0A86381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535302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44BA7-4769-40AE-94FA-0F9C653D7C8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5054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E8A8F-81BE-4340-98CB-D07A7020F02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672714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6699E9-1973-4AD8-9BE6-A1F3EA58262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367649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F94DF-479E-494C-B247-3024809FB02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831349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7E806-AFC9-48E3-BD03-59AE4215D3D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40463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4572EC-F803-4524-ACC8-DBF3AAA06F5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5759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10972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8C6F3-1172-4A22-9874-3CDEEE52F70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69245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2776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469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68476"/>
            <a:ext cx="103632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C5EB-6CBD-4475-915B-0F018376A50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791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55EC56-9A48-4095-B131-74E08B7D539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15884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0CFD94-CFCC-4CD0-A437-451931D19B9A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65238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61002-E7F6-4475-93A1-B62E341CB24B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40854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2878A3-C4B8-4D9E-BAB7-B1C3A1ED027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2531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ABA6E3-CA95-43A3-AD9D-5A8CCF9925B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325463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FB4457-651F-4D2B-A07B-782C0A86381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037563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44BA7-4769-40AE-94FA-0F9C653D7C8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575674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6699E9-1973-4AD8-9BE6-A1F3EA58262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48973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F94DF-479E-494C-B247-3024809FB02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366467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7E806-AFC9-48E3-BD03-59AE4215D3D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828080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4572EC-F803-4524-ACC8-DBF3AAA06F5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177854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10972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8C6F3-1172-4A22-9874-3CDEEE52F70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861962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2776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469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68476"/>
            <a:ext cx="103632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C5EB-6CBD-4475-915B-0F018376A50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890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55EC56-9A48-4095-B131-74E08B7D539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507397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0CFD94-CFCC-4CD0-A437-451931D19B9A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161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28A7-A0F6-4208-AED4-4276AF11A41A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EA9B4-3921-47BD-B18A-8894D4197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3883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3572C4-0B94-44DF-A503-B3E30D2DA62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363073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61002-E7F6-4475-93A1-B62E341CB24B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576672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2878A3-C4B8-4D9E-BAB7-B1C3A1ED027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437210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FB4457-651F-4D2B-A07B-782C0A86381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583788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44BA7-4769-40AE-94FA-0F9C653D7C8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374993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6699E9-1973-4AD8-9BE6-A1F3EA58262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578565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F94DF-479E-494C-B247-3024809FB02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13007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7E806-AFC9-48E3-BD03-59AE4215D3D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918654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4572EC-F803-4524-ACC8-DBF3AAA06F5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853260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10972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8C6F3-1172-4A22-9874-3CDEEE52F70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408243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2776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469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68476"/>
            <a:ext cx="103632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C5EB-6CBD-4475-915B-0F018376A50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078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6CA5E-4A8F-4492-B0CF-69F68BD0BB0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933382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55EC56-9A48-4095-B131-74E08B7D539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508159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0CFD94-CFCC-4CD0-A437-451931D19B9A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737905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61002-E7F6-4475-93A1-B62E341CB24B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162372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2878A3-C4B8-4D9E-BAB7-B1C3A1ED027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716314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FB4457-651F-4D2B-A07B-782C0A86381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038946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44BA7-4769-40AE-94FA-0F9C653D7C8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925105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6699E9-1973-4AD8-9BE6-A1F3EA58262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680042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F94DF-479E-494C-B247-3024809FB02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832199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7E806-AFC9-48E3-BD03-59AE4215D3D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131453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4572EC-F803-4524-ACC8-DBF3AAA06F5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536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AA94B-57E3-4B18-96E5-DAB981B285C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296469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10972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8C6F3-1172-4A22-9874-3CDEEE52F70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312788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2776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469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68476"/>
            <a:ext cx="103632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C5EB-6CBD-4475-915B-0F018376A50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622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55EC56-9A48-4095-B131-74E08B7D539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285836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0CFD94-CFCC-4CD0-A437-451931D19B9A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292182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61002-E7F6-4475-93A1-B62E341CB24B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578685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2878A3-C4B8-4D9E-BAB7-B1C3A1ED027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153257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FB4457-651F-4D2B-A07B-782C0A86381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839209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44BA7-4769-40AE-94FA-0F9C653D7C8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900696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6699E9-1973-4AD8-9BE6-A1F3EA58262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59604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F94DF-479E-494C-B247-3024809FB02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5362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1837C-D48B-4A4F-8B81-931D06EDD60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456273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7E806-AFC9-48E3-BD03-59AE4215D3D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907389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4572EC-F803-4524-ACC8-DBF3AAA06F5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621710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10972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8C6F3-1172-4A22-9874-3CDEEE52F70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076985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2776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469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68476"/>
            <a:ext cx="103632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C5EB-6CBD-4475-915B-0F018376A50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818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55EC56-9A48-4095-B131-74E08B7D539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477370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0CFD94-CFCC-4CD0-A437-451931D19B9A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776862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61002-E7F6-4475-93A1-B62E341CB24B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814948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2878A3-C4B8-4D9E-BAB7-B1C3A1ED027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166581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FB4457-651F-4D2B-A07B-782C0A86381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170786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44BA7-4769-40AE-94FA-0F9C653D7C8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53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A082F-A4BA-4863-81A3-C2639B3F2A4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047021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6699E9-1973-4AD8-9BE6-A1F3EA58262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063776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F94DF-479E-494C-B247-3024809FB02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065458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7E806-AFC9-48E3-BD03-59AE4215D3D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469965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4572EC-F803-4524-ACC8-DBF3AAA06F5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346661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10972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8C6F3-1172-4A22-9874-3CDEEE52F70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07716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2776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469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68476"/>
            <a:ext cx="103632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C5EB-6CBD-4475-915B-0F018376A50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067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55EC56-9A48-4095-B131-74E08B7D539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157503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0CFD94-CFCC-4CD0-A437-451931D19B9A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665649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61002-E7F6-4475-93A1-B62E341CB24B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807248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2878A3-C4B8-4D9E-BAB7-B1C3A1ED027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858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840AF-CE5A-4BC8-9232-6DD674F7585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884714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FB4457-651F-4D2B-A07B-782C0A86381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861712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44BA7-4769-40AE-94FA-0F9C653D7C8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007756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6699E9-1973-4AD8-9BE6-A1F3EA58262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409910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F94DF-479E-494C-B247-3024809FB02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623841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7E806-AFC9-48E3-BD03-59AE4215D3D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637902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4572EC-F803-4524-ACC8-DBF3AAA06F5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793826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10972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8C6F3-1172-4A22-9874-3CDEEE52F70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4225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D3983-9B14-4416-A716-8A0CCEA805C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3206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C8C25-DA18-422E-AF8D-609698FCC09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6621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545D6F4B-4035-4B04-A024-CAA2A63D1E0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4573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7C236-064E-4947-B515-A2AA255A5A2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127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28A7-A0F6-4208-AED4-4276AF11A41A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EA9B4-3921-47BD-B18A-8894D4197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5206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E8A8F-81BE-4340-98CB-D07A7020F02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4914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ABA6E3-CA95-43A3-AD9D-5A8CCF9925B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4861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3572C4-0B94-44DF-A503-B3E30D2DA62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4553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6CA5E-4A8F-4492-B0CF-69F68BD0BB0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0367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AA94B-57E3-4B18-96E5-DAB981B285C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2829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1837C-D48B-4A4F-8B81-931D06EDD60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5892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A082F-A4BA-4863-81A3-C2639B3F2A4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2479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840AF-CE5A-4BC8-9232-6DD674F7585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5365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D3983-9B14-4416-A716-8A0CCEA805C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818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C8C25-DA18-422E-AF8D-609698FCC09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982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28A7-A0F6-4208-AED4-4276AF11A41A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EA9B4-3921-47BD-B18A-8894D4197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89542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545D6F4B-4035-4B04-A024-CAA2A63D1E0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710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7C236-064E-4947-B515-A2AA255A5A2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9081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E8A8F-81BE-4340-98CB-D07A7020F02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5570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ABA6E3-CA95-43A3-AD9D-5A8CCF9925B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1749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3572C4-0B94-44DF-A503-B3E30D2DA62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36719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6CA5E-4A8F-4492-B0CF-69F68BD0BB0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2718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AA94B-57E3-4B18-96E5-DAB981B285C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4670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1837C-D48B-4A4F-8B81-931D06EDD60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4605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A082F-A4BA-4863-81A3-C2639B3F2A4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33026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840AF-CE5A-4BC8-9232-6DD674F7585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451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28A7-A0F6-4208-AED4-4276AF11A41A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EA9B4-3921-47BD-B18A-8894D4197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96979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D3983-9B14-4416-A716-8A0CCEA805C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46140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C8C25-DA18-422E-AF8D-609698FCC09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1691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545D6F4B-4035-4B04-A024-CAA2A63D1E0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17505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7C236-064E-4947-B515-A2AA255A5A2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99878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E8A8F-81BE-4340-98CB-D07A7020F02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2217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ABA6E3-CA95-43A3-AD9D-5A8CCF9925B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605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3572C4-0B94-44DF-A503-B3E30D2DA62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29378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6CA5E-4A8F-4492-B0CF-69F68BD0BB0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92849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AA94B-57E3-4B18-96E5-DAB981B285C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59735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1837C-D48B-4A4F-8B81-931D06EDD60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580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28A7-A0F6-4208-AED4-4276AF11A41A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EA9B4-3921-47BD-B18A-8894D4197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36006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A082F-A4BA-4863-81A3-C2639B3F2A4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30460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840AF-CE5A-4BC8-9232-6DD674F7585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60878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D3983-9B14-4416-A716-8A0CCEA805C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27615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C8C25-DA18-422E-AF8D-609698FCC09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8666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545D6F4B-4035-4B04-A024-CAA2A63D1E0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04938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2776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469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68476"/>
            <a:ext cx="103632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C5EB-6CBD-4475-915B-0F018376A50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557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55EC56-9A48-4095-B131-74E08B7D539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61267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0CFD94-CFCC-4CD0-A437-451931D19B9A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9666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61002-E7F6-4475-93A1-B62E341CB24B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22879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2878A3-C4B8-4D9E-BAB7-B1C3A1ED027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016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28A7-A0F6-4208-AED4-4276AF11A41A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EA9B4-3921-47BD-B18A-8894D4197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38216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FB4457-651F-4D2B-A07B-782C0A86381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75100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44BA7-4769-40AE-94FA-0F9C653D7C8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02378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6699E9-1973-4AD8-9BE6-A1F3EA58262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82775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F94DF-479E-494C-B247-3024809FB02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37707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7E806-AFC9-48E3-BD03-59AE4215D3D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04649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4572EC-F803-4524-ACC8-DBF3AAA06F5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68344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10972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8C6F3-1172-4A22-9874-3CDEEE52F70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75981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2776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469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68476"/>
            <a:ext cx="103632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C5EB-6CBD-4475-915B-0F018376A50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802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55EC56-9A48-4095-B131-74E08B7D539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82533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0CFD94-CFCC-4CD0-A437-451931D19B9A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694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28A7-A0F6-4208-AED4-4276AF11A41A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EA9B4-3921-47BD-B18A-8894D4197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26941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61002-E7F6-4475-93A1-B62E341CB24B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15959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2878A3-C4B8-4D9E-BAB7-B1C3A1ED027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8772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FB4457-651F-4D2B-A07B-782C0A86381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04649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44BA7-4769-40AE-94FA-0F9C653D7C8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85776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6699E9-1973-4AD8-9BE6-A1F3EA58262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36380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F94DF-479E-494C-B247-3024809FB02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75715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7E806-AFC9-48E3-BD03-59AE4215D3D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29026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4572EC-F803-4524-ACC8-DBF3AAA06F5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8935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10972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8C6F3-1172-4A22-9874-3CDEEE52F70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22821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2776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469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68476"/>
            <a:ext cx="103632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C5EB-6CBD-4475-915B-0F018376A50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881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628A7-A0F6-4208-AED4-4276AF11A41A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EA9B4-3921-47BD-B18A-8894D4197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87422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55EC56-9A48-4095-B131-74E08B7D539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20142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0CFD94-CFCC-4CD0-A437-451931D19B9A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69759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61002-E7F6-4475-93A1-B62E341CB24B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24409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2878A3-C4B8-4D9E-BAB7-B1C3A1ED027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86817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FB4457-651F-4D2B-A07B-782C0A86381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98216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44BA7-4769-40AE-94FA-0F9C653D7C8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04882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6699E9-1973-4AD8-9BE6-A1F3EA58262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66370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F94DF-479E-494C-B247-3024809FB02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94626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7E806-AFC9-48E3-BD03-59AE4215D3D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75237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4572EC-F803-4524-ACC8-DBF3AAA06F5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550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slideLayout" Target="../slideLayouts/slideLayout148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6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51.xml"/><Relationship Id="rId7" Type="http://schemas.openxmlformats.org/officeDocument/2006/relationships/slideLayout" Target="../slideLayouts/slideLayout155.xml"/><Relationship Id="rId12" Type="http://schemas.openxmlformats.org/officeDocument/2006/relationships/slideLayout" Target="../slideLayouts/slideLayout160.xml"/><Relationship Id="rId2" Type="http://schemas.openxmlformats.org/officeDocument/2006/relationships/slideLayout" Target="../slideLayouts/slideLayout150.xml"/><Relationship Id="rId1" Type="http://schemas.openxmlformats.org/officeDocument/2006/relationships/slideLayout" Target="../slideLayouts/slideLayout149.xml"/><Relationship Id="rId6" Type="http://schemas.openxmlformats.org/officeDocument/2006/relationships/slideLayout" Target="../slideLayouts/slideLayout154.xml"/><Relationship Id="rId11" Type="http://schemas.openxmlformats.org/officeDocument/2006/relationships/slideLayout" Target="../slideLayouts/slideLayout159.xml"/><Relationship Id="rId5" Type="http://schemas.openxmlformats.org/officeDocument/2006/relationships/slideLayout" Target="../slideLayouts/slideLayout153.xml"/><Relationship Id="rId10" Type="http://schemas.openxmlformats.org/officeDocument/2006/relationships/slideLayout" Target="../slideLayouts/slideLayout158.xml"/><Relationship Id="rId4" Type="http://schemas.openxmlformats.org/officeDocument/2006/relationships/slideLayout" Target="../slideLayouts/slideLayout152.xml"/><Relationship Id="rId9" Type="http://schemas.openxmlformats.org/officeDocument/2006/relationships/slideLayout" Target="../slideLayouts/slideLayout157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8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63.xml"/><Relationship Id="rId7" Type="http://schemas.openxmlformats.org/officeDocument/2006/relationships/slideLayout" Target="../slideLayouts/slideLayout167.xml"/><Relationship Id="rId12" Type="http://schemas.openxmlformats.org/officeDocument/2006/relationships/slideLayout" Target="../slideLayouts/slideLayout172.xml"/><Relationship Id="rId2" Type="http://schemas.openxmlformats.org/officeDocument/2006/relationships/slideLayout" Target="../slideLayouts/slideLayout162.xml"/><Relationship Id="rId1" Type="http://schemas.openxmlformats.org/officeDocument/2006/relationships/slideLayout" Target="../slideLayouts/slideLayout161.xml"/><Relationship Id="rId6" Type="http://schemas.openxmlformats.org/officeDocument/2006/relationships/slideLayout" Target="../slideLayouts/slideLayout166.xml"/><Relationship Id="rId11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65.xml"/><Relationship Id="rId10" Type="http://schemas.openxmlformats.org/officeDocument/2006/relationships/slideLayout" Target="../slideLayouts/slideLayout170.xml"/><Relationship Id="rId4" Type="http://schemas.openxmlformats.org/officeDocument/2006/relationships/slideLayout" Target="../slideLayouts/slideLayout164.xml"/><Relationship Id="rId9" Type="http://schemas.openxmlformats.org/officeDocument/2006/relationships/slideLayout" Target="../slideLayouts/slideLayout169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12" Type="http://schemas.openxmlformats.org/officeDocument/2006/relationships/slideLayout" Target="../slideLayouts/slideLayout184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11" Type="http://schemas.openxmlformats.org/officeDocument/2006/relationships/slideLayout" Target="../slideLayouts/slideLayout183.xml"/><Relationship Id="rId5" Type="http://schemas.openxmlformats.org/officeDocument/2006/relationships/slideLayout" Target="../slideLayouts/slideLayout177.xml"/><Relationship Id="rId10" Type="http://schemas.openxmlformats.org/officeDocument/2006/relationships/slideLayout" Target="../slideLayouts/slideLayout182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2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87.xml"/><Relationship Id="rId7" Type="http://schemas.openxmlformats.org/officeDocument/2006/relationships/slideLayout" Target="../slideLayouts/slideLayout191.xml"/><Relationship Id="rId12" Type="http://schemas.openxmlformats.org/officeDocument/2006/relationships/slideLayout" Target="../slideLayouts/slideLayout196.xml"/><Relationship Id="rId2" Type="http://schemas.openxmlformats.org/officeDocument/2006/relationships/slideLayout" Target="../slideLayouts/slideLayout186.xml"/><Relationship Id="rId1" Type="http://schemas.openxmlformats.org/officeDocument/2006/relationships/slideLayout" Target="../slideLayouts/slideLayout185.xml"/><Relationship Id="rId6" Type="http://schemas.openxmlformats.org/officeDocument/2006/relationships/slideLayout" Target="../slideLayouts/slideLayout190.xml"/><Relationship Id="rId11" Type="http://schemas.openxmlformats.org/officeDocument/2006/relationships/slideLayout" Target="../slideLayouts/slideLayout195.xml"/><Relationship Id="rId5" Type="http://schemas.openxmlformats.org/officeDocument/2006/relationships/slideLayout" Target="../slideLayouts/slideLayout189.xml"/><Relationship Id="rId10" Type="http://schemas.openxmlformats.org/officeDocument/2006/relationships/slideLayout" Target="../slideLayouts/slideLayout194.xml"/><Relationship Id="rId4" Type="http://schemas.openxmlformats.org/officeDocument/2006/relationships/slideLayout" Target="../slideLayouts/slideLayout188.xml"/><Relationship Id="rId9" Type="http://schemas.openxmlformats.org/officeDocument/2006/relationships/slideLayout" Target="../slideLayouts/slideLayout19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4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199.xml"/><Relationship Id="rId7" Type="http://schemas.openxmlformats.org/officeDocument/2006/relationships/slideLayout" Target="../slideLayouts/slideLayout203.xml"/><Relationship Id="rId12" Type="http://schemas.openxmlformats.org/officeDocument/2006/relationships/slideLayout" Target="../slideLayouts/slideLayout208.xml"/><Relationship Id="rId2" Type="http://schemas.openxmlformats.org/officeDocument/2006/relationships/slideLayout" Target="../slideLayouts/slideLayout198.xml"/><Relationship Id="rId1" Type="http://schemas.openxmlformats.org/officeDocument/2006/relationships/slideLayout" Target="../slideLayouts/slideLayout197.xml"/><Relationship Id="rId6" Type="http://schemas.openxmlformats.org/officeDocument/2006/relationships/slideLayout" Target="../slideLayouts/slideLayout202.xml"/><Relationship Id="rId11" Type="http://schemas.openxmlformats.org/officeDocument/2006/relationships/slideLayout" Target="../slideLayouts/slideLayout207.xml"/><Relationship Id="rId5" Type="http://schemas.openxmlformats.org/officeDocument/2006/relationships/slideLayout" Target="../slideLayouts/slideLayout201.xml"/><Relationship Id="rId10" Type="http://schemas.openxmlformats.org/officeDocument/2006/relationships/slideLayout" Target="../slideLayouts/slideLayout206.xml"/><Relationship Id="rId4" Type="http://schemas.openxmlformats.org/officeDocument/2006/relationships/slideLayout" Target="../slideLayouts/slideLayout200.xml"/><Relationship Id="rId9" Type="http://schemas.openxmlformats.org/officeDocument/2006/relationships/slideLayout" Target="../slideLayouts/slideLayout20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6.xml"/><Relationship Id="rId13" Type="http://schemas.openxmlformats.org/officeDocument/2006/relationships/theme" Target="../theme/theme18.xml"/><Relationship Id="rId3" Type="http://schemas.openxmlformats.org/officeDocument/2006/relationships/slideLayout" Target="../slideLayouts/slideLayout211.xml"/><Relationship Id="rId7" Type="http://schemas.openxmlformats.org/officeDocument/2006/relationships/slideLayout" Target="../slideLayouts/slideLayout215.xml"/><Relationship Id="rId12" Type="http://schemas.openxmlformats.org/officeDocument/2006/relationships/slideLayout" Target="../slideLayouts/slideLayout220.xml"/><Relationship Id="rId2" Type="http://schemas.openxmlformats.org/officeDocument/2006/relationships/slideLayout" Target="../slideLayouts/slideLayout210.xml"/><Relationship Id="rId1" Type="http://schemas.openxmlformats.org/officeDocument/2006/relationships/slideLayout" Target="../slideLayouts/slideLayout209.xml"/><Relationship Id="rId6" Type="http://schemas.openxmlformats.org/officeDocument/2006/relationships/slideLayout" Target="../slideLayouts/slideLayout214.xml"/><Relationship Id="rId11" Type="http://schemas.openxmlformats.org/officeDocument/2006/relationships/slideLayout" Target="../slideLayouts/slideLayout219.xml"/><Relationship Id="rId5" Type="http://schemas.openxmlformats.org/officeDocument/2006/relationships/slideLayout" Target="../slideLayouts/slideLayout213.xml"/><Relationship Id="rId10" Type="http://schemas.openxmlformats.org/officeDocument/2006/relationships/slideLayout" Target="../slideLayouts/slideLayout218.xml"/><Relationship Id="rId4" Type="http://schemas.openxmlformats.org/officeDocument/2006/relationships/slideLayout" Target="../slideLayouts/slideLayout212.xml"/><Relationship Id="rId9" Type="http://schemas.openxmlformats.org/officeDocument/2006/relationships/slideLayout" Target="../slideLayouts/slideLayout217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13" Type="http://schemas.openxmlformats.org/officeDocument/2006/relationships/theme" Target="../theme/theme19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0.xml"/><Relationship Id="rId13" Type="http://schemas.openxmlformats.org/officeDocument/2006/relationships/theme" Target="../theme/theme20.xml"/><Relationship Id="rId3" Type="http://schemas.openxmlformats.org/officeDocument/2006/relationships/slideLayout" Target="../slideLayouts/slideLayout235.xml"/><Relationship Id="rId7" Type="http://schemas.openxmlformats.org/officeDocument/2006/relationships/slideLayout" Target="../slideLayouts/slideLayout239.xml"/><Relationship Id="rId12" Type="http://schemas.openxmlformats.org/officeDocument/2006/relationships/slideLayout" Target="../slideLayouts/slideLayout244.xml"/><Relationship Id="rId2" Type="http://schemas.openxmlformats.org/officeDocument/2006/relationships/slideLayout" Target="../slideLayouts/slideLayout234.xml"/><Relationship Id="rId1" Type="http://schemas.openxmlformats.org/officeDocument/2006/relationships/slideLayout" Target="../slideLayouts/slideLayout233.xml"/><Relationship Id="rId6" Type="http://schemas.openxmlformats.org/officeDocument/2006/relationships/slideLayout" Target="../slideLayouts/slideLayout238.xml"/><Relationship Id="rId11" Type="http://schemas.openxmlformats.org/officeDocument/2006/relationships/slideLayout" Target="../slideLayouts/slideLayout243.xml"/><Relationship Id="rId5" Type="http://schemas.openxmlformats.org/officeDocument/2006/relationships/slideLayout" Target="../slideLayouts/slideLayout237.xml"/><Relationship Id="rId10" Type="http://schemas.openxmlformats.org/officeDocument/2006/relationships/slideLayout" Target="../slideLayouts/slideLayout242.xml"/><Relationship Id="rId4" Type="http://schemas.openxmlformats.org/officeDocument/2006/relationships/slideLayout" Target="../slideLayouts/slideLayout236.xml"/><Relationship Id="rId9" Type="http://schemas.openxmlformats.org/officeDocument/2006/relationships/slideLayout" Target="../slideLayouts/slideLayout241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13" Type="http://schemas.openxmlformats.org/officeDocument/2006/relationships/theme" Target="../theme/theme21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12" Type="http://schemas.openxmlformats.org/officeDocument/2006/relationships/slideLayout" Target="../slideLayouts/slideLayout256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11" Type="http://schemas.openxmlformats.org/officeDocument/2006/relationships/slideLayout" Target="../slideLayouts/slideLayout255.xml"/><Relationship Id="rId5" Type="http://schemas.openxmlformats.org/officeDocument/2006/relationships/slideLayout" Target="../slideLayouts/slideLayout249.xml"/><Relationship Id="rId10" Type="http://schemas.openxmlformats.org/officeDocument/2006/relationships/slideLayout" Target="../slideLayouts/slideLayout254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slideLayout" Target="../slideLayouts/slideLayout88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628A7-A0F6-4208-AED4-4276AF11A41A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BFAEA9B4-3921-47BD-B18A-8894D4197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847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" y="0"/>
            <a:ext cx="9656233" cy="1981200"/>
            <a:chOff x="0" y="0"/>
            <a:chExt cx="4562" cy="1248"/>
          </a:xfrm>
        </p:grpSpPr>
        <p:sp>
          <p:nvSpPr>
            <p:cNvPr id="11366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36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54E854-0459-4782-AA08-7FA7116E7A95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96093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/>
      <p:bldP spid="11367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" y="0"/>
            <a:ext cx="9656233" cy="1981200"/>
            <a:chOff x="0" y="0"/>
            <a:chExt cx="4562" cy="1248"/>
          </a:xfrm>
        </p:grpSpPr>
        <p:sp>
          <p:nvSpPr>
            <p:cNvPr id="11366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36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54E854-0459-4782-AA08-7FA7116E7A95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8934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/>
      <p:bldP spid="11367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" y="0"/>
            <a:ext cx="9656233" cy="1981200"/>
            <a:chOff x="0" y="0"/>
            <a:chExt cx="4562" cy="1248"/>
          </a:xfrm>
        </p:grpSpPr>
        <p:sp>
          <p:nvSpPr>
            <p:cNvPr id="11366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36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54E854-0459-4782-AA08-7FA7116E7A95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1224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  <p:sldLayoutId id="2147483836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/>
      <p:bldP spid="11367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" y="0"/>
            <a:ext cx="9656233" cy="1981200"/>
            <a:chOff x="0" y="0"/>
            <a:chExt cx="4562" cy="1248"/>
          </a:xfrm>
        </p:grpSpPr>
        <p:sp>
          <p:nvSpPr>
            <p:cNvPr id="11366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36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54E854-0459-4782-AA08-7FA7116E7A95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93000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  <p:sldLayoutId id="2147483849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/>
      <p:bldP spid="11367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" y="0"/>
            <a:ext cx="9656233" cy="1981200"/>
            <a:chOff x="0" y="0"/>
            <a:chExt cx="4562" cy="1248"/>
          </a:xfrm>
        </p:grpSpPr>
        <p:sp>
          <p:nvSpPr>
            <p:cNvPr id="11366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36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54E854-0459-4782-AA08-7FA7116E7A95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31210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  <p:sldLayoutId id="2147483862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/>
      <p:bldP spid="11367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" y="0"/>
            <a:ext cx="9656233" cy="1981200"/>
            <a:chOff x="0" y="0"/>
            <a:chExt cx="4562" cy="1248"/>
          </a:xfrm>
        </p:grpSpPr>
        <p:sp>
          <p:nvSpPr>
            <p:cNvPr id="11366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36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54E854-0459-4782-AA08-7FA7116E7A95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68482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/>
      <p:bldP spid="11367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" y="0"/>
            <a:ext cx="9656233" cy="1981200"/>
            <a:chOff x="0" y="0"/>
            <a:chExt cx="4562" cy="1248"/>
          </a:xfrm>
        </p:grpSpPr>
        <p:sp>
          <p:nvSpPr>
            <p:cNvPr id="11366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36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54E854-0459-4782-AA08-7FA7116E7A95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64701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/>
      <p:bldP spid="11367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" y="0"/>
            <a:ext cx="9656233" cy="1981200"/>
            <a:chOff x="0" y="0"/>
            <a:chExt cx="4562" cy="1248"/>
          </a:xfrm>
        </p:grpSpPr>
        <p:sp>
          <p:nvSpPr>
            <p:cNvPr id="11366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36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54E854-0459-4782-AA08-7FA7116E7A95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5635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/>
      <p:bldP spid="11367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" y="0"/>
            <a:ext cx="9656233" cy="1981200"/>
            <a:chOff x="0" y="0"/>
            <a:chExt cx="4562" cy="1248"/>
          </a:xfrm>
        </p:grpSpPr>
        <p:sp>
          <p:nvSpPr>
            <p:cNvPr id="11366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36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54E854-0459-4782-AA08-7FA7116E7A95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10564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  <p:sldLayoutId id="2147483914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/>
      <p:bldP spid="11367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" y="0"/>
            <a:ext cx="9656233" cy="1981200"/>
            <a:chOff x="0" y="0"/>
            <a:chExt cx="4562" cy="1248"/>
          </a:xfrm>
        </p:grpSpPr>
        <p:sp>
          <p:nvSpPr>
            <p:cNvPr id="11366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36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54E854-0459-4782-AA08-7FA7116E7A95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98677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3927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/>
      <p:bldP spid="11367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33CC"/>
            </a:gs>
            <a:gs pos="100000">
              <a:srgbClr val="3333CC">
                <a:gamma/>
                <a:tint val="60392"/>
                <a:invGamma/>
              </a:srgb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58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58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58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58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CFFD781-17CE-403B-A35E-CCE749F5C11E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" y="0"/>
            <a:ext cx="9656233" cy="1981200"/>
            <a:chOff x="0" y="0"/>
            <a:chExt cx="4562" cy="1248"/>
          </a:xfrm>
        </p:grpSpPr>
        <p:sp>
          <p:nvSpPr>
            <p:cNvPr id="11366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36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54E854-0459-4782-AA08-7FA7116E7A95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05522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  <p:sldLayoutId id="214748394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/>
      <p:bldP spid="11367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" y="0"/>
            <a:ext cx="9656233" cy="1981200"/>
            <a:chOff x="0" y="0"/>
            <a:chExt cx="4562" cy="1248"/>
          </a:xfrm>
        </p:grpSpPr>
        <p:sp>
          <p:nvSpPr>
            <p:cNvPr id="11366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36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54E854-0459-4782-AA08-7FA7116E7A95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57669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  <p:sldLayoutId id="2147483953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/>
      <p:bldP spid="11367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33CC"/>
            </a:gs>
            <a:gs pos="100000">
              <a:srgbClr val="3333CC">
                <a:gamma/>
                <a:tint val="60392"/>
                <a:invGamma/>
              </a:srgb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58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58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58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58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CFFD781-17CE-403B-A35E-CCE749F5C11E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957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33CC"/>
            </a:gs>
            <a:gs pos="100000">
              <a:srgbClr val="3333CC">
                <a:gamma/>
                <a:tint val="60392"/>
                <a:invGamma/>
              </a:srgb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58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58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58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58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CFFD781-17CE-403B-A35E-CCE749F5C11E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58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33CC"/>
            </a:gs>
            <a:gs pos="100000">
              <a:srgbClr val="3333CC">
                <a:gamma/>
                <a:tint val="60392"/>
                <a:invGamma/>
              </a:srgb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58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58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58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58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CFFD781-17CE-403B-A35E-CCE749F5C11E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659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" y="0"/>
            <a:ext cx="9656233" cy="1981200"/>
            <a:chOff x="0" y="0"/>
            <a:chExt cx="4562" cy="1248"/>
          </a:xfrm>
        </p:grpSpPr>
        <p:sp>
          <p:nvSpPr>
            <p:cNvPr id="11366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36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54E854-0459-4782-AA08-7FA7116E7A95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30250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/>
      <p:bldP spid="11367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" y="0"/>
            <a:ext cx="9656233" cy="1981200"/>
            <a:chOff x="0" y="0"/>
            <a:chExt cx="4562" cy="1248"/>
          </a:xfrm>
        </p:grpSpPr>
        <p:sp>
          <p:nvSpPr>
            <p:cNvPr id="11366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36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54E854-0459-4782-AA08-7FA7116E7A95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7594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/>
      <p:bldP spid="11367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" y="0"/>
            <a:ext cx="9656233" cy="1981200"/>
            <a:chOff x="0" y="0"/>
            <a:chExt cx="4562" cy="1248"/>
          </a:xfrm>
        </p:grpSpPr>
        <p:sp>
          <p:nvSpPr>
            <p:cNvPr id="11366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36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54E854-0459-4782-AA08-7FA7116E7A95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3000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/>
      <p:bldP spid="11367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" y="0"/>
            <a:ext cx="9656233" cy="1981200"/>
            <a:chOff x="0" y="0"/>
            <a:chExt cx="4562" cy="1248"/>
          </a:xfrm>
        </p:grpSpPr>
        <p:sp>
          <p:nvSpPr>
            <p:cNvPr id="11366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136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367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54E854-0459-4782-AA08-7FA7116E7A95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0755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3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3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3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3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/>
      <p:bldP spid="11367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7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2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3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8952" y="2135624"/>
            <a:ext cx="7079694" cy="2015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4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Конфликт: его сущность и 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4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характеристики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799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670" y="347186"/>
            <a:ext cx="1138809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Стороны конфликта -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субъекты социального взаимодействия, находящиеся в состоянии конфликта или же явно или неявно поддерживающие конфликтующих.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 конфликта -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то, из-за чего возникает конфликт.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 конфликтной ситуации -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отображение предмета конфликта в сознании субъектов конфликтного взаимодействия.</a:t>
            </a:r>
          </a:p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Мотивы конфликта -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внутренние побудительные силы, подталкивающие субъектов социального взаимодействия к конфликту (мотивы выступают в форме потребностей, интересов, целей, идеалов, убеждений).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Позиции конфликтующих сторон -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то, о чем они заявляют друг другу в ходе конфликта или в переговорном процессе.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424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0-tub-ru.yandex.net/i?id=d39eb601e1c627d5aa40b0a6f0b81233&amp;n=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331470"/>
            <a:ext cx="9304020" cy="5680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127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4830" y="173058"/>
            <a:ext cx="1067943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Внутриличностный</a:t>
            </a:r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конфликт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это острое негативное переживание, вызванное затянувшейся борьбой структур внутреннего мира личности, отражающее противоречивые связи с социальной средой и задерживающее принятие решения. 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Межличностный конфликт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это противоборство двух или более людей, обусловленное разнонаправленными целями, мотивами, интересами, позициями.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этом наблюдается конфронтация по поводу потребностей, мотивов, целей, ценностей и/или установок различных людей. </a:t>
            </a: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Личностно–групповой конфликт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возникает между личностью и группой, когда кто - то из членов организации нарушает нормы и правила, сложившиеся в этой группе.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158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4830" y="117693"/>
            <a:ext cx="1107948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Межгрупповой конфликт –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это противоборство в коллективе или в различных социальных группах, отстаивающих противоречивые интересы, преследующих несовместимые цели и задачи.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По степени участия в конфликте (от непосредственно противодействия до опосредованного влияния на его ход) выделяют: </a:t>
            </a:r>
            <a:r>
              <a:rPr lang="ru-RU" sz="24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основных участников конфликта (или противоборствующие стороны</a:t>
            </a:r>
            <a:r>
              <a:rPr lang="ru-RU" sz="24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это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субъекты, которые непосредственно совершают активные (наступательные или защитные) действия друг против друга и </a:t>
            </a:r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группы поддержки</a:t>
            </a:r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силы, которые активными действиями или своим  присутствием могут коренным образом воздействовать на ход и исход конфликта и других участников - субъекты, которые оказывают эпизодическое влияние на ход и результаты конфликта (например, подстрекатели; медиаторы, т. е. посредники и судьи; организаторы конфликта).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740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0540" y="213420"/>
            <a:ext cx="11273790" cy="6127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220980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Причиной конфликтов могут быть: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Неадекватная самооценка и неадекватные представления людей. Неадекватное представление о себе создает психологические барьеры (общения, игнорирование информации, чужого мнения) и порождает конфликтное поведение. Значительное количество конфликтов происходит из-за неправильно полученной или принятой информации индивидом о самом себе или из-за неспособности эту информацию получить, неумение понять другого человека и т.п.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Несоответствие социальных ролей. Перераспределение ролей в обществе, группе не всегда происходит спокойно и иногда становится источником конфликтов. Кроме того, причиной конфликта может оказаться несовместимость ролей, которые необходимо выполнять человеку в данный момент.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4896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4840" y="199936"/>
            <a:ext cx="105537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Групповая дискриминация, которая проявляется в делении на «своих» и «чужих», которое может сопровождаться пренебрежительным отношением к «чужим».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Ограниченность ресурсов, подлежащих распределению. Под ресурсами можно понимать любой объект конфликта.</a:t>
            </a: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Выделяют две фазы развития конфликта: конструктивную и деструктивную.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конструктивной фазы конфликта характерна неудовлетворенность собой, оппонентом, беседой, совместной деятельностью. При этом общение остается в рамках делового обсуждения, разногласия не принимают необратимого характера, оппоненты контролируют себя.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384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3410" y="578465"/>
            <a:ext cx="10587990" cy="2249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Деструктивная фаза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конфликта начинается тогда, когда взаимная неудовлетворенность оппонентов друг другом превышает некий критический порог и совместная деятельность или общение становятся неконтролируемыми.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8786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0540" y="117693"/>
            <a:ext cx="105994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Стратегия разрешения конфликтов.</a:t>
            </a:r>
          </a:p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1972 г. К. Томас и Р. </a:t>
            </a:r>
            <a:r>
              <a:rPr lang="ru-RU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Килменн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выделили пять основных стилей поведения в конфликтной ситуации: 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5999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404814"/>
            <a:ext cx="8229600" cy="777875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4000"/>
              <a:t>     </a:t>
            </a:r>
            <a:r>
              <a:rPr lang="ru-RU" sz="4000"/>
              <a:t>1. </a:t>
            </a:r>
            <a:r>
              <a:rPr lang="ru-RU" sz="4000" b="1"/>
              <a:t>Избегание</a:t>
            </a:r>
            <a:r>
              <a:rPr lang="en-US" sz="4000" b="1"/>
              <a:t> </a:t>
            </a:r>
            <a:endParaRPr lang="ru-RU" sz="480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92313" y="1268414"/>
            <a:ext cx="8229600" cy="51847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sz="2400" b="1" i="1" u="sng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sz="2400" b="1" i="1" u="sng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400" b="1" i="1" u="sng"/>
              <a:t>Тактические действия «Черепахи»: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sz="2400" b="1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/>
              <a:t>отказывается вступать в диалог, применяя тактику демонстративного ухода;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/>
              <a:t>избегает применения силовых приемов; 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/>
              <a:t>игнорирует всю информацию от противника, не доверяет фактам и не собирает их;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/>
              <a:t>отрицает серьезность и остроту конфликта;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/>
              <a:t>систематически медлит в принятии решений, всегда опаздывает, так как боится делать ответный ход. </a:t>
            </a:r>
          </a:p>
        </p:txBody>
      </p:sp>
      <p:pic>
        <p:nvPicPr>
          <p:cNvPr id="10244" name="Picture 5" descr="i?id=96011470&amp;tov=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115889"/>
            <a:ext cx="1728788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7987358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z="4000"/>
              <a:t>   </a:t>
            </a:r>
            <a:r>
              <a:rPr lang="ru-RU" sz="4000"/>
              <a:t>1. </a:t>
            </a:r>
            <a:r>
              <a:rPr lang="ru-RU" sz="4000" b="1"/>
              <a:t>Избегание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800" b="1" i="1" u="sng"/>
              <a:t>Качества личности: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sz="2800" b="1" i="1" u="sng"/>
          </a:p>
          <a:p>
            <a:pPr eaLnBrk="1" hangingPunct="1">
              <a:defRPr/>
            </a:pPr>
            <a:r>
              <a:rPr lang="ru-RU" sz="2800"/>
              <a:t>нетерпение к критике - принятие ее как атаки на себя лично;</a:t>
            </a:r>
          </a:p>
          <a:p>
            <a:pPr eaLnBrk="1" hangingPunct="1">
              <a:defRPr/>
            </a:pPr>
            <a:r>
              <a:rPr lang="ru-RU" sz="2800"/>
              <a:t>нерешительность в критических ситуациях, действует по принципу: «Авось обойдется»;</a:t>
            </a:r>
          </a:p>
          <a:p>
            <a:pPr eaLnBrk="1" hangingPunct="1">
              <a:defRPr/>
            </a:pPr>
            <a:r>
              <a:rPr lang="ru-RU" sz="2800"/>
              <a:t>неумение предотвратить хаос и беспредметность в беседе;</a:t>
            </a:r>
          </a:p>
          <a:p>
            <a:pPr eaLnBrk="1" hangingPunct="1">
              <a:defRPr/>
            </a:pPr>
            <a:r>
              <a:rPr lang="ru-RU" sz="2800"/>
              <a:t>застенчивость в общении с людьми.</a:t>
            </a:r>
          </a:p>
        </p:txBody>
      </p:sp>
      <p:pic>
        <p:nvPicPr>
          <p:cNvPr id="11268" name="Picture 5" descr="i?id=26124355&amp;tov=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526" y="476250"/>
            <a:ext cx="2341563" cy="176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6469994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9130" y="645706"/>
            <a:ext cx="99707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План. 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Понятие конфликта и его структура. 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Классификация конфликтов.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Стратегия разрешения конфликтов.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9231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549276"/>
            <a:ext cx="8902700" cy="57626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i="1" u="sng">
                <a:solidFill>
                  <a:schemeClr val="tx1"/>
                </a:solidFill>
              </a:rPr>
              <a:t>Стиль избегания рекомендуется тогда, когда:</a:t>
            </a:r>
            <a:r>
              <a:rPr lang="ru-RU" sz="2800" b="1" u="sng">
                <a:solidFill>
                  <a:schemeClr val="tx1"/>
                </a:solidFill>
              </a:rPr>
              <a:t/>
            </a:r>
            <a:br>
              <a:rPr lang="ru-RU" sz="2800" b="1" u="sng">
                <a:solidFill>
                  <a:schemeClr val="tx1"/>
                </a:solidFill>
              </a:rPr>
            </a:br>
            <a:endParaRPr lang="ru-RU" sz="2800" b="1" u="sng">
              <a:solidFill>
                <a:schemeClr val="tx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4826" y="1628775"/>
            <a:ext cx="8569325" cy="49672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/>
              <a:t>напряженность слишком велика и вы ощущаете необходимость ослабить накал;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/>
              <a:t>исход не очень важен для вас;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/>
              <a:t>вы знаете, что не можете или даже не хотите решить конфликт в свою пользу;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/>
              <a:t>вам нужно выиграть время для того, чтобы получить дополнительную информацию или заручиться дополнительной поддержкой;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/>
              <a:t>у вас мало власти для принятия вашего способа решения.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896985775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404814"/>
            <a:ext cx="8229600" cy="719137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200" b="1"/>
              <a:t>     </a:t>
            </a:r>
            <a:r>
              <a:rPr lang="ru-RU" sz="3200" b="1"/>
              <a:t>2. Приспособление</a:t>
            </a:r>
            <a:endParaRPr 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9288" y="1412876"/>
            <a:ext cx="8229600" cy="46085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sz="2800" b="1" i="1" u="sng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800" b="1" i="1" u="sng"/>
              <a:t>Тактические действия «Плюшевого Мишки»:</a:t>
            </a:r>
            <a:endParaRPr lang="ru-RU" sz="2800" b="1"/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r>
              <a:rPr lang="ru-RU" smtClean="0"/>
              <a:t>постоянно соглашается с требованиями противника, делает максимальные уступки;</a:t>
            </a:r>
          </a:p>
          <a:p>
            <a:pPr eaLnBrk="1" hangingPunct="1">
              <a:defRPr/>
            </a:pPr>
            <a:r>
              <a:rPr lang="ru-RU" smtClean="0"/>
              <a:t>потакает противнику, льстит.</a:t>
            </a:r>
            <a:endParaRPr lang="ru-RU" i="1" u="sng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sz="2800" i="1" u="sng"/>
          </a:p>
        </p:txBody>
      </p:sp>
      <p:pic>
        <p:nvPicPr>
          <p:cNvPr id="13316" name="Picture 5" descr="i?id=73136719&amp;tov=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788" y="188913"/>
            <a:ext cx="2233612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8800008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b="1" i="1" u="sng" dirty="0" smtClean="0"/>
              <a:t>Качества личности:</a:t>
            </a:r>
            <a:endParaRPr lang="ru-RU" b="1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ru-RU" dirty="0" smtClean="0"/>
              <a:t>бесхребетность – отсутствие собственного мнения в сложных ситуациях;</a:t>
            </a:r>
          </a:p>
          <a:p>
            <a:pPr eaLnBrk="1" hangingPunct="1">
              <a:defRPr/>
            </a:pPr>
            <a:r>
              <a:rPr lang="ru-RU" dirty="0" smtClean="0"/>
              <a:t>желание всем угодить, никого не обидеть, чтобы не было раздоров и столкновений.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dirty="0" smtClean="0"/>
          </a:p>
        </p:txBody>
      </p:sp>
      <p:pic>
        <p:nvPicPr>
          <p:cNvPr id="14339" name="Picture 5" descr="i?id=67732664&amp;tov=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964" y="404813"/>
            <a:ext cx="244792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579000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i="1"/>
              <a:t>Стиль приспособления уместен, если: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9288" y="1916114"/>
            <a:ext cx="8229600" cy="4249737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/>
              <a:t>вас не интересует или не волнует случившееся; </a:t>
            </a:r>
          </a:p>
          <a:p>
            <a:pPr eaLnBrk="1" hangingPunct="1">
              <a:defRPr/>
            </a:pPr>
            <a:endParaRPr lang="ru-RU" sz="2400"/>
          </a:p>
          <a:p>
            <a:pPr eaLnBrk="1" hangingPunct="1">
              <a:defRPr/>
            </a:pPr>
            <a:r>
              <a:rPr lang="ru-RU" sz="2400"/>
              <a:t>вы хотите сохранить мир или добрые отношения с другими людьми; </a:t>
            </a:r>
          </a:p>
          <a:p>
            <a:pPr eaLnBrk="1" hangingPunct="1">
              <a:defRPr/>
            </a:pPr>
            <a:endParaRPr lang="ru-RU" sz="2400"/>
          </a:p>
          <a:p>
            <a:pPr eaLnBrk="1" hangingPunct="1">
              <a:defRPr/>
            </a:pPr>
            <a:r>
              <a:rPr lang="ru-RU" sz="2400"/>
              <a:t>вы понимаете, что итог намного важнее для другого человека, чем для вас; </a:t>
            </a:r>
          </a:p>
          <a:p>
            <a:pPr eaLnBrk="1" hangingPunct="1">
              <a:defRPr/>
            </a:pPr>
            <a:endParaRPr lang="ru-RU" sz="2400"/>
          </a:p>
          <a:p>
            <a:pPr eaLnBrk="1" hangingPunct="1">
              <a:defRPr/>
            </a:pPr>
            <a:r>
              <a:rPr lang="ru-RU" sz="2400"/>
              <a:t>у вас мало власти или шансов на победу;</a:t>
            </a:r>
            <a:r>
              <a:rPr lang="ru-RU" sz="28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61487108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z="3600" b="1"/>
              <a:t>      </a:t>
            </a:r>
            <a:r>
              <a:rPr lang="ru-RU" sz="3600" b="1"/>
              <a:t>3. Компромисс</a:t>
            </a:r>
            <a:endParaRPr 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sz="2800" b="1" i="1" u="sng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800" b="1" i="1" u="sng"/>
              <a:t>Тактические действия «Лисы»:</a:t>
            </a:r>
            <a:endParaRPr lang="ru-RU" sz="2800" b="1"/>
          </a:p>
          <a:p>
            <a:pPr eaLnBrk="1" hangingPunct="1">
              <a:lnSpc>
                <a:spcPct val="80000"/>
              </a:lnSpc>
              <a:defRPr/>
            </a:pPr>
            <a:endParaRPr lang="ru-RU" sz="280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/>
              <a:t>торгуется, любит людей, которые умеют торговаться;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/>
              <a:t>использует обман, лесть для подчеркивания не очень выраженных качеств у противника;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/>
              <a:t>ориентирована на равенство в дележе, действует по принципу: «Всем сестрам – по серьгам».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800"/>
              <a:t> </a:t>
            </a:r>
            <a:endParaRPr lang="ru-RU" sz="2800" i="1" u="sng"/>
          </a:p>
        </p:txBody>
      </p:sp>
      <p:pic>
        <p:nvPicPr>
          <p:cNvPr id="16388" name="Picture 5" descr="i?id=2840471&amp;tov=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525" y="90489"/>
            <a:ext cx="2592388" cy="176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2723500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0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4000" b="1"/>
              <a:t>    </a:t>
            </a:r>
            <a:r>
              <a:rPr lang="ru-RU" sz="4000" b="1"/>
              <a:t>3. Компромисс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92314" y="1268414"/>
            <a:ext cx="8218487" cy="48529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800" b="1" i="1" u="sng"/>
              <a:t>Качества личности:</a:t>
            </a:r>
            <a:endParaRPr lang="ru-RU" sz="2800" b="1"/>
          </a:p>
          <a:p>
            <a:pPr eaLnBrk="1" hangingPunct="1">
              <a:defRPr/>
            </a:pPr>
            <a:endParaRPr lang="ru-RU" sz="2800"/>
          </a:p>
          <a:p>
            <a:pPr eaLnBrk="1" hangingPunct="1">
              <a:defRPr/>
            </a:pPr>
            <a:r>
              <a:rPr lang="ru-RU" sz="2800"/>
              <a:t>предельная осторожность в оценке, критике, обвинениях в сочетании с открытостью;</a:t>
            </a:r>
          </a:p>
          <a:p>
            <a:pPr eaLnBrk="1" hangingPunct="1">
              <a:defRPr/>
            </a:pPr>
            <a:r>
              <a:rPr lang="ru-RU" sz="2800"/>
              <a:t>настороженное отношение к критическим оценкам других людей;</a:t>
            </a:r>
          </a:p>
          <a:p>
            <a:pPr eaLnBrk="1" hangingPunct="1">
              <a:defRPr/>
            </a:pPr>
            <a:r>
              <a:rPr lang="ru-RU" sz="2800"/>
              <a:t>ожидание мягких формулировок, красивых слов;</a:t>
            </a:r>
          </a:p>
          <a:p>
            <a:pPr eaLnBrk="1" hangingPunct="1">
              <a:defRPr/>
            </a:pPr>
            <a:r>
              <a:rPr lang="ru-RU" sz="2800"/>
              <a:t>желание убедить людей не выражать свои мысли слишком резко и открыто.</a:t>
            </a:r>
          </a:p>
          <a:p>
            <a:pPr eaLnBrk="1" hangingPunct="1">
              <a:defRPr/>
            </a:pPr>
            <a:endParaRPr lang="ru-RU" sz="2800"/>
          </a:p>
        </p:txBody>
      </p:sp>
      <p:pic>
        <p:nvPicPr>
          <p:cNvPr id="17412" name="Picture 5" descr="i?id=155529877&amp;tov=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25" y="260351"/>
            <a:ext cx="3022600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130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4713" y="552450"/>
            <a:ext cx="7954962" cy="668338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1"/>
              <a:t>Стиль компромисса выбирайте, если:</a:t>
            </a:r>
            <a:r>
              <a:rPr lang="ru-RU" sz="3200" b="1"/>
              <a:t/>
            </a:r>
            <a:br>
              <a:rPr lang="ru-RU" sz="3200" b="1"/>
            </a:br>
            <a:endParaRPr lang="ru-RU" sz="3200" b="1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63750" y="1700213"/>
            <a:ext cx="8229600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/>
              <a:t>вы испытываете дефицит времени и хотите прийти к решению быстро;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/>
              <a:t>обе стороны уравнены во властных полномочиях;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/>
              <a:t>вас может устроить временное решение;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/>
              <a:t>вы можете воспользоваться кратковременной выгодой;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/>
              <a:t>другие пути решения проблемы оказались неэффективными. </a:t>
            </a:r>
          </a:p>
        </p:txBody>
      </p:sp>
    </p:spTree>
    <p:extLst>
      <p:ext uri="{BB962C8B-B14F-4D97-AF65-F5344CB8AC3E}">
        <p14:creationId xmlns:p14="http://schemas.microsoft.com/office/powerpoint/2010/main" val="1580993066"/>
      </p:ext>
    </p:extLst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34964"/>
            <a:ext cx="8229600" cy="788987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b="1"/>
              <a:t>  </a:t>
            </a:r>
            <a:r>
              <a:rPr lang="ru-RU" sz="3600" b="1"/>
              <a:t>4. Сотрудничество</a:t>
            </a:r>
            <a:endParaRPr lang="ru-RU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b="1" i="1" u="sng"/>
              <a:t>Тактические действия «Совы»:</a:t>
            </a:r>
            <a:endParaRPr lang="ru-RU" sz="2400" b="1"/>
          </a:p>
          <a:p>
            <a:pPr eaLnBrk="1" hangingPunct="1">
              <a:lnSpc>
                <a:spcPct val="80000"/>
              </a:lnSpc>
              <a:defRPr/>
            </a:pPr>
            <a:endParaRPr lang="ru-RU" sz="240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/>
              <a:t>собирает информацию о конфликте, о сути проблемы, о противнике;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/>
              <a:t>ведет подсчет своих ресурсов и ресурсов противника для выработки альтернативных предложений;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/>
              <a:t>обсуждает конфликт открыто, не боится разногласий;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/>
              <a:t>если противник предлагает что-то здравое, разумное, то это принимается.</a:t>
            </a:r>
            <a:endParaRPr lang="ru-RU" sz="2400" i="1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i="1"/>
              <a:t> </a:t>
            </a:r>
            <a:endParaRPr lang="ru-RU" sz="2400" i="1" u="sng"/>
          </a:p>
        </p:txBody>
      </p:sp>
      <p:pic>
        <p:nvPicPr>
          <p:cNvPr id="19460" name="Picture 5" descr="i?id=30091326&amp;tov=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563" y="115889"/>
            <a:ext cx="1541462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3828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z="4000" b="1"/>
              <a:t> </a:t>
            </a:r>
            <a:r>
              <a:rPr lang="ru-RU" sz="4000" b="1"/>
              <a:t>4. Сотрудничество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sz="2800" b="1" i="1" u="sng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800" b="1" i="1" u="sng"/>
              <a:t>Качества личности:</a:t>
            </a:r>
            <a:endParaRPr lang="ru-RU" sz="2800" b="1"/>
          </a:p>
          <a:p>
            <a:pPr eaLnBrk="1" hangingPunct="1">
              <a:defRPr/>
            </a:pPr>
            <a:endParaRPr lang="ru-RU" sz="2800"/>
          </a:p>
          <a:p>
            <a:pPr eaLnBrk="1" hangingPunct="1">
              <a:defRPr/>
            </a:pPr>
            <a:r>
              <a:rPr lang="ru-RU" sz="2800"/>
              <a:t>положительно относится к новациям, переменам;</a:t>
            </a:r>
          </a:p>
          <a:p>
            <a:pPr eaLnBrk="1" hangingPunct="1">
              <a:defRPr/>
            </a:pPr>
            <a:r>
              <a:rPr lang="ru-RU" sz="2800"/>
              <a:t>умеет критиковать, не оскорбляя личности, как говорят, «по делу», опираясь на факты;</a:t>
            </a:r>
          </a:p>
          <a:p>
            <a:pPr eaLnBrk="1" hangingPunct="1">
              <a:defRPr/>
            </a:pPr>
            <a:r>
              <a:rPr lang="ru-RU" sz="2800"/>
              <a:t>использует свои способности для достижения влияния на людей.</a:t>
            </a:r>
          </a:p>
        </p:txBody>
      </p:sp>
      <p:pic>
        <p:nvPicPr>
          <p:cNvPr id="20484" name="Picture 5" descr="i?id=10619200&amp;tov=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25" y="981076"/>
            <a:ext cx="1790700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046255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849312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1"/>
              <a:t>Стиль сотрудничества возможен, когда: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/>
              <a:t>решение проблемы очень важно для обеих сторон и никто не хочет полностью от него устраниться;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/>
              <a:t>у вас тесные, длительные и взаимозависимые отношения с другой стороной;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/>
              <a:t>у вас есть время поработать над возникшей проблемой;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/>
              <a:t>вовлеченные в конфликт стороны обладают равными властными полномочиями. </a:t>
            </a:r>
          </a:p>
        </p:txBody>
      </p:sp>
    </p:spTree>
    <p:extLst>
      <p:ext uri="{BB962C8B-B14F-4D97-AF65-F5344CB8AC3E}">
        <p14:creationId xmlns:p14="http://schemas.microsoft.com/office/powerpoint/2010/main" val="10798715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>
          <a:xfrm>
            <a:off x="2063750" y="549275"/>
            <a:ext cx="8229600" cy="1143000"/>
          </a:xfrm>
        </p:spPr>
        <p:txBody>
          <a:bodyPr/>
          <a:lstStyle/>
          <a:p>
            <a:r>
              <a:rPr lang="ru-RU" altLang="ru-RU" sz="9600">
                <a:solidFill>
                  <a:srgbClr val="FFFF00"/>
                </a:solidFill>
              </a:rPr>
              <a:t>Конфликт</a:t>
            </a:r>
          </a:p>
        </p:txBody>
      </p:sp>
      <p:sp>
        <p:nvSpPr>
          <p:cNvPr id="450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32400" y="2636839"/>
            <a:ext cx="5435600" cy="4105275"/>
          </a:xfrm>
        </p:spPr>
        <p:txBody>
          <a:bodyPr/>
          <a:lstStyle/>
          <a:p>
            <a:pPr algn="r">
              <a:lnSpc>
                <a:spcPct val="90000"/>
              </a:lnSpc>
              <a:buFontTx/>
              <a:buNone/>
            </a:pPr>
            <a:r>
              <a:rPr lang="ru-RU" altLang="ru-RU" sz="6000">
                <a:solidFill>
                  <a:srgbClr val="FFFF00"/>
                </a:solidFill>
              </a:rPr>
              <a:t>от латинского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ru-RU" sz="6000">
                <a:solidFill>
                  <a:srgbClr val="FFFF00"/>
                </a:solidFill>
              </a:rPr>
              <a:t>conflictus</a:t>
            </a:r>
            <a:r>
              <a:rPr lang="ru-RU" altLang="ru-RU" sz="6000">
                <a:solidFill>
                  <a:srgbClr val="FFFF00"/>
                </a:solidFill>
              </a:rPr>
              <a:t> – </a:t>
            </a:r>
            <a:r>
              <a:rPr lang="ru-RU" altLang="ru-RU" sz="6000">
                <a:solidFill>
                  <a:schemeClr val="bg1"/>
                </a:solidFill>
              </a:rPr>
              <a:t>столкновение</a:t>
            </a:r>
            <a:endParaRPr lang="ru-RU" altLang="ru-RU" sz="6000" i="1">
              <a:solidFill>
                <a:schemeClr val="bg1"/>
              </a:solidFill>
            </a:endParaRPr>
          </a:p>
        </p:txBody>
      </p:sp>
      <p:pic>
        <p:nvPicPr>
          <p:cNvPr id="450560" name="Picture 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743200"/>
            <a:ext cx="396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4822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62" grpId="0"/>
      <p:bldP spid="45056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12975" y="300039"/>
            <a:ext cx="7956550" cy="61277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200" b="1"/>
              <a:t>    5. Соперничество</a:t>
            </a:r>
            <a:endParaRPr lang="ru-RU" sz="400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47850" y="1341438"/>
            <a:ext cx="8229600" cy="51117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b="1" i="1" u="sng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b="1" i="1" u="sng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b="1" i="1" u="sng" smtClean="0"/>
              <a:t>Тактические действия «Акулы»:</a:t>
            </a:r>
            <a:r>
              <a:rPr lang="ru-RU" b="1" smtClean="0"/>
              <a:t> 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b="1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/>
              <a:t>жестко контролирует действия противника и его источники информации;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/>
              <a:t>постоянно и преднамеренно давит на противника всеми доступными средствами;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/>
              <a:t>использует обман, хитрость, пытаясь завладеть положением;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/>
              <a:t>провоцирует противника на непродуманные шаги и ошибки.</a:t>
            </a:r>
          </a:p>
        </p:txBody>
      </p:sp>
      <p:pic>
        <p:nvPicPr>
          <p:cNvPr id="22532" name="Picture 5" descr="i?id=51774226&amp;tov=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850" y="188913"/>
            <a:ext cx="1778000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71382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z="3600" b="1"/>
              <a:t>    5. Соперничество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b="1" i="1" u="sng" smtClean="0"/>
              <a:t>Качества личности:</a:t>
            </a:r>
            <a:endParaRPr lang="ru-RU" b="1" smtClean="0"/>
          </a:p>
          <a:p>
            <a:pPr eaLnBrk="1" hangingPunct="1">
              <a:defRPr/>
            </a:pPr>
            <a:r>
              <a:rPr lang="ru-RU" sz="2800"/>
              <a:t>властность, авторитарность;</a:t>
            </a:r>
          </a:p>
          <a:p>
            <a:pPr eaLnBrk="1" hangingPunct="1">
              <a:defRPr/>
            </a:pPr>
            <a:r>
              <a:rPr lang="ru-RU" sz="2800"/>
              <a:t>ориентировка на сохранение того, что есть;</a:t>
            </a:r>
          </a:p>
          <a:p>
            <a:pPr eaLnBrk="1" hangingPunct="1">
              <a:defRPr/>
            </a:pPr>
            <a:r>
              <a:rPr lang="ru-RU" sz="2800"/>
              <a:t>боязнь нововведений;</a:t>
            </a:r>
          </a:p>
          <a:p>
            <a:pPr eaLnBrk="1" hangingPunct="1">
              <a:defRPr/>
            </a:pPr>
            <a:r>
              <a:rPr lang="ru-RU" sz="2800"/>
              <a:t>боязнь критики своего стиля поведения;</a:t>
            </a:r>
          </a:p>
          <a:p>
            <a:pPr eaLnBrk="1" hangingPunct="1">
              <a:defRPr/>
            </a:pPr>
            <a:r>
              <a:rPr lang="ru-RU" sz="2800"/>
              <a:t>использование своего положения с цепью достижения власти;</a:t>
            </a:r>
          </a:p>
          <a:p>
            <a:pPr eaLnBrk="1" hangingPunct="1">
              <a:defRPr/>
            </a:pPr>
            <a:r>
              <a:rPr lang="ru-RU" sz="2800"/>
              <a:t>игнорирование коллективных мнений.</a:t>
            </a:r>
          </a:p>
          <a:p>
            <a:pPr eaLnBrk="1" hangingPunct="1">
              <a:defRPr/>
            </a:pPr>
            <a:endParaRPr lang="ru-RU" sz="2800"/>
          </a:p>
        </p:txBody>
      </p:sp>
      <p:pic>
        <p:nvPicPr>
          <p:cNvPr id="23556" name="Picture 5" descr="i?id=51923683&amp;tov=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425" y="333375"/>
            <a:ext cx="2808288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4715190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63341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/>
              <a:t> </a:t>
            </a:r>
            <a:r>
              <a:rPr lang="ru-RU" sz="3200" b="1" i="1" dirty="0"/>
              <a:t>Стиль конкуренции полезен, когда: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1538" y="1701800"/>
            <a:ext cx="7929562" cy="40211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/>
              <a:t>исход очень важен для вас и вы делаете ставку на свое решение возникшей проблемы;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/>
              <a:t>вы обладаете достаточным авторитетом для принятия решения и представляется очевидным, что предлагаемое вами решение - наилучшее;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/>
              <a:t>решение необходимо принять быстро и вы имеете достаточно власти для этого. </a:t>
            </a:r>
          </a:p>
        </p:txBody>
      </p:sp>
      <p:pic>
        <p:nvPicPr>
          <p:cNvPr id="24580" name="Picture 7" descr="i?id=11632808&amp;tov=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126" y="857250"/>
            <a:ext cx="1285875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770697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Домашнее задание: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 </a:t>
            </a:r>
            <a:r>
              <a:rPr lang="ru-RU" sz="2800" dirty="0" err="1"/>
              <a:t>Шеламова</a:t>
            </a:r>
            <a:r>
              <a:rPr lang="ru-RU" sz="2800" dirty="0"/>
              <a:t> Г.М. «Деловая культура и психология общения» с.92-97</a:t>
            </a:r>
          </a:p>
          <a:p>
            <a:pPr>
              <a:defRPr/>
            </a:pPr>
            <a:r>
              <a:rPr lang="ru-RU" sz="2800" dirty="0" err="1"/>
              <a:t>Немов</a:t>
            </a:r>
            <a:r>
              <a:rPr lang="ru-RU" sz="2800" dirty="0"/>
              <a:t> Р.С. «Психология» с. 141-145</a:t>
            </a:r>
          </a:p>
          <a:p>
            <a:pPr>
              <a:defRPr/>
            </a:pPr>
            <a:r>
              <a:rPr lang="ru-RU" sz="2800" dirty="0"/>
              <a:t>Подготовить сообщения по темам: «Правила поведения в конфликтных ситуациях», «Регулирование конфликтов»</a:t>
            </a:r>
          </a:p>
          <a:p>
            <a:pPr>
              <a:defRPr/>
            </a:pPr>
            <a:r>
              <a:rPr lang="ru-RU" sz="2800" dirty="0"/>
              <a:t>Составить ситуационные задачи по разделу «Конфликтные ситуации в деловых отношениях и способы их разрешения» для их обсуждения на </a:t>
            </a:r>
            <a:r>
              <a:rPr lang="ru-RU" sz="2800"/>
              <a:t>практическом занятии</a:t>
            </a:r>
            <a:endParaRPr lang="ru-RU" sz="2800" dirty="0"/>
          </a:p>
          <a:p>
            <a:pPr>
              <a:buFont typeface="Wingdings" panose="05000000000000000000" pitchFamily="2" charset="2"/>
              <a:buNone/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048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3430" y="464165"/>
            <a:ext cx="10519410" cy="16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Конфликтная ситуация -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возникновение разногласий, т.е. столкновение желаний, мнений, интересов. 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Конфликтная ситуация может перерасти в конфликт.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863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03388" y="274638"/>
            <a:ext cx="8964612" cy="1143000"/>
          </a:xfrm>
          <a:noFill/>
          <a:ln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z="7200" b="1">
                <a:solidFill>
                  <a:schemeClr val="bg1"/>
                </a:solidFill>
              </a:rPr>
              <a:t>Конфликтология -</a:t>
            </a:r>
          </a:p>
        </p:txBody>
      </p:sp>
      <p:sp>
        <p:nvSpPr>
          <p:cNvPr id="567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altLang="ru-RU" sz="7200">
                <a:solidFill>
                  <a:srgbClr val="FFFF00"/>
                </a:solidFill>
              </a:rPr>
              <a:t>это наука о конфликтах </a:t>
            </a:r>
          </a:p>
          <a:p>
            <a:pPr marL="0" indent="0" algn="ctr">
              <a:buNone/>
            </a:pPr>
            <a:r>
              <a:rPr lang="ru-RU" altLang="ru-RU" sz="7200">
                <a:solidFill>
                  <a:srgbClr val="FFFF00"/>
                </a:solidFill>
              </a:rPr>
              <a:t>и путях их разрешения</a:t>
            </a:r>
          </a:p>
        </p:txBody>
      </p:sp>
    </p:spTree>
    <p:extLst>
      <p:ext uri="{BB962C8B-B14F-4D97-AF65-F5344CB8AC3E}">
        <p14:creationId xmlns:p14="http://schemas.microsoft.com/office/powerpoint/2010/main" val="3211994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7298" grpId="0"/>
      <p:bldP spid="5672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1125538"/>
          </a:xfrm>
        </p:spPr>
        <p:txBody>
          <a:bodyPr/>
          <a:lstStyle/>
          <a:p>
            <a:r>
              <a:rPr lang="ru-RU" altLang="ru-RU" sz="5400" b="1">
                <a:solidFill>
                  <a:schemeClr val="bg1"/>
                </a:solidFill>
              </a:rPr>
              <a:t>Учёные-конфликтологи:</a:t>
            </a:r>
          </a:p>
        </p:txBody>
      </p:sp>
      <p:sp>
        <p:nvSpPr>
          <p:cNvPr id="568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32175" y="1196976"/>
            <a:ext cx="6985000" cy="5184775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3600" b="1">
                <a:solidFill>
                  <a:srgbClr val="FFFF00"/>
                </a:solidFill>
              </a:rPr>
              <a:t>Валентин Иванович Андреев</a:t>
            </a:r>
          </a:p>
          <a:p>
            <a:pPr>
              <a:buFontTx/>
              <a:buNone/>
            </a:pPr>
            <a:endParaRPr lang="ru-RU" altLang="ru-RU" sz="1000" b="1">
              <a:solidFill>
                <a:srgbClr val="FFFF00"/>
              </a:solidFill>
            </a:endParaRPr>
          </a:p>
          <a:p>
            <a:pPr>
              <a:buFontTx/>
              <a:buNone/>
            </a:pPr>
            <a:r>
              <a:rPr lang="ru-RU" altLang="ru-RU" sz="3600" b="1">
                <a:solidFill>
                  <a:srgbClr val="FFFF00"/>
                </a:solidFill>
              </a:rPr>
              <a:t>Наталья Владимировна Гришина</a:t>
            </a:r>
          </a:p>
          <a:p>
            <a:pPr>
              <a:buFontTx/>
              <a:buNone/>
            </a:pPr>
            <a:endParaRPr lang="ru-RU" altLang="ru-RU" sz="1000" b="1">
              <a:solidFill>
                <a:srgbClr val="FFFF00"/>
              </a:solidFill>
            </a:endParaRPr>
          </a:p>
          <a:p>
            <a:pPr>
              <a:buFontTx/>
              <a:buNone/>
            </a:pPr>
            <a:r>
              <a:rPr lang="ru-RU" altLang="ru-RU" sz="3600" b="1">
                <a:solidFill>
                  <a:srgbClr val="FFFF00"/>
                </a:solidFill>
              </a:rPr>
              <a:t>Борис Иосифович Хасан </a:t>
            </a:r>
          </a:p>
          <a:p>
            <a:pPr>
              <a:buFontTx/>
              <a:buNone/>
            </a:pPr>
            <a:endParaRPr lang="ru-RU" altLang="ru-RU" sz="1200" b="1">
              <a:solidFill>
                <a:srgbClr val="FFFF00"/>
              </a:solidFill>
            </a:endParaRPr>
          </a:p>
          <a:p>
            <a:pPr>
              <a:buFontTx/>
              <a:buNone/>
            </a:pPr>
            <a:endParaRPr lang="ru-RU" altLang="ru-RU" sz="1200" b="1">
              <a:solidFill>
                <a:srgbClr val="FFFF00"/>
              </a:solidFill>
            </a:endParaRPr>
          </a:p>
          <a:p>
            <a:pPr>
              <a:buFontTx/>
              <a:buNone/>
            </a:pPr>
            <a:r>
              <a:rPr lang="ru-RU" altLang="ru-RU" sz="3600" b="1">
                <a:solidFill>
                  <a:srgbClr val="FFFF00"/>
                </a:solidFill>
              </a:rPr>
              <a:t>Хелена Корнелиус </a:t>
            </a:r>
          </a:p>
          <a:p>
            <a:pPr>
              <a:buFontTx/>
              <a:buNone/>
            </a:pPr>
            <a:endParaRPr lang="ru-RU" altLang="ru-RU" sz="1000" b="1">
              <a:solidFill>
                <a:srgbClr val="FFFF00"/>
              </a:solidFill>
            </a:endParaRPr>
          </a:p>
          <a:p>
            <a:pPr>
              <a:buFontTx/>
              <a:buNone/>
            </a:pPr>
            <a:r>
              <a:rPr lang="ru-RU" altLang="ru-RU" sz="3600" b="1">
                <a:solidFill>
                  <a:srgbClr val="FFFF00"/>
                </a:solidFill>
              </a:rPr>
              <a:t>Шошана Фэйр</a:t>
            </a:r>
            <a:r>
              <a:rPr lang="ru-RU" altLang="ru-RU">
                <a:solidFill>
                  <a:srgbClr val="FFFF00"/>
                </a:solidFill>
              </a:rPr>
              <a:t> </a:t>
            </a:r>
          </a:p>
        </p:txBody>
      </p:sp>
      <p:pic>
        <p:nvPicPr>
          <p:cNvPr id="5683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50" t="30930" r="14977" b="26260"/>
          <a:stretch>
            <a:fillRect/>
          </a:stretch>
        </p:blipFill>
        <p:spPr bwMode="auto">
          <a:xfrm>
            <a:off x="1774826" y="2924175"/>
            <a:ext cx="1285875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83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5" r="16667" b="25441"/>
          <a:stretch>
            <a:fillRect/>
          </a:stretch>
        </p:blipFill>
        <p:spPr bwMode="auto">
          <a:xfrm>
            <a:off x="9191626" y="2133601"/>
            <a:ext cx="936625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83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10" b="3021"/>
          <a:stretch>
            <a:fillRect/>
          </a:stretch>
        </p:blipFill>
        <p:spPr bwMode="auto">
          <a:xfrm>
            <a:off x="7967663" y="4005263"/>
            <a:ext cx="1249362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83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86" r="2499" b="8333"/>
          <a:stretch>
            <a:fillRect/>
          </a:stretch>
        </p:blipFill>
        <p:spPr bwMode="auto">
          <a:xfrm>
            <a:off x="1703389" y="5300664"/>
            <a:ext cx="123507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832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1" r="8704" b="17667"/>
          <a:stretch>
            <a:fillRect/>
          </a:stretch>
        </p:blipFill>
        <p:spPr bwMode="auto">
          <a:xfrm>
            <a:off x="2279650" y="1052513"/>
            <a:ext cx="1068388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139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2" name="Text Box 4"/>
          <p:cNvSpPr txBox="1">
            <a:spLocks noChangeArrowheads="1"/>
          </p:cNvSpPr>
          <p:nvPr/>
        </p:nvSpPr>
        <p:spPr bwMode="auto">
          <a:xfrm>
            <a:off x="1919288" y="476251"/>
            <a:ext cx="2952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60133" name="Text Box 5"/>
          <p:cNvSpPr txBox="1">
            <a:spLocks noChangeArrowheads="1"/>
          </p:cNvSpPr>
          <p:nvPr/>
        </p:nvSpPr>
        <p:spPr bwMode="auto">
          <a:xfrm>
            <a:off x="2711450" y="0"/>
            <a:ext cx="64087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4400" b="1">
                <a:solidFill>
                  <a:srgbClr val="FFFFFF"/>
                </a:solidFill>
              </a:rPr>
              <a:t>Конфликт – это:</a:t>
            </a:r>
          </a:p>
        </p:txBody>
      </p:sp>
      <p:sp>
        <p:nvSpPr>
          <p:cNvPr id="560134" name="Text Box 6"/>
          <p:cNvSpPr txBox="1">
            <a:spLocks noChangeArrowheads="1"/>
          </p:cNvSpPr>
          <p:nvPr/>
        </p:nvSpPr>
        <p:spPr bwMode="auto">
          <a:xfrm>
            <a:off x="1919288" y="981076"/>
            <a:ext cx="28813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60135" name="Text Box 7"/>
          <p:cNvSpPr txBox="1">
            <a:spLocks noChangeArrowheads="1"/>
          </p:cNvSpPr>
          <p:nvPr/>
        </p:nvSpPr>
        <p:spPr bwMode="auto">
          <a:xfrm>
            <a:off x="1524001" y="787400"/>
            <a:ext cx="3203575" cy="62166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solidFill>
                  <a:srgbClr val="FFFF00"/>
                </a:solidFill>
              </a:rPr>
              <a:t>процесс резкого обострения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solidFill>
                  <a:srgbClr val="FFFF00"/>
                </a:solidFill>
              </a:rPr>
              <a:t>противоречий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900" dirty="0">
                <a:solidFill>
                  <a:srgbClr val="FFFF00"/>
                </a:solidFill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solidFill>
                  <a:srgbClr val="FFFF00"/>
                </a:solidFill>
              </a:rPr>
              <a:t>и борьбы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solidFill>
                  <a:srgbClr val="FFFF00"/>
                </a:solidFill>
              </a:rPr>
              <a:t>двух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solidFill>
                  <a:srgbClr val="FFFF00"/>
                </a:solidFill>
              </a:rPr>
              <a:t>или более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solidFill>
                  <a:srgbClr val="FFFF00"/>
                </a:solidFill>
              </a:rPr>
              <a:t>сторон-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solidFill>
                  <a:srgbClr val="FFFF00"/>
                </a:solidFill>
              </a:rPr>
              <a:t>участников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solidFill>
                  <a:srgbClr val="FFFF00"/>
                </a:solidFill>
              </a:rPr>
              <a:t>в решении проблемы, имеющей личную значимость для каждого из участников</a:t>
            </a:r>
          </a:p>
        </p:txBody>
      </p:sp>
      <p:sp>
        <p:nvSpPr>
          <p:cNvPr id="560136" name="Text Box 8"/>
          <p:cNvSpPr txBox="1">
            <a:spLocks noChangeArrowheads="1"/>
          </p:cNvSpPr>
          <p:nvPr/>
        </p:nvSpPr>
        <p:spPr bwMode="auto">
          <a:xfrm>
            <a:off x="4727575" y="1125538"/>
            <a:ext cx="3024188" cy="543401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>
                <a:solidFill>
                  <a:srgbClr val="FFFF00"/>
                </a:solidFill>
              </a:rPr>
              <a:t>актуализиро-вавшееся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ru-RU" altLang="ru-RU" sz="900">
              <a:solidFill>
                <a:srgbClr val="FFFF00"/>
              </a:solidFill>
            </a:endParaRP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>
                <a:solidFill>
                  <a:srgbClr val="FFFF00"/>
                </a:solidFill>
              </a:rPr>
              <a:t> противоречие,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>
                <a:solidFill>
                  <a:srgbClr val="FFFF00"/>
                </a:solidFill>
              </a:rPr>
              <a:t> то есть воплощённые во взаимодействии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00">
                <a:solidFill>
                  <a:srgbClr val="FFFF00"/>
                </a:solidFill>
              </a:rPr>
              <a:t> </a:t>
            </a:r>
            <a:r>
              <a:rPr lang="ru-RU" altLang="ru-RU" sz="2800">
                <a:solidFill>
                  <a:srgbClr val="FFFF00"/>
                </a:solidFill>
              </a:rPr>
              <a:t>противостоящие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>
                <a:solidFill>
                  <a:srgbClr val="FFFF00"/>
                </a:solidFill>
              </a:rPr>
              <a:t> ценности, установки, мотивы</a:t>
            </a:r>
          </a:p>
        </p:txBody>
      </p:sp>
      <p:sp>
        <p:nvSpPr>
          <p:cNvPr id="560137" name="Text Box 9"/>
          <p:cNvSpPr txBox="1">
            <a:spLocks noChangeArrowheads="1"/>
          </p:cNvSpPr>
          <p:nvPr/>
        </p:nvSpPr>
        <p:spPr bwMode="auto">
          <a:xfrm>
            <a:off x="7751764" y="1196975"/>
            <a:ext cx="2916237" cy="41608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>
                <a:solidFill>
                  <a:srgbClr val="FFFF00"/>
                </a:solidFill>
              </a:rPr>
              <a:t>противостояние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>
                <a:solidFill>
                  <a:srgbClr val="FFFF00"/>
                </a:solidFill>
              </a:rPr>
              <a:t>двух субъектов,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>
                <a:solidFill>
                  <a:srgbClr val="FFFF00"/>
                </a:solidFill>
              </a:rPr>
              <a:t>проявляющееся в активности сторон, направленной на преодоление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>
                <a:solidFill>
                  <a:srgbClr val="FFFF00"/>
                </a:solidFill>
              </a:rPr>
              <a:t> противоречий</a:t>
            </a:r>
          </a:p>
        </p:txBody>
      </p:sp>
    </p:spTree>
    <p:extLst>
      <p:ext uri="{BB962C8B-B14F-4D97-AF65-F5344CB8AC3E}">
        <p14:creationId xmlns:p14="http://schemas.microsoft.com/office/powerpoint/2010/main" val="3725065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000" fill="hold"/>
                                        <p:tgtEl>
                                          <p:spTgt spid="560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2000" fill="hold"/>
                                        <p:tgtEl>
                                          <p:spTgt spid="560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560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2000" fill="hold"/>
                                        <p:tgtEl>
                                          <p:spTgt spid="560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002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2000" fill="hold"/>
                                        <p:tgtEl>
                                          <p:spTgt spid="5601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002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2000" fill="hold"/>
                                        <p:tgtEl>
                                          <p:spTgt spid="5601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002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2000" fill="hold"/>
                                        <p:tgtEl>
                                          <p:spTgt spid="560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002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0135" grpId="0" build="allAtOnce" animBg="1"/>
      <p:bldP spid="560136" grpId="0" build="allAtOnce" animBg="1"/>
      <p:bldP spid="560137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670" y="343168"/>
            <a:ext cx="1121664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признаки конфликта: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Конфликт всегда возникает на основе противоположно направленных мотивов или суждений. Такие мотивы и суждения являются необходимым условием возникновения конфликта.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Конфликт - это всегда противоборство субъектов социального взаимодействия, которое характеризуется нанесением взаимного ущерба (морального, материального, физического, психологического и т. п.).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868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51682" y="318254"/>
            <a:ext cx="7760073" cy="5871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Структуру конфликта можно представить в виде схемы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Ð¡ÑÑÑÐºÑÑÑÐ° ÐºÐ¾Ð½ÑÐ»Ð¸ÐºÑÐ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3231" y="1144216"/>
            <a:ext cx="6126480" cy="300609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90549" y="3995678"/>
            <a:ext cx="973550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S1 и S2- стороны конфликта (субъекты конфликта); 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 - предмет конфликта; 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ОК1 и ОК2 - образы предмета конфликта (конфликтной ситуации); 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М1 и М2 - мотивы конфликта;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 и Р2 - позиции конфликтующих сторон.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21460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10.xml><?xml version="1.0" encoding="utf-8"?>
<a:theme xmlns:a="http://schemas.openxmlformats.org/drawingml/2006/main" name="4_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5_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6_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7_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8_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9_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0_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1_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2_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3_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14_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5_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3_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</TotalTime>
  <Words>1349</Words>
  <Application>Microsoft Office PowerPoint</Application>
  <PresentationFormat>Широкоэкранный</PresentationFormat>
  <Paragraphs>199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21</vt:i4>
      </vt:variant>
      <vt:variant>
        <vt:lpstr>Заголовки слайдов</vt:lpstr>
      </vt:variant>
      <vt:variant>
        <vt:i4>33</vt:i4>
      </vt:variant>
    </vt:vector>
  </HeadingPairs>
  <TitlesOfParts>
    <vt:vector size="61" baseType="lpstr">
      <vt:lpstr>Arial</vt:lpstr>
      <vt:lpstr>Calibri</vt:lpstr>
      <vt:lpstr>Tahoma</vt:lpstr>
      <vt:lpstr>Times New Roman</vt:lpstr>
      <vt:lpstr>Trebuchet MS</vt:lpstr>
      <vt:lpstr>Wingdings</vt:lpstr>
      <vt:lpstr>Wingdings 3</vt:lpstr>
      <vt:lpstr>Грань</vt:lpstr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Разрез</vt:lpstr>
      <vt:lpstr>1_Разрез</vt:lpstr>
      <vt:lpstr>2_Разрез</vt:lpstr>
      <vt:lpstr>3_Разрез</vt:lpstr>
      <vt:lpstr>4_Разрез</vt:lpstr>
      <vt:lpstr>5_Разрез</vt:lpstr>
      <vt:lpstr>6_Разрез</vt:lpstr>
      <vt:lpstr>7_Разрез</vt:lpstr>
      <vt:lpstr>8_Разрез</vt:lpstr>
      <vt:lpstr>9_Разрез</vt:lpstr>
      <vt:lpstr>10_Разрез</vt:lpstr>
      <vt:lpstr>11_Разрез</vt:lpstr>
      <vt:lpstr>12_Разрез</vt:lpstr>
      <vt:lpstr>13_Разрез</vt:lpstr>
      <vt:lpstr>14_Разрез</vt:lpstr>
      <vt:lpstr>15_Разрез</vt:lpstr>
      <vt:lpstr>Презентация PowerPoint</vt:lpstr>
      <vt:lpstr>Презентация PowerPoint</vt:lpstr>
      <vt:lpstr>Конфликт</vt:lpstr>
      <vt:lpstr>Презентация PowerPoint</vt:lpstr>
      <vt:lpstr>Конфликтология -</vt:lpstr>
      <vt:lpstr>Учёные-конфликтологи: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1. Избегание </vt:lpstr>
      <vt:lpstr>   1. Избегание</vt:lpstr>
      <vt:lpstr>Стиль избегания рекомендуется тогда, когда: </vt:lpstr>
      <vt:lpstr>     2. Приспособление</vt:lpstr>
      <vt:lpstr>Презентация PowerPoint</vt:lpstr>
      <vt:lpstr>Стиль приспособления уместен, если:</vt:lpstr>
      <vt:lpstr>      3. Компромисс</vt:lpstr>
      <vt:lpstr>    3. Компромисс</vt:lpstr>
      <vt:lpstr>Стиль компромисса выбирайте, если: </vt:lpstr>
      <vt:lpstr>  4. Сотрудничество</vt:lpstr>
      <vt:lpstr> 4. Сотрудничество</vt:lpstr>
      <vt:lpstr>Стиль сотрудничества возможен, когда:</vt:lpstr>
      <vt:lpstr>    5. Соперничество</vt:lpstr>
      <vt:lpstr>    5. Соперничество</vt:lpstr>
      <vt:lpstr> Стиль конкуренции полезен, когда:</vt:lpstr>
      <vt:lpstr>Домашнее задание: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</cp:revision>
  <dcterms:created xsi:type="dcterms:W3CDTF">2020-08-03T14:44:11Z</dcterms:created>
  <dcterms:modified xsi:type="dcterms:W3CDTF">2020-08-03T15:05:17Z</dcterms:modified>
</cp:coreProperties>
</file>