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8" r:id="rId16"/>
    <p:sldId id="279" r:id="rId17"/>
    <p:sldId id="280" r:id="rId18"/>
    <p:sldId id="281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C0D49EA-9F0A-4EE5-9D76-22FE5D8C00FB}">
          <p14:sldIdLst>
            <p14:sldId id="256"/>
            <p14:sldId id="257"/>
            <p14:sldId id="259"/>
            <p14:sldId id="260"/>
            <p14:sldId id="261"/>
            <p14:sldId id="263"/>
            <p14:sldId id="264"/>
            <p14:sldId id="265"/>
            <p14:sldId id="267"/>
            <p14:sldId id="268"/>
            <p14:sldId id="269"/>
            <p14:sldId id="270"/>
            <p14:sldId id="271"/>
          </p14:sldIdLst>
        </p14:section>
        <p14:section name="Раздел без заголовка" id="{402176E0-3F0F-4E83-B1CB-76D7C992749A}">
          <p14:sldIdLst>
            <p14:sldId id="272"/>
            <p14:sldId id="278"/>
            <p14:sldId id="279"/>
            <p14:sldId id="280"/>
            <p14:sldId id="281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Подростковая преступность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Выполнил: </a:t>
            </a:r>
            <a:r>
              <a:rPr lang="ru-RU" dirty="0"/>
              <a:t>у</a:t>
            </a:r>
            <a:r>
              <a:rPr lang="ru-RU" dirty="0" smtClean="0"/>
              <a:t>ченица 9в класса </a:t>
            </a:r>
          </a:p>
          <a:p>
            <a:r>
              <a:rPr lang="ru-RU" dirty="0" err="1" smtClean="0"/>
              <a:t>Батт</a:t>
            </a:r>
            <a:r>
              <a:rPr lang="ru-RU" dirty="0" smtClean="0"/>
              <a:t>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48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fontScale="92500"/>
          </a:bodyPr>
          <a:lstStyle/>
          <a:p>
            <a:r>
              <a:rPr lang="ru-RU" b="1" i="1" dirty="0"/>
              <a:t>Под преступностью среди подростков понимается совокупность преступлений в обществе, совершенных лицами в возрасте от 14 до 18 лет</a:t>
            </a:r>
            <a:r>
              <a:rPr lang="ru-RU" dirty="0"/>
              <a:t>. Преступность среди подростков является составной частью преступности в целом, но имеет и свою специфику, позволяющую считать ее самостоятельным предметом </a:t>
            </a:r>
            <a:r>
              <a:rPr lang="ru-RU" dirty="0" smtClean="0"/>
              <a:t>криминологического исследования</a:t>
            </a:r>
          </a:p>
          <a:p>
            <a:endParaRPr lang="ru-RU" dirty="0"/>
          </a:p>
          <a:p>
            <a:r>
              <a:rPr lang="ru-RU" dirty="0" smtClean="0"/>
              <a:t>Ст. 20УК РФ - возраст уголовной ответственности определен с 16 лет, но за тяжкие и особо тяжкие составы преступления с 14 лет( убийство, </a:t>
            </a:r>
            <a:r>
              <a:rPr lang="ru-RU" dirty="0" err="1" smtClean="0"/>
              <a:t>террориризм</a:t>
            </a:r>
            <a:r>
              <a:rPr lang="ru-RU" dirty="0" smtClean="0"/>
              <a:t>, похищение человека, кражи и т.д.)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7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подростковой преступности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1.Безнадзорность (отсутствие контроля);</a:t>
            </a:r>
          </a:p>
          <a:p>
            <a:r>
              <a:rPr lang="ru-RU" dirty="0" smtClean="0"/>
              <a:t>2.Насилие;</a:t>
            </a:r>
          </a:p>
          <a:p>
            <a:r>
              <a:rPr lang="ru-RU" dirty="0" smtClean="0"/>
              <a:t>3.Информационная пропаганда;</a:t>
            </a:r>
          </a:p>
          <a:p>
            <a:r>
              <a:rPr lang="ru-RU" dirty="0" smtClean="0"/>
              <a:t>4.Буллинг;</a:t>
            </a:r>
          </a:p>
          <a:p>
            <a:r>
              <a:rPr lang="ru-RU" dirty="0" smtClean="0"/>
              <a:t>5.Вседозволенность;</a:t>
            </a:r>
          </a:p>
          <a:p>
            <a:r>
              <a:rPr lang="ru-RU" dirty="0" smtClean="0"/>
              <a:t>6.Безделье, неорганизованный досуг.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5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Уголовное наказание в нашей стране выполняет не только функцию наказания, принуждения, но и имеет воспитательное значение. При назначении уголовного наказания суд исходит из того, что несовершеннолетний правонарушитель осознает противоправность своего деяния и делает необходимые выводы на будущее из происшедшего. </a:t>
            </a:r>
            <a:r>
              <a:rPr lang="ru-RU" b="1" i="1" dirty="0"/>
              <a:t>К несовершеннолетним применяются следующие виды наказаний: штраф, обязательные работы, ограничение свободы, лишение свободы (не более 6 лет), исправительные работы, предупреждение.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01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Результаты          исследования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В течение июня 2023 г. мы работали с документацией в архиве МО МВД России «</a:t>
            </a:r>
            <a:r>
              <a:rPr lang="ru-RU" dirty="0" err="1"/>
              <a:t>Верхнесалдинский</a:t>
            </a:r>
            <a:r>
              <a:rPr lang="ru-RU" dirty="0"/>
              <a:t>». Именно полученные мной реальные сведения о детской преступности в нашем городе повлияли на выбор темы для исследовательского проекта. Как и любой сотрудник полиции с меня взяли подпись о неразглашении полученной информации, но разрешили использовать статистические  данные в своей работе.</a:t>
            </a:r>
          </a:p>
          <a:p>
            <a:r>
              <a:rPr lang="ru-RU" dirty="0"/>
              <a:t>На профилактическом учете на 1 июня 2023  г. состоит 68 несовершеннолетних. 15 из них – дети до 14 лет, остальные- 54 –это  несовершеннолетние в возрасте от 14 до 18 лет. На учет дети «попадают» по разным причинам: административные правонарушения, неуспеваемость в школе,  самовольные уходы из дома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0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r>
              <a:rPr lang="ru-RU" sz="1800" dirty="0"/>
              <a:t>Мы  проанализировали причины постановки </a:t>
            </a:r>
            <a:r>
              <a:rPr lang="ru-RU" sz="1800" smtClean="0"/>
              <a:t>на учет  в </a:t>
            </a:r>
            <a:r>
              <a:rPr lang="ru-RU" sz="1800" dirty="0" smtClean="0"/>
              <a:t>ПДН </a:t>
            </a:r>
            <a:r>
              <a:rPr lang="ru-RU" sz="1800" dirty="0"/>
              <a:t>и полученные данные обобщили в сводную таблицу:</a:t>
            </a:r>
          </a:p>
          <a:p>
            <a:endParaRPr lang="ru-R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53" y="1412776"/>
            <a:ext cx="7428004" cy="468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040052" y="3068960"/>
            <a:ext cx="25202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75648">
            <a:off x="5108513" y="2933036"/>
            <a:ext cx="361088" cy="307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15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/>
          <a:lstStyle/>
          <a:p>
            <a:r>
              <a:rPr lang="ru-RU" dirty="0"/>
              <a:t>Итак из данных таблицы можно увидеть, что по данным статистики ПДН МО МВД России «</a:t>
            </a:r>
            <a:r>
              <a:rPr lang="ru-RU" dirty="0" err="1"/>
              <a:t>Верхнесалдинский</a:t>
            </a:r>
            <a:r>
              <a:rPr lang="ru-RU" dirty="0"/>
              <a:t>» на 1 июня 2023 г.  на профилактическом учете состоит 16 несовершеннолетних в возрасте от 14 до 18 лет, совершивших преступление (виновно совершенное общественно-опасное деяние, запрещенное УК РФ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8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r>
              <a:rPr lang="ru-RU" dirty="0"/>
              <a:t>Детализируя составы  преступлений, мы получили следующие данные: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337308"/>
              </p:ext>
            </p:extLst>
          </p:nvPr>
        </p:nvGraphicFramePr>
        <p:xfrm>
          <a:off x="747712" y="1700808"/>
          <a:ext cx="6920631" cy="4536503"/>
        </p:xfrm>
        <a:graphic>
          <a:graphicData uri="http://schemas.openxmlformats.org/drawingml/2006/table">
            <a:tbl>
              <a:tblPr firstRow="1" firstCol="1" bandRow="1"/>
              <a:tblGrid>
                <a:gridCol w="1964694"/>
                <a:gridCol w="1434266"/>
                <a:gridCol w="996861"/>
                <a:gridCol w="2524810"/>
              </a:tblGrid>
              <a:tr h="10154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Состав преступления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несовершеннолетних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возраст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Процент от общего количество детской преступности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Кражи из магазинов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37,5</a:t>
                      </a: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Кража велосипеда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4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Преступления против половой неприкосновенности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 и 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12,5%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Поджог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Убийство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Растрата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12,5%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Грабеж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5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Угон автомобиля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12,5%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6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Из  полученных нами данных можно сделать вывод, что в подростковой преступности преобладает именно групповая преступность, т.к. 12 преступлений совершено несовершеннолетними в группе лиц по предварительному сговору. Подросток нуждается в поддержке, одобрении либо сверстника, либо старшего товарища. Основными мотивами совершения преступления являются зависть и жажда наживы (личное обогащение).</a:t>
            </a:r>
          </a:p>
          <a:p>
            <a:r>
              <a:rPr lang="ru-RU" dirty="0"/>
              <a:t>   Со слов инспекторов ПДН, только к  2 из 16 вышеуказанных несовершеннолетних возможно будет применено наказание в виде лишения свободы, к остальным же либо условное наказание, либо обязательные работы(несовершеннолетние закрепляются за ЖЭУ и выполняют работы по благоустройству города. В  основном, подметают улицы, </a:t>
            </a:r>
            <a:r>
              <a:rPr lang="ru-RU" dirty="0" err="1"/>
              <a:t>т.к</a:t>
            </a:r>
            <a:r>
              <a:rPr lang="ru-RU" dirty="0"/>
              <a:t> красить и производить малярные работы им запрещено, т.к. может негативно повлиять на здоровье).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6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7588696" cy="8767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Социологический портрет несовершеннолетнего преступника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4" y="1412776"/>
            <a:ext cx="795718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89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363272" cy="4682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Благодарю за внимание 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и готова ответить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на Ваши вопросы!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499176" cy="6195088"/>
          </a:xfrm>
        </p:spPr>
        <p:txBody>
          <a:bodyPr>
            <a:normAutofit/>
          </a:bodyPr>
          <a:lstStyle/>
          <a:p>
            <a:pPr algn="just"/>
            <a:r>
              <a:rPr lang="ru-RU" u="sng" dirty="0">
                <a:latin typeface="Arial" pitchFamily="34" charset="0"/>
                <a:cs typeface="Arial" pitchFamily="34" charset="0"/>
              </a:rPr>
              <a:t>Актуальность выбранной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темы:</a:t>
            </a:r>
          </a:p>
          <a:p>
            <a:pPr marL="0" indent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«Подростковая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преступность</a:t>
            </a:r>
            <a:r>
              <a:rPr lang="ru-RU" dirty="0">
                <a:latin typeface="Arial" pitchFamily="34" charset="0"/>
                <a:cs typeface="Arial" pitchFamily="34" charset="0"/>
              </a:rPr>
              <a:t>» неоспорима и заключается в том, что преступность среди подростков продолжает оставаться дестабилизирующим фактором общественной жизни.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dirty="0" smtClean="0"/>
              <a:t>На сегодняшний день нет четкого решения данной проблемы.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1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7311008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>
                <a:latin typeface="Arial" pitchFamily="34" charset="0"/>
                <a:cs typeface="Arial" pitchFamily="34" charset="0"/>
              </a:rPr>
              <a:t>Цель проекта</a:t>
            </a:r>
            <a:r>
              <a:rPr lang="ru-RU" dirty="0">
                <a:latin typeface="Arial" pitchFamily="34" charset="0"/>
                <a:cs typeface="Arial" pitchFamily="34" charset="0"/>
              </a:rPr>
              <a:t> – Расширение знаний об подростковой преступности, как об одной из актуальнейших проблем современного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мира.  Систематизация и обобщение знаний, полученных в ходе личного трудового опыты в ПДН.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 	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b="1" u="sng" dirty="0">
                <a:latin typeface="Arial" pitchFamily="34" charset="0"/>
                <a:cs typeface="Arial" pitchFamily="34" charset="0"/>
              </a:rPr>
              <a:t> проекта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dirty="0">
                <a:latin typeface="Arial" pitchFamily="34" charset="0"/>
                <a:cs typeface="Arial" pitchFamily="34" charset="0"/>
              </a:rPr>
              <a:t> Проанализировать источники по теме подростковой преступности;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ru-RU" dirty="0">
                <a:latin typeface="Arial" pitchFamily="34" charset="0"/>
                <a:cs typeface="Arial" pitchFamily="34" charset="0"/>
              </a:rPr>
              <a:t> Проанализировать причины совершения подростками  преступлений; 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3.Ситематизировать  и обобщить знания из личного трудового опыта в ПДН.;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4.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Сформировать обобщенный социологический портрет несовершеннолетнего преступника.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6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7239000" cy="4846320"/>
          </a:xfrm>
        </p:spPr>
        <p:txBody>
          <a:bodyPr/>
          <a:lstStyle/>
          <a:p>
            <a:r>
              <a:rPr lang="ru-RU" b="1" u="sng" dirty="0"/>
              <a:t>Объект исследования</a:t>
            </a:r>
            <a:r>
              <a:rPr lang="ru-RU" b="1" dirty="0"/>
              <a:t>:</a:t>
            </a:r>
            <a:r>
              <a:rPr lang="ru-RU" dirty="0"/>
              <a:t> Преступность как социальное явление.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u="sng" dirty="0" smtClean="0"/>
              <a:t>Предмет</a:t>
            </a:r>
            <a:r>
              <a:rPr lang="ru-RU" b="1" u="sng" dirty="0"/>
              <a:t> исследования</a:t>
            </a:r>
            <a:r>
              <a:rPr lang="ru-RU" b="1" dirty="0"/>
              <a:t>:</a:t>
            </a:r>
            <a:r>
              <a:rPr lang="ru-RU" dirty="0"/>
              <a:t> Особенности подростковой преступности.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	</a:t>
            </a:r>
            <a:r>
              <a:rPr lang="ru-RU" b="1" u="sng" dirty="0"/>
              <a:t>Методы исследования</a:t>
            </a:r>
            <a:r>
              <a:rPr lang="ru-RU" b="1" dirty="0"/>
              <a:t>: </a:t>
            </a:r>
            <a:br>
              <a:rPr lang="ru-RU" b="1" dirty="0"/>
            </a:br>
            <a:r>
              <a:rPr lang="ru-RU" b="1" dirty="0"/>
              <a:t> 	</a:t>
            </a:r>
            <a:r>
              <a:rPr lang="ru-RU" dirty="0"/>
              <a:t>–</a:t>
            </a:r>
            <a:r>
              <a:rPr lang="ru-RU" b="1" dirty="0"/>
              <a:t> </a:t>
            </a:r>
            <a:r>
              <a:rPr lang="ru-RU" dirty="0"/>
              <a:t>Анализ данных;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 	</a:t>
            </a:r>
            <a:r>
              <a:rPr lang="ru-RU" dirty="0" smtClean="0"/>
              <a:t>-Статистический метод</a:t>
            </a:r>
            <a:r>
              <a:rPr lang="ru-RU" dirty="0" smtClean="0"/>
              <a:t>;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	– Обобщение</a:t>
            </a:r>
          </a:p>
        </p:txBody>
      </p:sp>
    </p:spTree>
    <p:extLst>
      <p:ext uri="{BB962C8B-B14F-4D97-AF65-F5344CB8AC3E}">
        <p14:creationId xmlns:p14="http://schemas.microsoft.com/office/powerpoint/2010/main" val="326409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239000" cy="4846320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b="1" dirty="0" smtClean="0"/>
              <a:t>Проектный</a:t>
            </a:r>
            <a:r>
              <a:rPr lang="ru-RU" b="1" dirty="0"/>
              <a:t> продукт:</a:t>
            </a:r>
            <a:r>
              <a:rPr lang="ru-RU" dirty="0"/>
              <a:t> </a:t>
            </a:r>
            <a:r>
              <a:rPr lang="ru-RU" dirty="0" smtClean="0"/>
              <a:t>информация,</a:t>
            </a:r>
          </a:p>
          <a:p>
            <a:pPr marL="0" indent="0">
              <a:buNone/>
            </a:pPr>
            <a:r>
              <a:rPr lang="ru-RU" dirty="0" smtClean="0"/>
              <a:t>изложенная в данной презентации  может применяться </a:t>
            </a:r>
            <a:r>
              <a:rPr lang="ru-RU" dirty="0"/>
              <a:t>для планирования воспитательной работы  с несовершеннолетними в общеобразовательных учреждениях педагогами психологами,  социальными педагогами и другими специалистами по воспитанию.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4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/>
              <a:t>Этапы работы над проектом: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</a:t>
            </a:r>
            <a:r>
              <a:rPr lang="ru-RU" dirty="0"/>
              <a:t>. Выбор темы проекта, определение актуальности и проблемы проекта</a:t>
            </a:r>
            <a:r>
              <a:rPr lang="ru-RU" dirty="0" smtClean="0"/>
              <a:t>, постановка </a:t>
            </a:r>
            <a:r>
              <a:rPr lang="ru-RU" dirty="0"/>
              <a:t>цели и задач;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Сбор информации по теме проекта. Обработка, анализ и </a:t>
            </a:r>
            <a:r>
              <a:rPr lang="ru-RU" dirty="0" smtClean="0"/>
              <a:t>обобщение </a:t>
            </a:r>
            <a:r>
              <a:rPr lang="ru-RU" dirty="0"/>
              <a:t>полученной информации;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smtClean="0"/>
              <a:t>Анализ  статистических данных, полученных в ходе  личного трудового опыта в ПДН. </a:t>
            </a:r>
            <a:r>
              <a:rPr lang="ru-RU" dirty="0" smtClean="0"/>
              <a:t>Написание </a:t>
            </a:r>
            <a:r>
              <a:rPr lang="ru-RU" dirty="0"/>
              <a:t>практической части работы</a:t>
            </a:r>
            <a:r>
              <a:rPr lang="ru-RU" dirty="0" smtClean="0"/>
              <a:t>, создание </a:t>
            </a:r>
            <a:r>
              <a:rPr lang="ru-RU" dirty="0" smtClean="0"/>
              <a:t>иллюстрационных </a:t>
            </a:r>
            <a:r>
              <a:rPr lang="ru-RU" dirty="0" err="1" smtClean="0"/>
              <a:t>таблиц.Подготовка</a:t>
            </a:r>
            <a:r>
              <a:rPr lang="ru-RU" dirty="0" smtClean="0"/>
              <a:t> </a:t>
            </a:r>
            <a:r>
              <a:rPr lang="ru-RU" dirty="0"/>
              <a:t>презентации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. Защита проекта перед </a:t>
            </a:r>
            <a:r>
              <a:rPr lang="ru-RU" dirty="0" smtClean="0"/>
              <a:t>комиссией</a:t>
            </a:r>
            <a:r>
              <a:rPr lang="ru-RU" dirty="0"/>
              <a:t>. Обсуждение полученных результатов работы и определение перспектив дальнейших исследований на эту тему.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u="sng" dirty="0" smtClean="0"/>
              <a:t>Структурно </a:t>
            </a:r>
            <a:r>
              <a:rPr lang="ru-RU" u="sng" dirty="0"/>
              <a:t>работа </a:t>
            </a:r>
            <a:r>
              <a:rPr lang="ru-RU" dirty="0"/>
              <a:t>состоит из введения, заключения 2 глав (теоретической и практической части) и списка использованных источников.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3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72390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Термин «преступность» используется для характеристики широкой распространенности правонарушений и их комплексной </a:t>
            </a:r>
            <a:r>
              <a:rPr lang="ru-RU" dirty="0" smtClean="0"/>
              <a:t>статистики.</a:t>
            </a:r>
          </a:p>
          <a:p>
            <a:r>
              <a:rPr lang="ru-RU" dirty="0"/>
              <a:t>Преступность есть социально-правовое явление, исторически изменчивое, отрицательной массы, состоящее из совокупности преступлений, совершенных на данной территории</a:t>
            </a:r>
            <a:r>
              <a:rPr lang="ru-RU" dirty="0" smtClean="0"/>
              <a:t>.</a:t>
            </a:r>
          </a:p>
          <a:p>
            <a:r>
              <a:rPr lang="ru-RU" u="sng" dirty="0"/>
              <a:t>Нами выведен собственный термин слова «преступность»: преступность – негативное социально-правовое явление, существующее в человеческом обществе, имеющее свои закономерности, количественные и качественные характеристики, приводящее к негативным последствиям для общества и требующее мер государственной и конкретной общественности по контролю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79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7239000" cy="4846320"/>
          </a:xfrm>
        </p:spPr>
        <p:txBody>
          <a:bodyPr/>
          <a:lstStyle/>
          <a:p>
            <a:r>
              <a:rPr lang="ru-RU" b="1" i="1" dirty="0"/>
              <a:t>преступлением </a:t>
            </a:r>
            <a:r>
              <a:rPr lang="ru-RU" dirty="0"/>
              <a:t>признается </a:t>
            </a:r>
            <a:r>
              <a:rPr lang="ru-RU" dirty="0" smtClean="0"/>
              <a:t>виновно совершенное  общественно- </a:t>
            </a:r>
            <a:r>
              <a:rPr lang="ru-RU" dirty="0"/>
              <a:t>опасное деяние, запрещённое под угрозой наказания Уголовным кодексом</a:t>
            </a:r>
          </a:p>
        </p:txBody>
      </p:sp>
    </p:spTree>
    <p:extLst>
      <p:ext uri="{BB962C8B-B14F-4D97-AF65-F5344CB8AC3E}">
        <p14:creationId xmlns:p14="http://schemas.microsoft.com/office/powerpoint/2010/main" val="69350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7239000" cy="5782424"/>
          </a:xfrm>
        </p:spPr>
        <p:txBody>
          <a:bodyPr/>
          <a:lstStyle/>
          <a:p>
            <a:r>
              <a:rPr lang="ru-RU" b="1" i="1" u="sng" dirty="0"/>
              <a:t>Подростки</a:t>
            </a:r>
            <a:r>
              <a:rPr lang="ru-RU" dirty="0"/>
              <a:t> – социально-демографическая группа, характеризующаяся совокупностью возрастных особенностей, периодами социальной зрелости, вхождением в мир взрослых, приспособлением к нему. Это группа с определёнными особенностями, ценностями, характеристиками и так далее.</a:t>
            </a:r>
          </a:p>
        </p:txBody>
      </p:sp>
    </p:spTree>
    <p:extLst>
      <p:ext uri="{BB962C8B-B14F-4D97-AF65-F5344CB8AC3E}">
        <p14:creationId xmlns:p14="http://schemas.microsoft.com/office/powerpoint/2010/main" val="38400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</TotalTime>
  <Words>835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Подростковая преступность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Причины подростковой преступности</vt:lpstr>
      <vt:lpstr>Презентация PowerPoint</vt:lpstr>
      <vt:lpstr>Результаты         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Социологический портрет несовершеннолетнего преступника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Подростковая преступность</dc:title>
  <dc:creator>User</dc:creator>
  <cp:lastModifiedBy>User</cp:lastModifiedBy>
  <cp:revision>15</cp:revision>
  <dcterms:created xsi:type="dcterms:W3CDTF">2024-04-22T20:53:17Z</dcterms:created>
  <dcterms:modified xsi:type="dcterms:W3CDTF">2024-05-08T01:12:07Z</dcterms:modified>
</cp:coreProperties>
</file>