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75" r:id="rId3"/>
    <p:sldId id="276" r:id="rId4"/>
    <p:sldId id="277" r:id="rId5"/>
    <p:sldId id="257" r:id="rId6"/>
    <p:sldId id="274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9" r:id="rId17"/>
    <p:sldId id="271" r:id="rId18"/>
    <p:sldId id="272" r:id="rId19"/>
    <p:sldId id="273" r:id="rId20"/>
    <p:sldId id="26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21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699804"/>
            <a:ext cx="110744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609600" y="1433732"/>
            <a:ext cx="110744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51501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78099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053797" y="3526302"/>
            <a:ext cx="6096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F2A3F-B6BC-4A62-AA0E-DE067588923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83FD9C-A6D3-4D1E-9124-E39DBF81473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F2A3F-B6BC-4A62-AA0E-DE067588923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3FD9C-A6D3-4D1E-9124-E39DBF8147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F2A3F-B6BC-4A62-AA0E-DE067588923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3FD9C-A6D3-4D1E-9124-E39DBF8147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DF2A3F-B6BC-4A62-AA0E-DE067588923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783FD9C-A6D3-4D1E-9124-E39DBF81473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F2A3F-B6BC-4A62-AA0E-DE067588923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3FD9C-A6D3-4D1E-9124-E39DBF81473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05200"/>
            <a:ext cx="105664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4958864"/>
            <a:ext cx="105664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14400" y="4916993"/>
            <a:ext cx="105664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F2A3F-B6BC-4A62-AA0E-DE067588923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3FD9C-A6D3-4D1E-9124-E39DBF81473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609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3FD9C-A6D3-4D1E-9124-E39DBF81473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F2A3F-B6BC-4A62-AA0E-DE067588923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609600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6199717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6197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50593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39840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F2A3F-B6BC-4A62-AA0E-DE067588923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3FD9C-A6D3-4D1E-9124-E39DBF81473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F2A3F-B6BC-4A62-AA0E-DE067588923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3FD9C-A6D3-4D1E-9124-E39DBF8147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609600" y="457200"/>
            <a:ext cx="83312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42400" y="1600200"/>
            <a:ext cx="2645664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9042400" y="457200"/>
            <a:ext cx="26416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DF2A3F-B6BC-4A62-AA0E-DE067588923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83FD9C-A6D3-4D1E-9124-E39DBF81473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0" y="457200"/>
            <a:ext cx="2743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80264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9200" y="1600200"/>
            <a:ext cx="27432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F2A3F-B6BC-4A62-AA0E-DE067588923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83FD9C-A6D3-4D1E-9124-E39DBF81473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109728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7721600" y="6203667"/>
            <a:ext cx="34544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4DF2A3F-B6BC-4A62-AA0E-DE0675889230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844800" y="6203667"/>
            <a:ext cx="47752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214100" y="6181531"/>
            <a:ext cx="8128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783FD9C-A6D3-4D1E-9124-E39DBF814734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yclowiki.org/w/index.php?title=%D0%9E%D0%B1%D1%8A%D0%B5%D0%B4%D0%B8%D0%BD%D0%B5%D0%BD%D0%B8%D0%B5&amp;action=edit&amp;redlink=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19164" y="4498848"/>
            <a:ext cx="4719396" cy="160934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СОЗДАТЕЛЬ: Кислов Платон Евгеньевич</a:t>
            </a:r>
          </a:p>
          <a:p>
            <a:r>
              <a:rPr lang="ru-RU" dirty="0" smtClean="0"/>
              <a:t>Ученик 9а класса среднеобразовательной школы №2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4451" y="1435609"/>
            <a:ext cx="8825658" cy="20574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</a:rPr>
              <a:t>«Молодежные субкультуры» </a:t>
            </a:r>
            <a:r>
              <a:rPr lang="ru-RU" sz="2800" dirty="0" smtClean="0">
                <a:solidFill>
                  <a:srgbClr val="FF0000"/>
                </a:solidFill>
              </a:rPr>
              <a:t>в России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 и в городе Верхняя Салда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0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" y="932688"/>
            <a:ext cx="5458968" cy="493640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Люди отличающиеся ярким, необычным, </a:t>
            </a:r>
            <a:r>
              <a:rPr lang="ru-RU" dirty="0" err="1" smtClean="0"/>
              <a:t>экстровагантным</a:t>
            </a:r>
            <a:r>
              <a:rPr lang="ru-RU" dirty="0" smtClean="0"/>
              <a:t> внешним видом или обладающий вызывающим поведением, а так же неординарным </a:t>
            </a:r>
            <a:r>
              <a:rPr lang="ru-RU" dirty="0" err="1" smtClean="0"/>
              <a:t>мировозрением</a:t>
            </a:r>
            <a:r>
              <a:rPr lang="ru-RU" dirty="0" smtClean="0"/>
              <a:t> в результате отказа от социальных </a:t>
            </a:r>
            <a:r>
              <a:rPr lang="ru-RU" dirty="0" err="1" smtClean="0"/>
              <a:t>стериотипов</a:t>
            </a:r>
            <a:r>
              <a:rPr lang="ru-RU" dirty="0" smtClean="0"/>
              <a:t> о внешности. В нашей стране появились еще в 2000 </a:t>
            </a:r>
            <a:r>
              <a:rPr lang="ru-RU" dirty="0" err="1" smtClean="0"/>
              <a:t>годах.Их</a:t>
            </a:r>
            <a:r>
              <a:rPr lang="ru-RU" dirty="0" smtClean="0"/>
              <a:t> можно отличить от массы по вызывающей внешности</a:t>
            </a:r>
            <a:r>
              <a:rPr lang="ru-RU" dirty="0" smtClean="0"/>
              <a:t>. Очень много </a:t>
            </a:r>
            <a:r>
              <a:rPr lang="ru-RU" dirty="0" err="1" smtClean="0"/>
              <a:t>фриков</a:t>
            </a:r>
            <a:r>
              <a:rPr lang="ru-RU" dirty="0" smtClean="0"/>
              <a:t> в столицах , в малых городах практически не </a:t>
            </a:r>
            <a:r>
              <a:rPr lang="ru-RU" dirty="0" err="1" smtClean="0"/>
              <a:t>встречаются.В</a:t>
            </a:r>
            <a:r>
              <a:rPr lang="ru-RU" dirty="0" smtClean="0"/>
              <a:t> Верхней Салде отсутствуют.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304" y="350611"/>
            <a:ext cx="10058400" cy="58207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2)</a:t>
            </a:r>
            <a:r>
              <a:rPr lang="ru-RU" sz="2800" dirty="0" err="1" smtClean="0"/>
              <a:t>Фрики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3016" y="726186"/>
            <a:ext cx="4361688" cy="455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71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744" y="1864022"/>
            <a:ext cx="5980176" cy="402336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Субкультура появилась в России в 1980 году.</a:t>
            </a:r>
            <a:r>
              <a:rPr lang="ru-RU" b="1" dirty="0"/>
              <a:t> </a:t>
            </a:r>
            <a:r>
              <a:rPr lang="ru-RU" dirty="0"/>
              <a:t>Она характеризуется антиправительственными лозунгами, провокационным внешним видом и, конечно же, панк-роком. Идеология и мировоззрение панков в основном сводится к левым социальным идеологиям, анархизму, принципу </a:t>
            </a:r>
            <a:r>
              <a:rPr lang="ru-RU" dirty="0" smtClean="0"/>
              <a:t>. </a:t>
            </a:r>
            <a:r>
              <a:rPr lang="ru-RU" dirty="0"/>
              <a:t>Важно быть полностью независимым и не прогибаться под систему</a:t>
            </a:r>
            <a:r>
              <a:rPr lang="ru-RU" dirty="0" smtClean="0"/>
              <a:t>. Одна из наиболее распространенных  </a:t>
            </a:r>
            <a:r>
              <a:rPr lang="ru-RU" dirty="0" err="1" smtClean="0"/>
              <a:t>субкультур.В</a:t>
            </a:r>
            <a:r>
              <a:rPr lang="ru-RU" dirty="0" smtClean="0"/>
              <a:t> городе Верхняя Салда одна из наиболее представленных субкультур.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3)Панки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560" y="1"/>
            <a:ext cx="3339846" cy="2514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560" y="2514601"/>
            <a:ext cx="3339846" cy="376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6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072" y="1709928"/>
            <a:ext cx="5312664" cy="469087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Лица нарушающие общественный порядок, оправдывающие свои действия футбольными пристрастиями. В России появились в 1972 году. Прародителями считают болельщиками московского «Спартака». Обычно очень агрессивны, в основном одеваются в спортивную одежду для удобства в драке, кричат </a:t>
            </a:r>
            <a:r>
              <a:rPr lang="ru-RU" dirty="0" err="1" smtClean="0"/>
              <a:t>кричалки</a:t>
            </a:r>
            <a:r>
              <a:rPr lang="ru-RU" dirty="0" smtClean="0"/>
              <a:t> про свой футбольный клуб</a:t>
            </a:r>
            <a:r>
              <a:rPr lang="ru-RU" dirty="0" smtClean="0"/>
              <a:t>. В городе Верхняя Салда есть своя футбольная команда «Титан» и футбольные фанаты, создавшие свой клуб «Элемент 22». Среди представителей клуба костяк  составляют лица 30 лет и старше-это работники ВСМПО –АВИСМА, есть и учителя. В основном закрытый клуб, в котором непросто получить членство.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064" y="259171"/>
            <a:ext cx="2990088" cy="145075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4)Футбольные хулиганы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4184" y="155448"/>
            <a:ext cx="4489704" cy="29260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4184" y="3206686"/>
            <a:ext cx="4489704" cy="251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3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3886200" cy="402336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Для всех её представителей присвоен специфичный мрачный образ, интерес к готической музыке, мистике, черному юмору, фильмам и литературе ужасов. В нашей стране </a:t>
            </a:r>
            <a:r>
              <a:rPr lang="ru-RU" dirty="0" err="1" smtClean="0"/>
              <a:t>распростарнились</a:t>
            </a:r>
            <a:r>
              <a:rPr lang="ru-RU" dirty="0" smtClean="0"/>
              <a:t> в 1970-80 годах. Основное занятие посещение кладбищ и разговоры с загробным миром</a:t>
            </a:r>
            <a:r>
              <a:rPr lang="ru-RU" dirty="0" smtClean="0"/>
              <a:t>. В Верхней Салде есть </a:t>
            </a:r>
            <a:r>
              <a:rPr lang="ru-RU" dirty="0" err="1" smtClean="0"/>
              <a:t>единичныепредставители</a:t>
            </a:r>
            <a:r>
              <a:rPr lang="ru-RU" dirty="0" smtClean="0"/>
              <a:t> , в основном движение развито в крупных городах, где есть захоронения известных людей.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5)Готы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6480" y="408241"/>
            <a:ext cx="3310128" cy="23075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5856" y="2873982"/>
            <a:ext cx="4969199" cy="337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22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5504688" cy="456871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err="1">
                <a:solidFill>
                  <a:srgbClr val="272626"/>
                </a:solidFill>
                <a:latin typeface="Ubuntu"/>
              </a:rPr>
              <a:t>Оффником</a:t>
            </a:r>
            <a:r>
              <a:rPr lang="ru-RU" dirty="0">
                <a:solidFill>
                  <a:srgbClr val="272626"/>
                </a:solidFill>
                <a:latin typeface="Ubuntu"/>
              </a:rPr>
              <a:t> называют молодого человека, </a:t>
            </a:r>
            <a:r>
              <a:rPr lang="ru-RU" b="1" dirty="0">
                <a:solidFill>
                  <a:srgbClr val="272626"/>
                </a:solidFill>
                <a:latin typeface="Ubuntu"/>
              </a:rPr>
              <a:t>который любит подраться и ищет для этого малейший повод.</a:t>
            </a:r>
            <a:r>
              <a:rPr lang="ru-RU" dirty="0">
                <a:solidFill>
                  <a:srgbClr val="272626"/>
                </a:solidFill>
                <a:latin typeface="Ubuntu"/>
              </a:rPr>
              <a:t> Как правило, представители этой субкультуры держатся группами. Часто одна «банда» </a:t>
            </a:r>
            <a:r>
              <a:rPr lang="ru-RU" dirty="0" err="1">
                <a:solidFill>
                  <a:srgbClr val="272626"/>
                </a:solidFill>
                <a:latin typeface="Ubuntu"/>
              </a:rPr>
              <a:t>оффников</a:t>
            </a:r>
            <a:r>
              <a:rPr lang="ru-RU" dirty="0">
                <a:solidFill>
                  <a:srgbClr val="272626"/>
                </a:solidFill>
                <a:latin typeface="Ubuntu"/>
              </a:rPr>
              <a:t> вызывает другую на драку, цель которой – выяснение, кто же из них сильнее.</a:t>
            </a:r>
          </a:p>
          <a:p>
            <a:pPr algn="just"/>
            <a:r>
              <a:rPr lang="ru-RU" dirty="0">
                <a:solidFill>
                  <a:srgbClr val="272626"/>
                </a:solidFill>
                <a:latin typeface="Ubuntu"/>
              </a:rPr>
              <a:t>Считается, что субкультура </a:t>
            </a:r>
            <a:r>
              <a:rPr lang="ru-RU" dirty="0" err="1">
                <a:solidFill>
                  <a:srgbClr val="272626"/>
                </a:solidFill>
                <a:latin typeface="Ubuntu"/>
              </a:rPr>
              <a:t>оффников</a:t>
            </a:r>
            <a:r>
              <a:rPr lang="ru-RU" dirty="0">
                <a:solidFill>
                  <a:srgbClr val="272626"/>
                </a:solidFill>
                <a:latin typeface="Ubuntu"/>
              </a:rPr>
              <a:t> сформировалась благодаря футбольным фанатам. Именно эти ребята, помешанные на спорте и обожающие драться с поклонниками другой футбольной команды, стали первыми </a:t>
            </a:r>
            <a:r>
              <a:rPr lang="ru-RU" dirty="0" err="1">
                <a:solidFill>
                  <a:srgbClr val="272626"/>
                </a:solidFill>
                <a:latin typeface="Ubuntu"/>
              </a:rPr>
              <a:t>оффниками</a:t>
            </a:r>
            <a:r>
              <a:rPr lang="ru-RU" dirty="0">
                <a:solidFill>
                  <a:srgbClr val="272626"/>
                </a:solidFill>
                <a:latin typeface="Ubuntu"/>
              </a:rPr>
              <a:t>.</a:t>
            </a:r>
          </a:p>
          <a:p>
            <a:pPr algn="just"/>
            <a:r>
              <a:rPr lang="ru-RU" dirty="0">
                <a:solidFill>
                  <a:srgbClr val="272626"/>
                </a:solidFill>
                <a:latin typeface="Ubuntu"/>
              </a:rPr>
              <a:t>Захотеть подраться </a:t>
            </a:r>
            <a:r>
              <a:rPr lang="ru-RU" dirty="0" err="1">
                <a:solidFill>
                  <a:srgbClr val="272626"/>
                </a:solidFill>
                <a:latin typeface="Ubuntu"/>
              </a:rPr>
              <a:t>оффник</a:t>
            </a:r>
            <a:r>
              <a:rPr lang="ru-RU" dirty="0">
                <a:solidFill>
                  <a:srgbClr val="272626"/>
                </a:solidFill>
                <a:latin typeface="Ubuntu"/>
              </a:rPr>
              <a:t> может по самым </a:t>
            </a:r>
            <a:r>
              <a:rPr lang="ru-RU" dirty="0" smtClean="0">
                <a:solidFill>
                  <a:srgbClr val="272626"/>
                </a:solidFill>
                <a:latin typeface="Ubuntu"/>
              </a:rPr>
              <a:t>разным: одежда, музыкальный вкус, прическа.</a:t>
            </a:r>
            <a:endParaRPr lang="ru-RU" dirty="0">
              <a:solidFill>
                <a:srgbClr val="272626"/>
              </a:solidFill>
              <a:latin typeface="Ubuntu"/>
            </a:endParaRPr>
          </a:p>
          <a:p>
            <a:r>
              <a:rPr lang="ru-RU" dirty="0" smtClean="0"/>
              <a:t>В Верхней Салде имеются представители этого движения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6)</a:t>
            </a:r>
            <a:r>
              <a:rPr lang="ru-RU" dirty="0" err="1" smtClean="0"/>
              <a:t>Оффники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9712" y="1845734"/>
            <a:ext cx="2133600" cy="285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3312" y="1845734"/>
            <a:ext cx="280416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201003"/>
            <a:ext cx="4187952" cy="5172501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Сборище неформалов, которые решили объединиться и в большие группы для того чтобы избивать и противоречить другим субкультурам, приезжим их других </a:t>
            </a:r>
            <a:r>
              <a:rPr lang="ru-RU" dirty="0" err="1" smtClean="0"/>
              <a:t>стран.Можно</a:t>
            </a:r>
            <a:r>
              <a:rPr lang="ru-RU" dirty="0" smtClean="0"/>
              <a:t> отличить по длинной прическе, широким штанам в клетку, кофтой на спине которого изображен паук с цифрой </a:t>
            </a:r>
            <a:r>
              <a:rPr lang="ru-RU" dirty="0" err="1" smtClean="0"/>
              <a:t>четыре.Протиречивое</a:t>
            </a:r>
            <a:r>
              <a:rPr lang="ru-RU" dirty="0" smtClean="0"/>
              <a:t> мнение социологов </a:t>
            </a:r>
            <a:r>
              <a:rPr lang="ru-RU" dirty="0" err="1" smtClean="0"/>
              <a:t>оюданной</a:t>
            </a:r>
            <a:r>
              <a:rPr lang="ru-RU" dirty="0" smtClean="0"/>
              <a:t> </a:t>
            </a:r>
            <a:r>
              <a:rPr lang="ru-RU" dirty="0" err="1" smtClean="0"/>
              <a:t>культуре.В</a:t>
            </a:r>
            <a:r>
              <a:rPr lang="ru-RU" dirty="0" smtClean="0"/>
              <a:t> Верхней Салде  есть единичные подражатели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7)ЧВК </a:t>
            </a:r>
            <a:r>
              <a:rPr lang="ru-RU" sz="3600" dirty="0" smtClean="0"/>
              <a:t>Редан новая субкультура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352" y="1737360"/>
            <a:ext cx="3532700" cy="41680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5052" y="1737360"/>
            <a:ext cx="3230739" cy="278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27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Практическая часть нашей работы представлена  в проведении  опроса учащихся  8-9  классов Школы №2 города Верхняя Салда. Вопросе участвовало   76 человек. Анкеты выдавались  учащимся на классных часах или уроках, организованно для каждого класса. В проведении опроса методом анкетирования нам была оказана организационная помощь руководителя проекта Ермолаевой Татьяны Валерьевны. С помощью опроса мы проанализировали осведомленность школьников о  молодежных субкультурах в России. Также мы проанализировали мнение подростков «за» и «против». С помощью опроса мы выяснили и причины выбора подростками субкультуры.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часть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783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0819" y="0"/>
            <a:ext cx="12321409" cy="696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Причины выбора молодежью субкультур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428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04716"/>
            <a:ext cx="10972800" cy="6104644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Также при анализе данных нами была получена информация о </a:t>
            </a:r>
            <a:r>
              <a:rPr lang="ru-RU" sz="2000" dirty="0" err="1"/>
              <a:t>том,знакомы</a:t>
            </a:r>
            <a:r>
              <a:rPr lang="ru-RU" sz="2000" dirty="0"/>
              <a:t> ли учащиеся с молодежными течениями и имеют ли они опыт взаимодействия с субкультурами.</a:t>
            </a:r>
          </a:p>
          <a:p>
            <a:pPr algn="just"/>
            <a:r>
              <a:rPr lang="ru-RU" sz="2000" dirty="0"/>
              <a:t>Данные мы обобщили в виде таблицы:</a:t>
            </a:r>
          </a:p>
          <a:p>
            <a:pPr algn="just"/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740880"/>
              </p:ext>
            </p:extLst>
          </p:nvPr>
        </p:nvGraphicFramePr>
        <p:xfrm>
          <a:off x="3366910" y="1337481"/>
          <a:ext cx="7005389" cy="53908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4655"/>
                <a:gridCol w="2335367"/>
                <a:gridCol w="2335367"/>
              </a:tblGrid>
              <a:tr h="4312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  опрашиваемых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позиция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Количество учащихся от общего числа 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</a:tr>
              <a:tr h="8625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64%</a:t>
                      </a:r>
                      <a:endParaRPr lang="ru-RU" sz="8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Понимание и знания о субкультурах. Принципиальные отличия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48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</a:tr>
              <a:tr h="4312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67%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Не входят в молодежные субкультуры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51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</a:tr>
              <a:tr h="107817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ru-RU" sz="1100">
                          <a:effectLst/>
                        </a:rPr>
                        <a:t>54%</a:t>
                      </a:r>
                      <a:endParaRPr lang="ru-RU" sz="80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Не имеют негативного опыта за времянахождения в субкультуре</a:t>
                      </a:r>
                      <a:endParaRPr lang="ru-RU" sz="8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(не разочаровались)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41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</a:tr>
              <a:tr h="107817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67%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Родителей относятся положительно или нейтрально  к молодежным субкультурам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51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</a:tr>
              <a:tr h="6469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75%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Думают, что субкультуры влияют на современное общество 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57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</a:tr>
              <a:tr h="86253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58%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Субкультура-это временное явление для молодежи. С возрастом проходит</a:t>
                      </a:r>
                      <a:endParaRPr lang="ru-RU" sz="8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44</a:t>
                      </a:r>
                      <a:endParaRPr lang="ru-RU" sz="8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2642" marR="5264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74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323833"/>
            <a:ext cx="10972800" cy="4985527"/>
          </a:xfrm>
        </p:spPr>
        <p:txBody>
          <a:bodyPr>
            <a:normAutofit fontScale="25000" lnSpcReduction="20000"/>
          </a:bodyPr>
          <a:lstStyle/>
          <a:p>
            <a:endParaRPr lang="ru-RU" sz="7200" dirty="0" smtClean="0"/>
          </a:p>
          <a:p>
            <a:r>
              <a:rPr lang="ru-RU" sz="7200" dirty="0" smtClean="0"/>
              <a:t>1</a:t>
            </a:r>
            <a:r>
              <a:rPr lang="ru-RU" sz="7200" dirty="0"/>
              <a:t>)	Знаете ли вы, что такое  молодежная субкультура?</a:t>
            </a:r>
          </a:p>
          <a:p>
            <a:r>
              <a:rPr lang="ru-RU" sz="7200" dirty="0"/>
              <a:t>А) да   Б) нет</a:t>
            </a:r>
          </a:p>
          <a:p>
            <a:r>
              <a:rPr lang="ru-RU" sz="7200" dirty="0"/>
              <a:t>2)	Являлись/являетесь  ли вы представителем той или иной субкультуры?</a:t>
            </a:r>
          </a:p>
          <a:p>
            <a:r>
              <a:rPr lang="ru-RU" sz="7200" dirty="0"/>
              <a:t>А) да   Б) нет</a:t>
            </a:r>
          </a:p>
          <a:p>
            <a:r>
              <a:rPr lang="ru-RU" sz="7200" dirty="0"/>
              <a:t>3)	Приобрели ли вы какой-нибудь опыт, находясь в субкультуре?</a:t>
            </a:r>
          </a:p>
          <a:p>
            <a:r>
              <a:rPr lang="ru-RU" sz="7200" dirty="0"/>
              <a:t>А) да    Б) нет</a:t>
            </a:r>
          </a:p>
          <a:p>
            <a:r>
              <a:rPr lang="ru-RU" sz="7200" dirty="0"/>
              <a:t>4)	Сталкивались ли вы с проблемами из-за того, что отличаетесь от всех?</a:t>
            </a:r>
          </a:p>
          <a:p>
            <a:r>
              <a:rPr lang="ru-RU" sz="7200" dirty="0"/>
              <a:t>А) да   Б) нет</a:t>
            </a:r>
          </a:p>
          <a:p>
            <a:r>
              <a:rPr lang="ru-RU" sz="7200" dirty="0"/>
              <a:t>5)	Положительно ли  относятся ваши родители к тому, что вы входите в субкультуры?</a:t>
            </a:r>
          </a:p>
          <a:p>
            <a:r>
              <a:rPr lang="ru-RU" sz="7200" dirty="0"/>
              <a:t>А) да   Б) нет</a:t>
            </a:r>
          </a:p>
          <a:p>
            <a:r>
              <a:rPr lang="ru-RU" sz="7200" dirty="0"/>
              <a:t>6)	Как вы считаете, влияют ли субкультуры на развитие современной молодежи?</a:t>
            </a:r>
          </a:p>
          <a:p>
            <a:r>
              <a:rPr lang="ru-RU" sz="7200" dirty="0"/>
              <a:t>А) да   Б) нет</a:t>
            </a:r>
          </a:p>
          <a:p>
            <a:r>
              <a:rPr lang="ru-RU" sz="7200" dirty="0"/>
              <a:t>7)	Ваше мнение, пройдет ли с возрастом увлечение субкультурой?</a:t>
            </a:r>
          </a:p>
          <a:p>
            <a:r>
              <a:rPr lang="ru-RU" sz="7200" dirty="0"/>
              <a:t>А) да   Б) нет</a:t>
            </a:r>
          </a:p>
          <a:p>
            <a:r>
              <a:rPr lang="ru-RU" sz="7200" b="1" dirty="0"/>
              <a:t>         8) почему подростки выбирают субкультуры…?(Свой развернутый вариант)</a:t>
            </a:r>
            <a:endParaRPr lang="ru-RU" sz="7200" dirty="0"/>
          </a:p>
          <a:p>
            <a:r>
              <a:rPr lang="ru-RU" sz="7200" b="1" dirty="0"/>
              <a:t> </a:t>
            </a:r>
            <a:endParaRPr lang="ru-RU" sz="7200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Опросник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67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0"/>
            <a:ext cx="10972800" cy="630936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Актуальность нашей  работы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/>
              <a:t>в том, что полученная информация может быть использована специалистами по воспитанию при работе с учащимися.  </a:t>
            </a:r>
          </a:p>
          <a:p>
            <a:r>
              <a:rPr lang="ru-RU" dirty="0"/>
              <a:t> </a:t>
            </a:r>
            <a:r>
              <a:rPr lang="ru-RU" b="1" dirty="0">
                <a:solidFill>
                  <a:srgbClr val="FFC000"/>
                </a:solidFill>
              </a:rPr>
              <a:t>Цель  </a:t>
            </a:r>
            <a:r>
              <a:rPr lang="ru-RU" dirty="0">
                <a:solidFill>
                  <a:srgbClr val="FFC000"/>
                </a:solidFill>
              </a:rPr>
              <a:t>работы: </a:t>
            </a:r>
            <a:r>
              <a:rPr lang="ru-RU" dirty="0"/>
              <a:t>проанализировать различные субкультуры в России и , в том числе, в городе Верхняя Салда, выявить плюсы и минусы рассматриваемых молодежных течений. </a:t>
            </a:r>
          </a:p>
          <a:p>
            <a:pPr marL="0" indent="0">
              <a:buNone/>
            </a:pPr>
            <a:r>
              <a:rPr lang="ru-RU" dirty="0"/>
              <a:t>Для достижения цели, в процессе работы над проектом, необходимо решить следующие </a:t>
            </a:r>
            <a:r>
              <a:rPr lang="ru-RU" dirty="0">
                <a:solidFill>
                  <a:srgbClr val="FFC000"/>
                </a:solidFill>
              </a:rPr>
              <a:t>задачи:</a:t>
            </a:r>
          </a:p>
          <a:p>
            <a:r>
              <a:rPr lang="ru-RU" dirty="0"/>
              <a:t>1.	Определить понятие  «субкультура» и «молодежная субкультура»;</a:t>
            </a:r>
          </a:p>
          <a:p>
            <a:r>
              <a:rPr lang="ru-RU" dirty="0"/>
              <a:t>2.	Определить перечень  молодежных субкультур; </a:t>
            </a:r>
          </a:p>
          <a:p>
            <a:r>
              <a:rPr lang="ru-RU" dirty="0"/>
              <a:t>3.      Провести анализ  полученной информации о различных субкультурах;</a:t>
            </a:r>
          </a:p>
          <a:p>
            <a:r>
              <a:rPr lang="ru-RU" dirty="0"/>
              <a:t>4.	Провести опрос сверстников и выявить их уровень знаний  о субкультурах;</a:t>
            </a:r>
          </a:p>
          <a:p>
            <a:r>
              <a:rPr lang="ru-RU" dirty="0"/>
              <a:t>5.	Создать  презентацию для иллюстрации субкультур. 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742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4440" y="2069683"/>
            <a:ext cx="10058400" cy="1450757"/>
          </a:xfrm>
        </p:spPr>
        <p:txBody>
          <a:bodyPr/>
          <a:lstStyle/>
          <a:p>
            <a:r>
              <a:rPr lang="ru-RU" dirty="0" smtClean="0"/>
              <a:t>         </a:t>
            </a:r>
            <a:r>
              <a:rPr lang="ru-RU" dirty="0" smtClean="0"/>
              <a:t>Благодарю </a:t>
            </a:r>
            <a:r>
              <a:rPr lang="ru-RU" dirty="0" smtClean="0"/>
              <a:t>за внимание</a:t>
            </a:r>
            <a:r>
              <a:rPr lang="ru-RU" dirty="0" smtClean="0"/>
              <a:t>!</a:t>
            </a:r>
            <a:br>
              <a:rPr lang="ru-RU" dirty="0" smtClean="0"/>
            </a:br>
            <a:r>
              <a:rPr lang="ru-RU" dirty="0" smtClean="0"/>
              <a:t>Готов ответить на Ваши вопросы!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990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600" y="436728"/>
            <a:ext cx="10972800" cy="5659272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Методы</a:t>
            </a:r>
            <a:endParaRPr lang="ru-RU" dirty="0">
              <a:solidFill>
                <a:srgbClr val="FFC000"/>
              </a:solidFill>
            </a:endParaRPr>
          </a:p>
          <a:p>
            <a:pPr lvl="0"/>
            <a:r>
              <a:rPr lang="ru-RU" dirty="0"/>
              <a:t>сравнительно-сопоставительный анализ</a:t>
            </a:r>
          </a:p>
          <a:p>
            <a:pPr lvl="0"/>
            <a:r>
              <a:rPr lang="ru-RU" dirty="0"/>
              <a:t>исследования:</a:t>
            </a:r>
          </a:p>
          <a:p>
            <a:pPr lvl="0"/>
            <a:r>
              <a:rPr lang="ru-RU" dirty="0"/>
              <a:t> сравнение, обобщения, описания;</a:t>
            </a:r>
          </a:p>
          <a:p>
            <a:pPr lvl="0"/>
            <a:r>
              <a:rPr lang="ru-RU" dirty="0"/>
              <a:t>социальный опрос;</a:t>
            </a:r>
          </a:p>
          <a:p>
            <a:pPr lvl="0"/>
            <a:r>
              <a:rPr lang="ru-RU" dirty="0"/>
              <a:t>метод диаграмм.</a:t>
            </a:r>
          </a:p>
          <a:p>
            <a:r>
              <a:rPr lang="ru-RU" b="1" dirty="0">
                <a:solidFill>
                  <a:srgbClr val="FFC000"/>
                </a:solidFill>
              </a:rPr>
              <a:t>Объект</a:t>
            </a:r>
            <a:r>
              <a:rPr lang="ru-RU" dirty="0">
                <a:solidFill>
                  <a:srgbClr val="FFC000"/>
                </a:solidFill>
              </a:rPr>
              <a:t> исследования: </a:t>
            </a:r>
            <a:r>
              <a:rPr lang="ru-RU" dirty="0"/>
              <a:t>субкультуры молодежи в России и в городе Верхняя Салда.</a:t>
            </a:r>
            <a:endParaRPr lang="ru-RU" b="1" dirty="0"/>
          </a:p>
          <a:p>
            <a:r>
              <a:rPr lang="ru-RU" b="1" dirty="0">
                <a:solidFill>
                  <a:srgbClr val="FFC000"/>
                </a:solidFill>
              </a:rPr>
              <a:t>Предмет</a:t>
            </a:r>
            <a:r>
              <a:rPr lang="ru-RU" dirty="0">
                <a:solidFill>
                  <a:srgbClr val="FFC000"/>
                </a:solidFill>
              </a:rPr>
              <a:t> исследования:</a:t>
            </a:r>
            <a:r>
              <a:rPr lang="ru-RU" dirty="0"/>
              <a:t>  причины выбора подростками субкультур</a:t>
            </a:r>
            <a:endParaRPr lang="ru-RU" b="1" dirty="0"/>
          </a:p>
          <a:p>
            <a:r>
              <a:rPr lang="ru-RU" dirty="0"/>
              <a:t>Гипотеза: мы предполагаем, что подростки выбирают ту или иную субкультуру., т. к. чувствуют себя одинокими, непризнанными, непонятыми родными. </a:t>
            </a:r>
            <a:endParaRPr lang="ru-RU" b="1" dirty="0"/>
          </a:p>
          <a:p>
            <a:r>
              <a:rPr lang="ru-RU" dirty="0"/>
              <a:t> 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077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Знакомство с литературой по данной проблеме;</a:t>
            </a:r>
          </a:p>
          <a:p>
            <a:r>
              <a:rPr lang="ru-RU" dirty="0"/>
              <a:t>2. Сбор  и структурирование теоретической информации;</a:t>
            </a:r>
          </a:p>
          <a:p>
            <a:r>
              <a:rPr lang="ru-RU" dirty="0"/>
              <a:t>3. Составление анкеты и поведение опроса;</a:t>
            </a:r>
          </a:p>
          <a:p>
            <a:r>
              <a:rPr lang="ru-RU" dirty="0"/>
              <a:t>4.Анализ  и обработка полученной информации;</a:t>
            </a:r>
          </a:p>
          <a:p>
            <a:r>
              <a:rPr lang="ru-RU" dirty="0"/>
              <a:t>5. Подготовка презентации и защита проекта перед комиссией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Этапы работы над проектом: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60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9224" y="2194559"/>
            <a:ext cx="3895344" cy="423353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202122"/>
                </a:solidFill>
                <a:latin typeface="Arial" panose="020B0604020202020204" pitchFamily="34" charset="0"/>
              </a:rPr>
              <a:t>Молодежная субкультура это-субкультура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, характерная для молодежи. Это — любое </a:t>
            </a:r>
            <a:r>
              <a:rPr lang="ru-RU" dirty="0">
                <a:solidFill>
                  <a:srgbClr val="BA0000"/>
                </a:solidFill>
                <a:latin typeface="Arial" panose="020B0604020202020204" pitchFamily="34" charset="0"/>
                <a:hlinkClick r:id="rId2" tooltip="Объединение (страница не существует)"/>
              </a:rPr>
              <a:t>объединение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 молодёжи, имеющей собственные элементы культуры, а именно: язык (сленг), символику (внешняя атрибутика), традиции, тексты, нормы и </a:t>
            </a:r>
            <a:r>
              <a:rPr lang="ru-RU" dirty="0" err="1" smtClean="0">
                <a:solidFill>
                  <a:srgbClr val="202122"/>
                </a:solidFill>
                <a:latin typeface="Arial" panose="020B0604020202020204" pitchFamily="34" charset="0"/>
              </a:rPr>
              <a:t>ценности.В</a:t>
            </a:r>
            <a:r>
              <a:rPr lang="ru-RU" dirty="0" smtClean="0">
                <a:solidFill>
                  <a:srgbClr val="202122"/>
                </a:solidFill>
                <a:latin typeface="Arial" panose="020B0604020202020204" pitchFamily="34" charset="0"/>
              </a:rPr>
              <a:t> городе Верхняя Салда есть представители «воровской романтики»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Что такое молодежная- субкультура?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8968" y="1845735"/>
            <a:ext cx="5202936" cy="379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85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Молодежь- это  лица  в возрасте от 14 до 30 лет по данным Всероссийской организации здравоохранения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811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719072"/>
            <a:ext cx="4306824" cy="435254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Молодежные субкультуры опасны тем, что между каждой культурой происходят крупные стычки которые нарушают общественный порядок</a:t>
            </a:r>
            <a:r>
              <a:rPr lang="en-US" dirty="0" smtClean="0"/>
              <a:t>.</a:t>
            </a:r>
            <a:r>
              <a:rPr lang="ru-RU" dirty="0" smtClean="0"/>
              <a:t>Могут нести агрессивный, а иногда криминальный характер и </a:t>
            </a:r>
            <a:r>
              <a:rPr lang="ru-RU" dirty="0" err="1" smtClean="0"/>
              <a:t>экстеримистический</a:t>
            </a:r>
            <a:r>
              <a:rPr lang="ru-RU" dirty="0" smtClean="0"/>
              <a:t>.</a:t>
            </a:r>
            <a:r>
              <a:rPr lang="ru-RU" dirty="0"/>
              <a:t> Подростки </a:t>
            </a:r>
            <a:r>
              <a:rPr lang="ru-RU" dirty="0" smtClean="0"/>
              <a:t> </a:t>
            </a:r>
            <a:r>
              <a:rPr lang="ru-RU" dirty="0"/>
              <a:t>могут устраивать массовые драки и беспорядки, хулиганить, хамить старшим и считать, что поступают как </a:t>
            </a:r>
            <a:r>
              <a:rPr lang="ru-RU" dirty="0" smtClean="0"/>
              <a:t>истинные «крутые парни»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9966960" cy="76495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Как и чем опасны молодежные субкультуры?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4104" y="1719072"/>
            <a:ext cx="6382130" cy="363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5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3685032" cy="402336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Предпосылками вступления подростков в молодежную субкультуру чаще всего являются: во-первых, </a:t>
            </a:r>
            <a:r>
              <a:rPr lang="ru-RU" b="1" dirty="0"/>
              <a:t>негармоничные детско-родительские отношения в семье, чрезмерный контроль со стороны родителей или наоборот предоставление молодому человеку излишней </a:t>
            </a:r>
            <a:r>
              <a:rPr lang="ru-RU" b="1" dirty="0" smtClean="0"/>
              <a:t>свободы</a:t>
            </a:r>
            <a:r>
              <a:rPr lang="ru-RU" dirty="0" smtClean="0"/>
              <a:t>, желание выделится от массы, показать </a:t>
            </a:r>
            <a:r>
              <a:rPr lang="ru-RU" dirty="0" err="1" smtClean="0"/>
              <a:t>свестникам</a:t>
            </a:r>
            <a:r>
              <a:rPr lang="ru-RU" dirty="0" smtClean="0"/>
              <a:t> что ты лучше них.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Причины почему молодежь стремится стать частью определенной субкультуры?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7880" y="2100834"/>
            <a:ext cx="4645151" cy="320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0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584" y="1854878"/>
            <a:ext cx="7461504" cy="4023360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 smtClean="0"/>
              <a:t>1)Скинхеды-субкультура, которая объединяет группу людей, </a:t>
            </a:r>
            <a:r>
              <a:rPr lang="ru-RU" sz="2800" dirty="0" err="1" smtClean="0"/>
              <a:t>приемущественно</a:t>
            </a:r>
            <a:r>
              <a:rPr lang="ru-RU" sz="2800" dirty="0" smtClean="0"/>
              <a:t> мужского пола, живущих по своим законам и </a:t>
            </a:r>
            <a:r>
              <a:rPr lang="ru-RU" sz="2800" dirty="0" err="1" smtClean="0"/>
              <a:t>идиалогиям</a:t>
            </a:r>
            <a:r>
              <a:rPr lang="ru-RU" sz="2800" dirty="0" smtClean="0"/>
              <a:t>, неповторимым стилем в одежде и музыке, а также </a:t>
            </a:r>
            <a:r>
              <a:rPr lang="ru-RU" sz="2800" dirty="0" err="1" smtClean="0"/>
              <a:t>предерживающих</a:t>
            </a:r>
            <a:r>
              <a:rPr lang="ru-RU" sz="2800" dirty="0" smtClean="0"/>
              <a:t> понятия «Мужской дружбы и солидарности». Являются националистами, которые применяют любые средства для драк и протестов. В России появились в 90-х годах. Обычно ходят с короткой стрижкой, татуировками несущие запрещенные в стране символы, кожаных куртках или </a:t>
            </a:r>
            <a:r>
              <a:rPr lang="ru-RU" sz="2800" dirty="0" err="1" smtClean="0"/>
              <a:t>бомберах,на</a:t>
            </a:r>
            <a:r>
              <a:rPr lang="ru-RU" sz="2800" dirty="0" smtClean="0"/>
              <a:t> ногах носят либо </a:t>
            </a:r>
            <a:r>
              <a:rPr lang="ru-RU" sz="2800" dirty="0" err="1" smtClean="0"/>
              <a:t>берцы</a:t>
            </a:r>
            <a:r>
              <a:rPr lang="ru-RU" sz="2800" dirty="0" smtClean="0"/>
              <a:t> с белыми шнурками либо в </a:t>
            </a:r>
            <a:r>
              <a:rPr lang="ru-RU" sz="2800" dirty="0" err="1" smtClean="0"/>
              <a:t>кросовках</a:t>
            </a:r>
            <a:r>
              <a:rPr lang="ru-RU" sz="2800" dirty="0" smtClean="0"/>
              <a:t>. В настоящее время, учитывая СВО снова набирает популярность. </a:t>
            </a:r>
            <a:r>
              <a:rPr lang="ru-RU" sz="2800" dirty="0" smtClean="0"/>
              <a:t>Нами известны представители данной субкультуры в городе Верхняя Салда.</a:t>
            </a:r>
            <a:endParaRPr lang="ru-RU" sz="2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2098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молодежные</a:t>
            </a:r>
            <a:br>
              <a:rPr lang="ru-RU" dirty="0" smtClean="0"/>
            </a:br>
            <a:r>
              <a:rPr lang="ru-RU" dirty="0" smtClean="0"/>
              <a:t> субкультур в РФ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128" y="2302934"/>
            <a:ext cx="3831336" cy="33284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848" y="276105"/>
            <a:ext cx="3739896" cy="242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60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196</TotalTime>
  <Words>966</Words>
  <Application>Microsoft Office PowerPoint</Application>
  <PresentationFormat>Произвольный</PresentationFormat>
  <Paragraphs>106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«Молодежные субкультуры» в России  и в городе Верхняя Салда</vt:lpstr>
      <vt:lpstr>Презентация PowerPoint</vt:lpstr>
      <vt:lpstr>Презентация PowerPoint</vt:lpstr>
      <vt:lpstr>Этапы работы над проектом:</vt:lpstr>
      <vt:lpstr>Что такое молодежная- субкультура?</vt:lpstr>
      <vt:lpstr>Презентация PowerPoint</vt:lpstr>
      <vt:lpstr>Как и чем опасны молодежные субкультуры?</vt:lpstr>
      <vt:lpstr>Причины почему молодежь стремится стать частью определенной субкультуры?</vt:lpstr>
      <vt:lpstr>Основные молодежные  субкультур в РФ</vt:lpstr>
      <vt:lpstr>2)Фрики</vt:lpstr>
      <vt:lpstr>3)Панки</vt:lpstr>
      <vt:lpstr>4)Футбольные хулиганы</vt:lpstr>
      <vt:lpstr>5)Готы</vt:lpstr>
      <vt:lpstr>6)Оффники</vt:lpstr>
      <vt:lpstr>7)ЧВК Редан новая субкультура</vt:lpstr>
      <vt:lpstr>Практическая часть</vt:lpstr>
      <vt:lpstr>Причины выбора молодежью субкультур</vt:lpstr>
      <vt:lpstr>Презентация PowerPoint</vt:lpstr>
      <vt:lpstr>Опросник</vt:lpstr>
      <vt:lpstr>         Благодарю за внимание! Готов ответить на Ваши вопросы!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«Молодежные субкультуры» развитые в России</dc:title>
  <dc:creator>Наталья Сабурова</dc:creator>
  <cp:lastModifiedBy>User</cp:lastModifiedBy>
  <cp:revision>26</cp:revision>
  <dcterms:created xsi:type="dcterms:W3CDTF">2023-03-15T11:49:31Z</dcterms:created>
  <dcterms:modified xsi:type="dcterms:W3CDTF">2024-05-14T01:05:24Z</dcterms:modified>
</cp:coreProperties>
</file>