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853" y="-37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5.e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10" Type="http://schemas.openxmlformats.org/officeDocument/2006/relationships/image" Target="../media/image12.e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10" Type="http://schemas.openxmlformats.org/officeDocument/2006/relationships/image" Target="../media/image32.wmf"/><Relationship Id="rId4" Type="http://schemas.openxmlformats.org/officeDocument/2006/relationships/image" Target="../media/image27.wmf"/><Relationship Id="rId9" Type="http://schemas.openxmlformats.org/officeDocument/2006/relationships/image" Target="../media/image23.e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9" Type="http://schemas.openxmlformats.org/officeDocument/2006/relationships/image" Target="../media/image2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3863D-02E4-47E8-B884-79C61F8B7B35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A962B-A2C3-4791-8B24-609EA3CE17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28.wmf"/><Relationship Id="rId18" Type="http://schemas.openxmlformats.org/officeDocument/2006/relationships/oleObject" Target="../embeddings/oleObject29.bin"/><Relationship Id="rId3" Type="http://schemas.openxmlformats.org/officeDocument/2006/relationships/image" Target="../media/image1.jpeg"/><Relationship Id="rId21" Type="http://schemas.openxmlformats.org/officeDocument/2006/relationships/image" Target="../media/image23.emf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26.bin"/><Relationship Id="rId1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8.bin"/><Relationship Id="rId20" Type="http://schemas.openxmlformats.org/officeDocument/2006/relationships/oleObject" Target="../embeddings/oleObject30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5" Type="http://schemas.openxmlformats.org/officeDocument/2006/relationships/image" Target="../media/image29.wmf"/><Relationship Id="rId23" Type="http://schemas.openxmlformats.org/officeDocument/2006/relationships/image" Target="../media/image32.wmf"/><Relationship Id="rId10" Type="http://schemas.openxmlformats.org/officeDocument/2006/relationships/oleObject" Target="../embeddings/oleObject25.bin"/><Relationship Id="rId19" Type="http://schemas.openxmlformats.org/officeDocument/2006/relationships/image" Target="../media/image31.w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27.bin"/><Relationship Id="rId22" Type="http://schemas.openxmlformats.org/officeDocument/2006/relationships/oleObject" Target="../embeddings/oleObject3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37.wmf"/><Relationship Id="rId18" Type="http://schemas.openxmlformats.org/officeDocument/2006/relationships/oleObject" Target="../embeddings/oleObject39.bin"/><Relationship Id="rId3" Type="http://schemas.openxmlformats.org/officeDocument/2006/relationships/image" Target="../media/image1.jpeg"/><Relationship Id="rId21" Type="http://schemas.openxmlformats.org/officeDocument/2006/relationships/image" Target="../media/image23.emf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36.bin"/><Relationship Id="rId17" Type="http://schemas.openxmlformats.org/officeDocument/2006/relationships/image" Target="../media/image3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8.bin"/><Relationship Id="rId20" Type="http://schemas.openxmlformats.org/officeDocument/2006/relationships/oleObject" Target="../embeddings/oleObject40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35.bin"/><Relationship Id="rId19" Type="http://schemas.openxmlformats.org/officeDocument/2006/relationships/image" Target="../media/image40.wmf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37.bin"/><Relationship Id="rId22" Type="http://schemas.openxmlformats.org/officeDocument/2006/relationships/oleObject" Target="../embeddings/oleObject4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0.wmf"/><Relationship Id="rId3" Type="http://schemas.openxmlformats.org/officeDocument/2006/relationships/image" Target="../media/image1.jpeg"/><Relationship Id="rId7" Type="http://schemas.openxmlformats.org/officeDocument/2006/relationships/image" Target="../media/image7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5" Type="http://schemas.openxmlformats.org/officeDocument/2006/relationships/image" Target="../media/image11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17.wmf"/><Relationship Id="rId18" Type="http://schemas.openxmlformats.org/officeDocument/2006/relationships/oleObject" Target="../embeddings/oleObject17.bin"/><Relationship Id="rId3" Type="http://schemas.openxmlformats.org/officeDocument/2006/relationships/image" Target="../media/image1.jpeg"/><Relationship Id="rId21" Type="http://schemas.openxmlformats.org/officeDocument/2006/relationships/image" Target="../media/image21.wmf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4.bin"/><Relationship Id="rId17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6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23" Type="http://schemas.openxmlformats.org/officeDocument/2006/relationships/image" Target="../media/image12.emf"/><Relationship Id="rId10" Type="http://schemas.openxmlformats.org/officeDocument/2006/relationships/oleObject" Target="../embeddings/oleObject13.bin"/><Relationship Id="rId19" Type="http://schemas.openxmlformats.org/officeDocument/2006/relationships/image" Target="../media/image20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15.bin"/><Relationship Id="rId22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rtem\Downloads\фо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57422" y="2500306"/>
            <a:ext cx="45005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err="1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sz="6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6000" dirty="0" err="1" smtClean="0">
                <a:latin typeface="Calibri" pitchFamily="34" charset="0"/>
                <a:cs typeface="Calibri" pitchFamily="34" charset="0"/>
              </a:rPr>
              <a:t>Менелая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Users\artem\Downloads\фон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1"/>
          <p:cNvSpPr txBox="1">
            <a:spLocks/>
          </p:cNvSpPr>
          <p:nvPr/>
        </p:nvSpPr>
        <p:spPr>
          <a:xfrm>
            <a:off x="457200" y="571480"/>
            <a:ext cx="8229600" cy="60007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Решение</a:t>
            </a: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r>
              <a:rPr kumimoji="0" lang="en-US" sz="20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 В треугольнике МВС прямая AL пересекает две стороны и продолжение третьей стороны. По теореме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Менелая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                    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треугольнике АВМ прямая КС пересекает две стороны треугольника и продолжение третьей стороны. По теореме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Менелая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то есть MC =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AM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 Еще раз перепишем равенство (1):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1643042" y="1357298"/>
          <a:ext cx="18288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7" name="Формула" r:id="rId4" imgW="1218671" imgH="431613" progId="Equation.3">
                  <p:embed/>
                </p:oleObj>
              </mc:Choice>
              <mc:Fallback>
                <p:oleObj name="Формула" r:id="rId4" imgW="1218671" imgH="431613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1357298"/>
                        <a:ext cx="1828800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4000496" y="1357298"/>
          <a:ext cx="165735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8" name="Формула" r:id="rId6" imgW="1104900" imgH="431800" progId="Equation.3">
                  <p:embed/>
                </p:oleObj>
              </mc:Choice>
              <mc:Fallback>
                <p:oleObj name="Формула" r:id="rId6" imgW="1104900" imgH="431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1357298"/>
                        <a:ext cx="1657350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815562"/>
              </p:ext>
            </p:extLst>
          </p:nvPr>
        </p:nvGraphicFramePr>
        <p:xfrm>
          <a:off x="827584" y="2804916"/>
          <a:ext cx="1843088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9" name="Формула" r:id="rId8" imgW="1231366" imgH="431613" progId="Equation.3">
                  <p:embed/>
                </p:oleObj>
              </mc:Choice>
              <mc:Fallback>
                <p:oleObj name="Формула" r:id="rId8" imgW="1231366" imgH="431613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804916"/>
                        <a:ext cx="1843088" cy="64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752888"/>
              </p:ext>
            </p:extLst>
          </p:nvPr>
        </p:nvGraphicFramePr>
        <p:xfrm>
          <a:off x="2915816" y="2815409"/>
          <a:ext cx="1460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0" name="Формула" r:id="rId10" imgW="1091726" imgH="431613" progId="Equation.3">
                  <p:embed/>
                </p:oleObj>
              </mc:Choice>
              <mc:Fallback>
                <p:oleObj name="Формула" r:id="rId10" imgW="1091726" imgH="431613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815409"/>
                        <a:ext cx="14605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482456"/>
              </p:ext>
            </p:extLst>
          </p:nvPr>
        </p:nvGraphicFramePr>
        <p:xfrm>
          <a:off x="827584" y="3543830"/>
          <a:ext cx="31877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1" name="Формула" r:id="rId12" imgW="2387600" imgH="431800" progId="Equation.3">
                  <p:embed/>
                </p:oleObj>
              </mc:Choice>
              <mc:Fallback>
                <p:oleObj name="Формула" r:id="rId12" imgW="2387600" imgH="4318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543830"/>
                        <a:ext cx="31877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946115"/>
              </p:ext>
            </p:extLst>
          </p:nvPr>
        </p:nvGraphicFramePr>
        <p:xfrm>
          <a:off x="6948264" y="5157192"/>
          <a:ext cx="1460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2" name="Формула" r:id="rId14" imgW="1091726" imgH="431613" progId="Equation.3">
                  <p:embed/>
                </p:oleObj>
              </mc:Choice>
              <mc:Fallback>
                <p:oleObj name="Формула" r:id="rId14" imgW="1091726" imgH="431613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5157192"/>
                        <a:ext cx="14605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548954"/>
              </p:ext>
            </p:extLst>
          </p:nvPr>
        </p:nvGraphicFramePr>
        <p:xfrm>
          <a:off x="8460432" y="5157192"/>
          <a:ext cx="785812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3" name="Формула" r:id="rId16" imgW="609336" imgH="431613" progId="Equation.3">
                  <p:embed/>
                </p:oleObj>
              </mc:Choice>
              <mc:Fallback>
                <p:oleObj name="Формула" r:id="rId16" imgW="609336" imgH="431613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0432" y="5157192"/>
                        <a:ext cx="785812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64170"/>
              </p:ext>
            </p:extLst>
          </p:nvPr>
        </p:nvGraphicFramePr>
        <p:xfrm>
          <a:off x="1403648" y="5589240"/>
          <a:ext cx="202406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4" name="Формула" r:id="rId18" imgW="1180588" imgH="203112" progId="Equation.3">
                  <p:embed/>
                </p:oleObj>
              </mc:Choice>
              <mc:Fallback>
                <p:oleObj name="Формула" r:id="rId18" imgW="1180588" imgH="203112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589240"/>
                        <a:ext cx="2024063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4932040" y="2708920"/>
            <a:ext cx="3754760" cy="2304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969165"/>
              </p:ext>
            </p:extLst>
          </p:nvPr>
        </p:nvGraphicFramePr>
        <p:xfrm>
          <a:off x="5076056" y="2708920"/>
          <a:ext cx="3774692" cy="2196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5" r:id="rId20" imgW="5607746" imgH="3746737" progId="">
                  <p:embed/>
                </p:oleObj>
              </mc:Choice>
              <mc:Fallback>
                <p:oleObj r:id="rId20" imgW="5607746" imgH="374673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708920"/>
                        <a:ext cx="3774692" cy="219609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030434"/>
              </p:ext>
            </p:extLst>
          </p:nvPr>
        </p:nvGraphicFramePr>
        <p:xfrm>
          <a:off x="4572000" y="5157192"/>
          <a:ext cx="2357438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6" name="Формула" r:id="rId22" imgW="1765080" imgH="419040" progId="Equation.3">
                  <p:embed/>
                </p:oleObj>
              </mc:Choice>
              <mc:Fallback>
                <p:oleObj name="Формула" r:id="rId22" imgW="1765080" imgH="419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157192"/>
                        <a:ext cx="2357438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artem\Downloads\фон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1"/>
          <p:cNvSpPr txBox="1">
            <a:spLocks/>
          </p:cNvSpPr>
          <p:nvPr/>
        </p:nvSpPr>
        <p:spPr>
          <a:xfrm>
            <a:off x="457200" y="116632"/>
            <a:ext cx="8229600" cy="674136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 Треугольники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BQC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МВС имеют общий угол, значит,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Тогда                 =  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 Треугольники АВС и МВС имеют равные высо­ты, проведенные из вершины  В, значит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noProof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1,75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7101521"/>
              </p:ext>
            </p:extLst>
          </p:nvPr>
        </p:nvGraphicFramePr>
        <p:xfrm>
          <a:off x="899592" y="2708920"/>
          <a:ext cx="22733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9" name="Формула" r:id="rId4" imgW="1701800" imgH="431800" progId="Equation.3">
                  <p:embed/>
                </p:oleObj>
              </mc:Choice>
              <mc:Fallback>
                <p:oleObj name="Формула" r:id="rId4" imgW="1701800" imgH="431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708920"/>
                        <a:ext cx="22733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629447"/>
              </p:ext>
            </p:extLst>
          </p:nvPr>
        </p:nvGraphicFramePr>
        <p:xfrm>
          <a:off x="1043608" y="3645024"/>
          <a:ext cx="730250" cy="25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0" name="Формула" r:id="rId6" imgW="520248" imgH="177646" progId="Equation.3">
                  <p:embed/>
                </p:oleObj>
              </mc:Choice>
              <mc:Fallback>
                <p:oleObj name="Формула" r:id="rId6" imgW="520248" imgH="177646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645024"/>
                        <a:ext cx="730250" cy="252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043635"/>
              </p:ext>
            </p:extLst>
          </p:nvPr>
        </p:nvGraphicFramePr>
        <p:xfrm>
          <a:off x="2374900" y="3487738"/>
          <a:ext cx="214313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1" name="Формула" r:id="rId8" imgW="152280" imgH="393480" progId="Equation.3">
                  <p:embed/>
                </p:oleObj>
              </mc:Choice>
              <mc:Fallback>
                <p:oleObj name="Формула" r:id="rId8" imgW="152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3487738"/>
                        <a:ext cx="214313" cy="557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7730592"/>
              </p:ext>
            </p:extLst>
          </p:nvPr>
        </p:nvGraphicFramePr>
        <p:xfrm>
          <a:off x="2627784" y="3645024"/>
          <a:ext cx="757238" cy="25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2" name="Формула" r:id="rId10" imgW="545626" imgH="177646" progId="Equation.3">
                  <p:embed/>
                </p:oleObj>
              </mc:Choice>
              <mc:Fallback>
                <p:oleObj name="Формула" r:id="rId10" imgW="545626" imgH="177646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3645024"/>
                        <a:ext cx="757238" cy="252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785127"/>
              </p:ext>
            </p:extLst>
          </p:nvPr>
        </p:nvGraphicFramePr>
        <p:xfrm>
          <a:off x="2339752" y="4221088"/>
          <a:ext cx="14176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3" name="Формула" r:id="rId12" imgW="1040948" imgH="393529" progId="Equation.3">
                  <p:embed/>
                </p:oleObj>
              </mc:Choice>
              <mc:Fallback>
                <p:oleObj name="Формула" r:id="rId12" imgW="1040948" imgH="393529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221088"/>
                        <a:ext cx="1417637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4649872"/>
              </p:ext>
            </p:extLst>
          </p:nvPr>
        </p:nvGraphicFramePr>
        <p:xfrm>
          <a:off x="1331640" y="836712"/>
          <a:ext cx="757238" cy="25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4" name="Формула" r:id="rId14" imgW="545626" imgH="177646" progId="Equation.3">
                  <p:embed/>
                </p:oleObj>
              </mc:Choice>
              <mc:Fallback>
                <p:oleObj name="Формула" r:id="rId14" imgW="545626" imgH="177646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836712"/>
                        <a:ext cx="757238" cy="252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7372704"/>
              </p:ext>
            </p:extLst>
          </p:nvPr>
        </p:nvGraphicFramePr>
        <p:xfrm>
          <a:off x="2483768" y="692696"/>
          <a:ext cx="7413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5" name="Формула" r:id="rId16" imgW="545863" imgH="393529" progId="Equation.3">
                  <p:embed/>
                </p:oleObj>
              </mc:Choice>
              <mc:Fallback>
                <p:oleObj name="Формула" r:id="rId16" imgW="545863" imgH="393529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692696"/>
                        <a:ext cx="741363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21115"/>
              </p:ext>
            </p:extLst>
          </p:nvPr>
        </p:nvGraphicFramePr>
        <p:xfrm>
          <a:off x="6804248" y="116632"/>
          <a:ext cx="21717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6" name="Формула" r:id="rId18" imgW="1625600" imgH="431800" progId="Equation.3">
                  <p:embed/>
                </p:oleObj>
              </mc:Choice>
              <mc:Fallback>
                <p:oleObj name="Формула" r:id="rId18" imgW="1625600" imgH="431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116632"/>
                        <a:ext cx="21717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065441" y="2781498"/>
            <a:ext cx="4214842" cy="30718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529376"/>
              </p:ext>
            </p:extLst>
          </p:nvPr>
        </p:nvGraphicFramePr>
        <p:xfrm>
          <a:off x="3636813" y="2852936"/>
          <a:ext cx="5075238" cy="295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7" r:id="rId20" imgW="5607746" imgH="3746737" progId="">
                  <p:embed/>
                </p:oleObj>
              </mc:Choice>
              <mc:Fallback>
                <p:oleObj r:id="rId20" imgW="5607746" imgH="374673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6813" y="2852936"/>
                        <a:ext cx="5075238" cy="295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275575"/>
              </p:ext>
            </p:extLst>
          </p:nvPr>
        </p:nvGraphicFramePr>
        <p:xfrm>
          <a:off x="1115616" y="4349692"/>
          <a:ext cx="730250" cy="25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" name="Формула" r:id="rId22" imgW="520248" imgH="177646" progId="Equation.3">
                  <p:embed/>
                </p:oleObj>
              </mc:Choice>
              <mc:Fallback>
                <p:oleObj name="Формула" r:id="rId22" imgW="520248" imgH="17764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349692"/>
                        <a:ext cx="730250" cy="252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rtem\Downloads\фо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57422" y="2500306"/>
            <a:ext cx="45005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err="1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sz="6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6000" dirty="0" err="1" smtClean="0">
                <a:latin typeface="Calibri" pitchFamily="34" charset="0"/>
                <a:cs typeface="Calibri" pitchFamily="34" charset="0"/>
              </a:rPr>
              <a:t>Менелая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4658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rtem\Downloads\фо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ownloads\Menela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rtem\Downloads\фо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ownloads\Th Menel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48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rtem\Downloads\фо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ownloads\Docazatelst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72911" y="285728"/>
            <a:ext cx="9884921" cy="6373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artem\Downloads\фон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28794" y="2000240"/>
            <a:ext cx="5214974" cy="36433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57200" y="857233"/>
            <a:ext cx="8229600" cy="11430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Пусть AD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—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медиана треугольника АВС. На стороне AD взята точка К так, что АК 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KD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3:1. Прямая ВК разбивает треугольник АВС на два. Найдите отношение площадей этих треугольников.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000232" y="2000240"/>
          <a:ext cx="5087938" cy="350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r:id="rId4" imgW="5757206" imgH="4278850" progId="">
                  <p:embed/>
                </p:oleObj>
              </mc:Choice>
              <mc:Fallback>
                <p:oleObj r:id="rId4" imgW="5757206" imgH="427885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2000240"/>
                        <a:ext cx="5087938" cy="3500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14678" y="71414"/>
            <a:ext cx="24288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Задача 1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:\Users\artem\Downloads\фон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1"/>
          <p:cNvSpPr txBox="1">
            <a:spLocks/>
          </p:cNvSpPr>
          <p:nvPr/>
        </p:nvSpPr>
        <p:spPr>
          <a:xfrm>
            <a:off x="457200" y="571480"/>
            <a:ext cx="8229600" cy="543581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Решение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Пусть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AD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DC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KD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т;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тогда АК = 3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т.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Пусть Р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—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точка пересечения прямой ВК со стороной АС. Необходимо найти отношение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. Так как треугольники АВР и РВС имеют равные высоты, проведенные из вершины В, то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214546" y="1500174"/>
          <a:ext cx="630237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3" name="Формула" r:id="rId4" imgW="533169" imgH="393529" progId="Equation.3">
                  <p:embed/>
                </p:oleObj>
              </mc:Choice>
              <mc:Fallback>
                <p:oleObj name="Формула" r:id="rId4" imgW="533169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46" y="1500174"/>
                        <a:ext cx="630237" cy="461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357818" y="2000240"/>
          <a:ext cx="1357313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4" name="Формула" r:id="rId6" imgW="927000" imgH="393480" progId="Equation.3">
                  <p:embed/>
                </p:oleObj>
              </mc:Choice>
              <mc:Fallback>
                <p:oleObj name="Формула" r:id="rId6" imgW="9270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2000240"/>
                        <a:ext cx="1357313" cy="573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8596" y="2928934"/>
            <a:ext cx="7715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теореме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Менелая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треугольника ADC и секущей РВ имеем:</a:t>
            </a:r>
          </a:p>
          <a:p>
            <a:endParaRPr lang="ru-RU" dirty="0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000392"/>
              </p:ext>
            </p:extLst>
          </p:nvPr>
        </p:nvGraphicFramePr>
        <p:xfrm>
          <a:off x="251520" y="3522340"/>
          <a:ext cx="158273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5" name="Формула" r:id="rId8" imgW="1155600" imgH="393480" progId="Equation.3">
                  <p:embed/>
                </p:oleObj>
              </mc:Choice>
              <mc:Fallback>
                <p:oleObj name="Формула" r:id="rId8" imgW="11556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522340"/>
                        <a:ext cx="1582738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620112"/>
              </p:ext>
            </p:extLst>
          </p:nvPr>
        </p:nvGraphicFramePr>
        <p:xfrm>
          <a:off x="1979712" y="3486621"/>
          <a:ext cx="1652587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6" name="Формула" r:id="rId10" imgW="1066337" imgH="393529" progId="Equation.3">
                  <p:embed/>
                </p:oleObj>
              </mc:Choice>
              <mc:Fallback>
                <p:oleObj name="Формула" r:id="rId10" imgW="1066337" imgH="393529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486621"/>
                        <a:ext cx="1652587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891608"/>
              </p:ext>
            </p:extLst>
          </p:nvPr>
        </p:nvGraphicFramePr>
        <p:xfrm>
          <a:off x="3724274" y="3522340"/>
          <a:ext cx="7762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7" name="Формула" r:id="rId12" imgW="571320" imgH="393480" progId="Equation.3">
                  <p:embed/>
                </p:oleObj>
              </mc:Choice>
              <mc:Fallback>
                <p:oleObj name="Формула" r:id="rId12" imgW="57132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4274" y="3522340"/>
                        <a:ext cx="776288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8596" y="4572008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Итак, </a:t>
            </a:r>
          </a:p>
        </p:txBody>
      </p:sp>
      <p:graphicFrame>
        <p:nvGraphicFramePr>
          <p:cNvPr id="615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635212"/>
              </p:ext>
            </p:extLst>
          </p:nvPr>
        </p:nvGraphicFramePr>
        <p:xfrm>
          <a:off x="1259632" y="4572008"/>
          <a:ext cx="2741613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8" name="Формула" r:id="rId14" imgW="1447560" imgH="177480" progId="Equation.3">
                  <p:embed/>
                </p:oleObj>
              </mc:Choice>
              <mc:Fallback>
                <p:oleObj name="Формула" r:id="rId14" imgW="144756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572008"/>
                        <a:ext cx="2741613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4348" y="5357826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3:2.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89485" y="3394703"/>
            <a:ext cx="4535934" cy="321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091421"/>
              </p:ext>
            </p:extLst>
          </p:nvPr>
        </p:nvGraphicFramePr>
        <p:xfrm>
          <a:off x="4660923" y="3419017"/>
          <a:ext cx="4425439" cy="3044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9" r:id="rId16" imgW="5757206" imgH="4278850" progId="">
                  <p:embed/>
                </p:oleObj>
              </mc:Choice>
              <mc:Fallback>
                <p:oleObj r:id="rId16" imgW="5757206" imgH="427885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923" y="3419017"/>
                        <a:ext cx="4425439" cy="304464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artem\Downloads\фон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5984" y="2428868"/>
            <a:ext cx="3857652" cy="27860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57200" y="857232"/>
            <a:ext cx="8229600" cy="515005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Дан параллелограмм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ABCD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Точка M делит отрезок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AD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отношении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а точка N делит отрезок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DC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отношении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Прямые ВМ и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AN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пересекаются в точке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Вычислите отношение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AS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SN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1500166" y="2357430"/>
          <a:ext cx="5227638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r:id="rId4" imgW="4971180" imgH="2847238" progId="">
                  <p:embed/>
                </p:oleObj>
              </mc:Choice>
              <mc:Fallback>
                <p:oleObj r:id="rId4" imgW="4971180" imgH="2847238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2357430"/>
                        <a:ext cx="5227638" cy="287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14678" y="71414"/>
            <a:ext cx="24288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Задача 2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:\Users\artem\Downloads\фон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457200" y="500063"/>
            <a:ext cx="8229600" cy="600077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Решение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если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MD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то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AM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pb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                   если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NC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то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ND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aq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Пусть В</a:t>
            </a:r>
            <a:r>
              <a:rPr kumimoji="0" lang="ru-RU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– точка пересечения прямых ВМ и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CD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~              , тогда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Прямая ВВ</a:t>
            </a:r>
            <a:r>
              <a:rPr kumimoji="0" lang="ru-RU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пересекает две стороны и продолжение третьей треугольника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AND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По теореме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Менелая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Откуда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714480" y="428604"/>
          <a:ext cx="10715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2" name="Формула" r:id="rId4" imgW="761669" imgH="393529" progId="Equation.3">
                  <p:embed/>
                </p:oleObj>
              </mc:Choice>
              <mc:Fallback>
                <p:oleObj name="Формула" r:id="rId4" imgW="761669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428604"/>
                        <a:ext cx="1071563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5715008" y="357166"/>
          <a:ext cx="1106488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3" name="Формула" r:id="rId6" imgW="710891" imgH="393529" progId="Equation.3">
                  <p:embed/>
                </p:oleObj>
              </mc:Choice>
              <mc:Fallback>
                <p:oleObj name="Формула" r:id="rId6" imgW="710891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357166"/>
                        <a:ext cx="1106488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219551"/>
              </p:ext>
            </p:extLst>
          </p:nvPr>
        </p:nvGraphicFramePr>
        <p:xfrm>
          <a:off x="5940152" y="1268760"/>
          <a:ext cx="8223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4" name="Формула" r:id="rId8" imgW="507780" imgH="215806" progId="Equation.3">
                  <p:embed/>
                </p:oleObj>
              </mc:Choice>
              <mc:Fallback>
                <p:oleObj name="Формула" r:id="rId8" imgW="507780" imgH="215806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1268760"/>
                        <a:ext cx="822325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918347"/>
              </p:ext>
            </p:extLst>
          </p:nvPr>
        </p:nvGraphicFramePr>
        <p:xfrm>
          <a:off x="7059105" y="1268760"/>
          <a:ext cx="7556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" name="Формула" r:id="rId10" imgW="457002" imgH="215806" progId="Equation.3">
                  <p:embed/>
                </p:oleObj>
              </mc:Choice>
              <mc:Fallback>
                <p:oleObj name="Формула" r:id="rId10" imgW="457002" imgH="215806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9105" y="1268760"/>
                        <a:ext cx="75565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1714480" y="1643050"/>
          <a:ext cx="3357563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6" name="Формула" r:id="rId12" imgW="2234880" imgH="431640" progId="Equation.3">
                  <p:embed/>
                </p:oleObj>
              </mc:Choice>
              <mc:Fallback>
                <p:oleObj name="Формула" r:id="rId12" imgW="223488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1643050"/>
                        <a:ext cx="3357563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1714480" y="2357430"/>
          <a:ext cx="33655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Формула" r:id="rId14" imgW="2019300" imgH="431800" progId="Equation.3">
                  <p:embed/>
                </p:oleObj>
              </mc:Choice>
              <mc:Fallback>
                <p:oleObj name="Формула" r:id="rId14" imgW="2019300" imgH="431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2357430"/>
                        <a:ext cx="33655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3397651"/>
              </p:ext>
            </p:extLst>
          </p:nvPr>
        </p:nvGraphicFramePr>
        <p:xfrm>
          <a:off x="1763688" y="3717032"/>
          <a:ext cx="3695700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" name="Формула" r:id="rId16" imgW="2755800" imgH="812520" progId="Equation.3">
                  <p:embed/>
                </p:oleObj>
              </mc:Choice>
              <mc:Fallback>
                <p:oleObj name="Формула" r:id="rId16" imgW="2755800" imgH="81252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717032"/>
                        <a:ext cx="3695700" cy="1090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1" name="Object 9"/>
          <p:cNvGraphicFramePr>
            <a:graphicFrameLocks noChangeAspect="1"/>
          </p:cNvGraphicFramePr>
          <p:nvPr/>
        </p:nvGraphicFramePr>
        <p:xfrm>
          <a:off x="1500166" y="4714884"/>
          <a:ext cx="16002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" name="Формула" r:id="rId18" imgW="1066800" imgH="431800" progId="Equation.3">
                  <p:embed/>
                </p:oleObj>
              </mc:Choice>
              <mc:Fallback>
                <p:oleObj name="Формула" r:id="rId18" imgW="1066800" imgH="4318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4714884"/>
                        <a:ext cx="1600200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2" name="Object 10"/>
          <p:cNvGraphicFramePr>
            <a:graphicFrameLocks noChangeAspect="1"/>
          </p:cNvGraphicFramePr>
          <p:nvPr/>
        </p:nvGraphicFramePr>
        <p:xfrm>
          <a:off x="1428728" y="5500702"/>
          <a:ext cx="928688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" name="Формула" r:id="rId20" imgW="698197" imgH="431613" progId="Equation.3">
                  <p:embed/>
                </p:oleObj>
              </mc:Choice>
              <mc:Fallback>
                <p:oleObj name="Формула" r:id="rId20" imgW="698197" imgH="431613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5500702"/>
                        <a:ext cx="928688" cy="573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508104" y="3714752"/>
            <a:ext cx="3857652" cy="27860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16242"/>
              </p:ext>
            </p:extLst>
          </p:nvPr>
        </p:nvGraphicFramePr>
        <p:xfrm>
          <a:off x="4716016" y="3669518"/>
          <a:ext cx="5227637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" r:id="rId22" imgW="4971180" imgH="2847238" progId="">
                  <p:embed/>
                </p:oleObj>
              </mc:Choice>
              <mc:Fallback>
                <p:oleObj r:id="rId22" imgW="4971180" imgH="2847238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3669518"/>
                        <a:ext cx="5227637" cy="287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artem\Downloads\фон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5"/>
            <a:ext cx="12348864" cy="69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8860" y="3214686"/>
            <a:ext cx="4214842" cy="30718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28596" y="785794"/>
            <a:ext cx="8229600" cy="55070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треугольнике АВС точки К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L принадлежат соответственно сторонам АВ и ВС.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 : ВК = 1 : 2,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CL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BL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2 : 1.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— точка пересечения отрезков AL и СК .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kumimoji="0" lang="ru-RU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1. Найдите площадь треугольника АВС.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5429256" y="2214554"/>
          <a:ext cx="714375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Формула" r:id="rId4" imgW="457002" imgH="203112" progId="Equation.3">
                  <p:embed/>
                </p:oleObj>
              </mc:Choice>
              <mc:Fallback>
                <p:oleObj name="Формула" r:id="rId4" imgW="457002" imgH="203112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2214554"/>
                        <a:ext cx="714375" cy="312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000232" y="3286124"/>
          <a:ext cx="5075238" cy="295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r:id="rId6" imgW="5607746" imgH="3746737" progId="">
                  <p:embed/>
                </p:oleObj>
              </mc:Choice>
              <mc:Fallback>
                <p:oleObj r:id="rId6" imgW="5607746" imgH="3746737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3286124"/>
                        <a:ext cx="5075238" cy="295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14678" y="71414"/>
            <a:ext cx="24288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Задача 3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357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Формула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artem</cp:lastModifiedBy>
  <cp:revision>31</cp:revision>
  <dcterms:created xsi:type="dcterms:W3CDTF">2024-02-23T17:16:34Z</dcterms:created>
  <dcterms:modified xsi:type="dcterms:W3CDTF">2024-03-06T16:44:59Z</dcterms:modified>
</cp:coreProperties>
</file>