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1" r:id="rId3"/>
    <p:sldId id="282" r:id="rId4"/>
    <p:sldId id="283" r:id="rId5"/>
    <p:sldId id="258" r:id="rId6"/>
    <p:sldId id="276" r:id="rId7"/>
    <p:sldId id="259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84" r:id="rId24"/>
    <p:sldId id="277" r:id="rId25"/>
    <p:sldId id="280" r:id="rId26"/>
    <p:sldId id="278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9999"/>
    <a:srgbClr val="FFFFE1"/>
    <a:srgbClr val="C5E40A"/>
    <a:srgbClr val="EBFFFF"/>
    <a:srgbClr val="FCC7A6"/>
    <a:srgbClr val="B8FED3"/>
    <a:srgbClr val="B91ED8"/>
    <a:srgbClr val="7F0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>
        <p:scale>
          <a:sx n="90" d="100"/>
          <a:sy n="90" d="100"/>
        </p:scale>
        <p:origin x="-135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E9ECD-2C3C-4C2A-A443-52C34A759D35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7E844-2EDD-4C53-BA92-9827C8F1E82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692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9ACA3-829E-4532-8349-1455E01C1FF7}" type="datetimeFigureOut">
              <a:rPr lang="ru-RU" smtClean="0"/>
              <a:t>ср 26.06.24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70F8A-41A8-4D77-AFD4-640A9325F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472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70F8A-41A8-4D77-AFD4-640A9325F55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ср 26.06.24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24744"/>
            <a:ext cx="8856984" cy="1162050"/>
          </a:xfrm>
        </p:spPr>
        <p:txBody>
          <a:bodyPr anchor="ctr"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ВОЗМОЖНОСТИ ДИНАМИЧЕСКИХ (ЭЛЕКТРОННЫХ) ТАБЛИЦ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exce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085184"/>
            <a:ext cx="2016224" cy="1405247"/>
          </a:xfrm>
          <a:prstGeom prst="rect">
            <a:avLst/>
          </a:prstGeom>
          <a:noFill/>
        </p:spPr>
      </p:pic>
      <p:pic>
        <p:nvPicPr>
          <p:cNvPr id="1027" name="Picture 3" descr="C:\Users\User\Desktop\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101374"/>
            <a:ext cx="1872208" cy="1389057"/>
          </a:xfrm>
          <a:prstGeom prst="rect">
            <a:avLst/>
          </a:prstGeom>
          <a:noFill/>
        </p:spPr>
      </p:pic>
      <p:pic>
        <p:nvPicPr>
          <p:cNvPr id="1028" name="Picture 4" descr="C:\Users\User\Desktop\TA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2852936"/>
            <a:ext cx="4680520" cy="20014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441" y="953665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800" b="1" u="sng" dirty="0" smtClean="0"/>
              <a:t>Формула </a:t>
            </a:r>
            <a:r>
              <a:rPr lang="ru-RU" sz="2400" dirty="0" smtClean="0"/>
              <a:t>  должна начинаться со знака « = » и может включать в себя числа, имена ячеек, функции (математические, статистические, логические, финансовые, дата и время и т.д.) и знаки математических операций (+, -, *, /, </a:t>
            </a:r>
            <a:r>
              <a:rPr lang="en-US" sz="2400" dirty="0" smtClean="0"/>
              <a:t>^)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61464"/>
            <a:ext cx="2267744" cy="248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55497" y="2538186"/>
            <a:ext cx="368149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u="sng" dirty="0" smtClean="0"/>
              <a:t>Например</a:t>
            </a:r>
            <a:r>
              <a:rPr lang="ru-RU" sz="2400" dirty="0" smtClean="0"/>
              <a:t>, формула «=А1+В2»</a:t>
            </a:r>
            <a:r>
              <a:rPr lang="en-US" sz="2400" dirty="0" smtClean="0"/>
              <a:t>(1)</a:t>
            </a:r>
            <a:r>
              <a:rPr lang="ru-RU" sz="2400" dirty="0" smtClean="0"/>
              <a:t> обеспечивает сложение чисел, хранящихся в ячейках А1 и В2, а формула «=А1*С5»</a:t>
            </a:r>
            <a:r>
              <a:rPr lang="en-US" sz="2400" dirty="0" smtClean="0"/>
              <a:t>(2)</a:t>
            </a:r>
            <a:r>
              <a:rPr lang="ru-RU" sz="2400" dirty="0" smtClean="0"/>
              <a:t> —умножение числа, хранящегося в ячейке А1, на число в ячейке С5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pic>
        <p:nvPicPr>
          <p:cNvPr id="3074" name="Picture 2" descr="C:\Users\User\Desktop\Безымянный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149080"/>
            <a:ext cx="2402673" cy="2438648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2627784" y="3284984"/>
            <a:ext cx="864096" cy="648072"/>
          </a:xfrm>
          <a:prstGeom prst="wedgeRoundRectCallout">
            <a:avLst>
              <a:gd name="adj1" fmla="val -170231"/>
              <a:gd name="adj2" fmla="val 12793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1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403648" y="5661248"/>
            <a:ext cx="899096" cy="648072"/>
          </a:xfrm>
          <a:prstGeom prst="wedgeRoundRectCallout">
            <a:avLst>
              <a:gd name="adj1" fmla="val 202496"/>
              <a:gd name="adj2" fmla="val 1630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2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82453" y="123309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Формулы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52" y="984647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При вводе формулы в ячейке отображается не сама формула, а </a:t>
            </a:r>
            <a:r>
              <a:rPr lang="ru-RU" sz="2400" u="sng" dirty="0" smtClean="0"/>
              <a:t>результат вычислений по этой формуле</a:t>
            </a:r>
            <a:r>
              <a:rPr lang="ru-RU" sz="2400" dirty="0" smtClean="0"/>
              <a:t>. При изменении исходных значений, входящих в формулу, результат пересчитывается немедленно </a:t>
            </a:r>
            <a:r>
              <a:rPr lang="ru-RU" sz="2400" u="sng" dirty="0" smtClean="0"/>
              <a:t>автоматически.</a:t>
            </a:r>
            <a:endParaRPr lang="ru-RU" sz="2400" dirty="0"/>
          </a:p>
        </p:txBody>
      </p:sp>
      <p:pic>
        <p:nvPicPr>
          <p:cNvPr id="5122" name="Picture 2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7930845" cy="2462634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516216" y="2276872"/>
            <a:ext cx="1547168" cy="648072"/>
          </a:xfrm>
          <a:prstGeom prst="wedgeRoundRectCallout">
            <a:avLst>
              <a:gd name="adj1" fmla="val 2761"/>
              <a:gd name="adj2" fmla="val 15098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Формула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851920" y="5949280"/>
            <a:ext cx="1656184" cy="720080"/>
          </a:xfrm>
          <a:prstGeom prst="wedgeRoundRectCallout">
            <a:avLst>
              <a:gd name="adj1" fmla="val -16786"/>
              <a:gd name="adj2" fmla="val -16434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Результат вычислений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82453" y="123309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Формулы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045" y="267173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Относительные, абсолютные и  смешанные ссылки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3529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buFont typeface="Arial" charset="0"/>
              <a:buNone/>
            </a:pPr>
            <a:r>
              <a:rPr lang="ru-RU" sz="2400" dirty="0" smtClean="0"/>
              <a:t>Существуют два основных типа ссылок: </a:t>
            </a:r>
            <a:r>
              <a:rPr lang="ru-RU" sz="2400" b="1" dirty="0" smtClean="0">
                <a:solidFill>
                  <a:srgbClr val="FCC7A6"/>
                </a:solidFill>
              </a:rPr>
              <a:t>относительные</a:t>
            </a:r>
            <a:r>
              <a:rPr lang="ru-RU" sz="2400" b="1" dirty="0" smtClean="0"/>
              <a:t> и </a:t>
            </a:r>
            <a:r>
              <a:rPr lang="ru-RU" sz="2400" b="1" dirty="0" smtClean="0">
                <a:solidFill>
                  <a:srgbClr val="B8FED3"/>
                </a:solidFill>
              </a:rPr>
              <a:t>абсолютные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pPr indent="450850" algn="just">
              <a:buFont typeface="Arial" charset="0"/>
              <a:buNone/>
            </a:pPr>
            <a:r>
              <a:rPr lang="ru-RU" sz="2400" b="1" dirty="0" smtClean="0">
                <a:solidFill>
                  <a:srgbClr val="FCC7A6"/>
                </a:solidFill>
              </a:rPr>
              <a:t>Относительная ссылка</a:t>
            </a:r>
            <a:r>
              <a:rPr lang="ru-RU" sz="2400" b="1" dirty="0" smtClean="0"/>
              <a:t> </a:t>
            </a:r>
            <a:r>
              <a:rPr lang="ru-RU" sz="2400" dirty="0" smtClean="0"/>
              <a:t>в формуле используется для указания адреса ячейки, вычисляемого относительно ячейки, в которой находится формула. </a:t>
            </a:r>
          </a:p>
          <a:p>
            <a:pPr indent="450850" algn="just">
              <a:buFont typeface="Arial" charset="0"/>
              <a:buNone/>
            </a:pPr>
            <a:r>
              <a:rPr lang="ru-RU" sz="2400" dirty="0" smtClean="0"/>
              <a:t>Относительные ссылки имеют следующий вид:А1, В2, С3 и т.д.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pic>
        <p:nvPicPr>
          <p:cNvPr id="6146" name="Picture 2" descr="C:\Users\User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085184"/>
            <a:ext cx="4749800" cy="160020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300192" y="4437112"/>
            <a:ext cx="1547168" cy="648072"/>
          </a:xfrm>
          <a:prstGeom prst="wedgeRoundRectCallout">
            <a:avLst>
              <a:gd name="adj1" fmla="val -107383"/>
              <a:gd name="adj2" fmla="val 8257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Относительная ссылка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440" y="1256561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buFont typeface="Arial" charset="0"/>
              <a:buNone/>
            </a:pPr>
            <a:r>
              <a:rPr lang="ru-RU" sz="2400" dirty="0" smtClean="0"/>
              <a:t>При перемещении или копировании формулы из активной ячейки относительные ссылки автоматически изменяются в зависимости от положения ячейки, в которую скопирована формула. При смещении положения ячейки на одну строку(1) в формуле изменяются на единицу номера строк, а при смещении на один столбец(2) на одну букву смещаются имена столбцов.</a:t>
            </a:r>
          </a:p>
          <a:p>
            <a:pPr>
              <a:buFont typeface="Arial" charset="0"/>
              <a:buNone/>
            </a:pPr>
            <a:endParaRPr lang="ru-RU" sz="2800" dirty="0" smtClean="0"/>
          </a:p>
        </p:txBody>
      </p:sp>
      <p:pic>
        <p:nvPicPr>
          <p:cNvPr id="2050" name="Picture 2" descr="C:\Users\User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365104"/>
            <a:ext cx="6019800" cy="220980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491880" y="5877272"/>
            <a:ext cx="720080" cy="648072"/>
          </a:xfrm>
          <a:prstGeom prst="wedgeRoundRectCallout">
            <a:avLst>
              <a:gd name="adj1" fmla="val 188918"/>
              <a:gd name="adj2" fmla="val -86314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2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860032" y="3645024"/>
            <a:ext cx="792088" cy="648072"/>
          </a:xfrm>
          <a:prstGeom prst="wedgeRoundRectCallout">
            <a:avLst>
              <a:gd name="adj1" fmla="val -96889"/>
              <a:gd name="adj2" fmla="val 21725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1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9416" y="5623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Относительные, абсолютные и  смешанные ссылки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498" y="148093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b="1" dirty="0" smtClean="0">
                <a:solidFill>
                  <a:srgbClr val="C5E40A"/>
                </a:solidFill>
              </a:rPr>
              <a:t>Абсолютные</a:t>
            </a:r>
            <a:r>
              <a:rPr lang="ru-RU" sz="2400" b="1" dirty="0" smtClean="0">
                <a:solidFill>
                  <a:srgbClr val="B8FED3"/>
                </a:solidFill>
              </a:rPr>
              <a:t> </a:t>
            </a:r>
            <a:r>
              <a:rPr lang="ru-RU" sz="2400" b="1" dirty="0" smtClean="0">
                <a:solidFill>
                  <a:srgbClr val="EBFFFF"/>
                </a:solidFill>
              </a:rPr>
              <a:t> ссылки </a:t>
            </a:r>
            <a:r>
              <a:rPr lang="ru-RU" sz="2400" dirty="0" smtClean="0"/>
              <a:t> в формуле используются для указания фиксированных адресов ячеек.</a:t>
            </a:r>
            <a:endParaRPr lang="ru-RU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240" y="2766510"/>
            <a:ext cx="3744416" cy="331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71988" y="3453380"/>
            <a:ext cx="3995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В абсолютных ссылках перед неизменяемым значением адреса ячейки ставится знак доллара </a:t>
            </a:r>
            <a:r>
              <a:rPr lang="en-US" sz="2400" dirty="0" smtClean="0"/>
              <a:t>$(1)</a:t>
            </a:r>
            <a:r>
              <a:rPr lang="ru-RU" sz="2400" dirty="0" smtClean="0"/>
              <a:t>, </a:t>
            </a:r>
            <a:r>
              <a:rPr lang="ru-RU" sz="2400" u="sng" dirty="0" smtClean="0"/>
              <a:t>например</a:t>
            </a:r>
            <a:r>
              <a:rPr lang="ru-RU" sz="2400" dirty="0" smtClean="0"/>
              <a:t>, $А$1.</a:t>
            </a:r>
            <a:endParaRPr lang="ru-RU" sz="24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491880" y="5877272"/>
            <a:ext cx="720080" cy="648072"/>
          </a:xfrm>
          <a:prstGeom prst="wedgeRoundRectCallout">
            <a:avLst>
              <a:gd name="adj1" fmla="val -172800"/>
              <a:gd name="adj2" fmla="val -10341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1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19" y="14513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Относительные, абсолютные и  смешанные ссылки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5463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При копировании или перемещении формулы абсолютные ссылки не  изменяются.</a:t>
            </a:r>
          </a:p>
          <a:p>
            <a:pPr indent="450850" algn="just"/>
            <a:r>
              <a:rPr lang="ru-RU" sz="2400" dirty="0" smtClean="0"/>
              <a:t> </a:t>
            </a:r>
            <a:r>
              <a:rPr lang="ru-RU" sz="2400" u="sng" dirty="0" smtClean="0"/>
              <a:t>Например</a:t>
            </a:r>
            <a:r>
              <a:rPr lang="ru-RU" sz="2400" dirty="0" smtClean="0"/>
              <a:t>,</a:t>
            </a:r>
            <a:r>
              <a:rPr lang="ru-RU" sz="2400" u="sng" dirty="0" smtClean="0"/>
              <a:t> </a:t>
            </a:r>
            <a:r>
              <a:rPr lang="ru-RU" sz="2400" dirty="0" smtClean="0"/>
              <a:t>при  копировании формулы из активной ячейки С1, содержащей абсолютные ссылки на ячейки </a:t>
            </a:r>
            <a:r>
              <a:rPr lang="en-US" sz="2400" dirty="0" smtClean="0"/>
              <a:t>$A$1  </a:t>
            </a:r>
            <a:r>
              <a:rPr lang="ru-RU" sz="2400" dirty="0" smtClean="0"/>
              <a:t>и</a:t>
            </a:r>
            <a:r>
              <a:rPr lang="en-US" sz="2400" dirty="0" smtClean="0"/>
              <a:t> $B$1 </a:t>
            </a:r>
            <a:r>
              <a:rPr lang="ru-RU" sz="2400" dirty="0" smtClean="0"/>
              <a:t>значения столбцов и строк не изменятся.</a:t>
            </a:r>
            <a:endParaRPr lang="ru-RU" sz="2400" dirty="0"/>
          </a:p>
        </p:txBody>
      </p:sp>
      <p:pic>
        <p:nvPicPr>
          <p:cNvPr id="3074" name="Picture 2" descr="C:\Users\User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97152"/>
            <a:ext cx="5981700" cy="190500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148064" y="3789040"/>
            <a:ext cx="1547168" cy="648072"/>
          </a:xfrm>
          <a:prstGeom prst="wedgeRoundRectCallout">
            <a:avLst>
              <a:gd name="adj1" fmla="val -23208"/>
              <a:gd name="adj2" fmla="val 26214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148064" y="3789040"/>
            <a:ext cx="1547168" cy="648072"/>
          </a:xfrm>
          <a:prstGeom prst="wedgeRoundRectCallout">
            <a:avLst>
              <a:gd name="adj1" fmla="val -36640"/>
              <a:gd name="adj2" fmla="val 26214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148064" y="3789040"/>
            <a:ext cx="1547168" cy="648072"/>
          </a:xfrm>
          <a:prstGeom prst="wedgeRoundRectCallout">
            <a:avLst>
              <a:gd name="adj1" fmla="val 33207"/>
              <a:gd name="adj2" fmla="val 30918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716016" y="3501008"/>
            <a:ext cx="1979216" cy="936104"/>
          </a:xfrm>
          <a:prstGeom prst="wedgeRoundRectCallout">
            <a:avLst>
              <a:gd name="adj1" fmla="val 46753"/>
              <a:gd name="adj2" fmla="val 22153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Не изменяются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19" y="14513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Относительные, абсолютные и  смешанные ссылки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39" y="1258448"/>
            <a:ext cx="87667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FF00"/>
                </a:solidFill>
              </a:rPr>
              <a:t>Смешанные ссылки  </a:t>
            </a:r>
            <a:r>
              <a:rPr lang="ru-RU" sz="2400" dirty="0" smtClean="0">
                <a:solidFill>
                  <a:srgbClr val="FFFFE1"/>
                </a:solidFill>
              </a:rPr>
              <a:t>использование в формулах относительных и абсолютных ссылок одновременно. </a:t>
            </a:r>
            <a:r>
              <a:rPr lang="ru-RU" sz="2400" dirty="0" smtClean="0"/>
              <a:t>Относительные ссылки при копировании изменяются, а абсолютные — нет.</a:t>
            </a:r>
            <a:r>
              <a:rPr lang="ru-RU" sz="2400" dirty="0" smtClean="0">
                <a:solidFill>
                  <a:srgbClr val="FFFFE1"/>
                </a:solidFill>
              </a:rPr>
              <a:t> </a:t>
            </a:r>
            <a:r>
              <a:rPr lang="ru-RU" sz="2400" u="sng" dirty="0" smtClean="0">
                <a:solidFill>
                  <a:srgbClr val="FFFFE1"/>
                </a:solidFill>
              </a:rPr>
              <a:t>Например, </a:t>
            </a:r>
            <a:r>
              <a:rPr lang="ru-RU" sz="2400" dirty="0" smtClean="0"/>
              <a:t>символ доллара стоит перед буквой </a:t>
            </a:r>
            <a:r>
              <a:rPr lang="ru-RU" sz="2400" b="1" dirty="0" smtClean="0"/>
              <a:t>$А1</a:t>
            </a:r>
            <a:r>
              <a:rPr lang="ru-RU" sz="2400" dirty="0" smtClean="0"/>
              <a:t>, то координата столбца абсолютная, а строки — относительная. И символ доллара стоит перед числом </a:t>
            </a:r>
            <a:r>
              <a:rPr lang="ru-RU" sz="2400" b="1" dirty="0" smtClean="0"/>
              <a:t>А$1</a:t>
            </a:r>
            <a:r>
              <a:rPr lang="ru-RU" sz="2400" dirty="0" smtClean="0"/>
              <a:t>, то, наоборот, координата столбца относительная, а строки — абсолютная. </a:t>
            </a:r>
            <a:endParaRPr lang="ru-RU" sz="2400" u="sng" dirty="0">
              <a:solidFill>
                <a:srgbClr val="FFFFE1"/>
              </a:solidFill>
            </a:endParaRPr>
          </a:p>
        </p:txBody>
      </p:sp>
      <p:pic>
        <p:nvPicPr>
          <p:cNvPr id="4098" name="Picture 2" descr="C:\Users\User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425152"/>
            <a:ext cx="5994400" cy="210820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644008" y="3849088"/>
            <a:ext cx="1584176" cy="504056"/>
          </a:xfrm>
          <a:prstGeom prst="wedgeRoundRectCallout">
            <a:avLst>
              <a:gd name="adj1" fmla="val -44200"/>
              <a:gd name="adj2" fmla="val 25341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572000" y="3849088"/>
            <a:ext cx="1656184" cy="504056"/>
          </a:xfrm>
          <a:prstGeom prst="wedgeRoundRectCallout">
            <a:avLst>
              <a:gd name="adj1" fmla="val 25536"/>
              <a:gd name="adj2" fmla="val 30399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Изменяется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572000" y="6513384"/>
            <a:ext cx="1224136" cy="288032"/>
          </a:xfrm>
          <a:prstGeom prst="wedgeRoundRectCallout">
            <a:avLst>
              <a:gd name="adj1" fmla="val 71549"/>
              <a:gd name="adj2" fmla="val -32789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427984" y="6441376"/>
            <a:ext cx="1584176" cy="432048"/>
          </a:xfrm>
          <a:prstGeom prst="wedgeRoundRectCallout">
            <a:avLst>
              <a:gd name="adj1" fmla="val -19024"/>
              <a:gd name="adj2" fmla="val -28389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Не изменяется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19" y="14513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Относительные, абсолютные и  смешанные ссылки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0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Сортировка данных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8163" algn="just"/>
            <a:r>
              <a:rPr lang="ru-RU" sz="2400" dirty="0" smtClean="0"/>
              <a:t>Упорядочение записей называется </a:t>
            </a:r>
            <a:r>
              <a:rPr lang="ru-RU" sz="2400" b="1" dirty="0" smtClean="0"/>
              <a:t>сортировкой.</a:t>
            </a:r>
          </a:p>
          <a:p>
            <a:pPr indent="538163" algn="just"/>
            <a:r>
              <a:rPr lang="ru-RU" sz="2400" b="1" dirty="0" smtClean="0"/>
              <a:t>Сортировка</a:t>
            </a:r>
            <a:r>
              <a:rPr lang="ru-RU" sz="2400" dirty="0" smtClean="0"/>
              <a:t> данных в электронных таблицах – это упорядочение записей (строк) по значениям одного из полей.</a:t>
            </a:r>
            <a:endParaRPr lang="en-US" sz="2400" dirty="0" smtClean="0"/>
          </a:p>
          <a:p>
            <a:pPr indent="538163" algn="just"/>
            <a:r>
              <a:rPr lang="ru-RU" sz="2400" b="1" dirty="0" smtClean="0"/>
              <a:t>Вложенные сортировки </a:t>
            </a:r>
            <a:r>
              <a:rPr lang="ru-RU" sz="2400" dirty="0" smtClean="0"/>
              <a:t>– это сортировки данных по нескольким столбцам, при этом назначается последовательность сортировки столбцов.</a:t>
            </a:r>
            <a:endParaRPr lang="ru-RU" sz="2400" dirty="0"/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323" y="3687742"/>
            <a:ext cx="5544616" cy="2762581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7596832" y="4437112"/>
            <a:ext cx="1295648" cy="648072"/>
          </a:xfrm>
          <a:prstGeom prst="wedgeRoundRectCallout">
            <a:avLst>
              <a:gd name="adj1" fmla="val -91264"/>
              <a:gd name="adj2" fmla="val -2431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Сортировка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42052"/>
            <a:ext cx="8428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dirty="0" smtClean="0"/>
              <a:t> </a:t>
            </a:r>
            <a:r>
              <a:rPr lang="ru-RU" sz="2400" dirty="0" smtClean="0"/>
              <a:t>Поиск данных в электронной таблице – это отбор записей (строк), удовлетворяющих условиям поиска, заданным в форме фильтра.</a:t>
            </a:r>
          </a:p>
          <a:p>
            <a:pPr indent="450850" algn="just"/>
            <a:r>
              <a:rPr lang="ru-RU" sz="2400" dirty="0" smtClean="0"/>
              <a:t>Фильтр скрывает в исходной таблице записи, не удовлетворяющие условиям поиска.</a:t>
            </a:r>
            <a:br>
              <a:rPr lang="ru-RU" sz="2400" dirty="0" smtClean="0"/>
            </a:br>
            <a:r>
              <a:rPr lang="ru-RU" sz="2400" dirty="0" smtClean="0"/>
              <a:t>    Фильтры определяются с помощью условий поиска (больше, меньше, равно, начинается с…, содержит… и т. д.) и значений (100, 10 и т. д.). </a:t>
            </a:r>
            <a:endParaRPr lang="ru-RU" sz="2400" dirty="0"/>
          </a:p>
        </p:txBody>
      </p:sp>
      <p:pic>
        <p:nvPicPr>
          <p:cNvPr id="2051" name="Picture 3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451" y="3860558"/>
            <a:ext cx="4248472" cy="2774390"/>
          </a:xfrm>
          <a:prstGeom prst="rect">
            <a:avLst/>
          </a:prstGeom>
          <a:noFill/>
        </p:spPr>
      </p:pic>
      <p:pic>
        <p:nvPicPr>
          <p:cNvPr id="2052" name="Picture 4" descr="C:\Users\User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6673" y="3789040"/>
            <a:ext cx="2678906" cy="2448272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3325726" y="5589240"/>
            <a:ext cx="4126594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23528" y="188640"/>
            <a:ext cx="8420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Поиск данных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322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Построение диаграмм и графиков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352929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Электронные таблицы  позволяют  визуализировать данные, размещенные на рабочем листе, в виде </a:t>
            </a:r>
            <a:r>
              <a:rPr lang="ru-RU" sz="2400" b="1" dirty="0" smtClean="0"/>
              <a:t>диаграммы.  </a:t>
            </a:r>
            <a:r>
              <a:rPr lang="ru-RU" sz="2400" dirty="0" smtClean="0"/>
              <a:t>Для каждого набора данных важно правильно подобрать тип создаваемой диаграммы.</a:t>
            </a:r>
            <a:endParaRPr lang="ru-RU" sz="2400" b="1" dirty="0" smtClean="0"/>
          </a:p>
          <a:p>
            <a:pPr indent="450850" algn="just"/>
            <a:r>
              <a:rPr lang="ru-RU" sz="2400" b="1" dirty="0" smtClean="0"/>
              <a:t>Типы диаграмм:</a:t>
            </a:r>
          </a:p>
          <a:p>
            <a:pPr indent="450850" algn="just">
              <a:buFontTx/>
              <a:buChar char="-"/>
            </a:pPr>
            <a:r>
              <a:rPr lang="ru-RU" sz="2400" b="1" dirty="0" smtClean="0"/>
              <a:t> </a:t>
            </a:r>
            <a:r>
              <a:rPr lang="ru-RU" sz="2400" b="1" dirty="0" smtClean="0">
                <a:hlinkClick r:id="rId2" action="ppaction://hlinksldjump"/>
              </a:rPr>
              <a:t>Линейчатые </a:t>
            </a:r>
            <a:r>
              <a:rPr lang="ru-RU" sz="2400" dirty="0" smtClean="0"/>
              <a:t>(для наглядного сравнения различных величин)</a:t>
            </a:r>
          </a:p>
          <a:p>
            <a:pPr indent="450850" algn="just">
              <a:buFontTx/>
              <a:buChar char="-"/>
            </a:pPr>
            <a:r>
              <a:rPr lang="ru-RU" sz="2400" b="1" dirty="0" smtClean="0">
                <a:hlinkClick r:id="rId3" action="ppaction://hlinksldjump"/>
              </a:rPr>
              <a:t>Круговые</a:t>
            </a:r>
            <a:r>
              <a:rPr lang="ru-RU" sz="2400" dirty="0" smtClean="0"/>
              <a:t> (для отображения величин частей некоторого целого)</a:t>
            </a:r>
          </a:p>
          <a:p>
            <a:pPr indent="450850" algn="just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b="1" dirty="0" smtClean="0">
                <a:hlinkClick r:id="rId4" action="ppaction://hlinksldjump"/>
              </a:rPr>
              <a:t>Графики</a:t>
            </a:r>
            <a:r>
              <a:rPr lang="ru-RU" sz="2400" dirty="0" smtClean="0"/>
              <a:t> (для построения графиков функций и отображения изменения величин в зависимости от времени) </a:t>
            </a:r>
          </a:p>
          <a:p>
            <a:pPr indent="450850" algn="just"/>
            <a:r>
              <a:rPr lang="ru-RU" sz="2400" dirty="0" smtClean="0"/>
              <a:t>Диаграммы </a:t>
            </a:r>
            <a:r>
              <a:rPr lang="ru-RU" sz="2400" u="sng" dirty="0" smtClean="0"/>
              <a:t>связаны</a:t>
            </a:r>
            <a:r>
              <a:rPr lang="ru-RU" sz="2400" dirty="0" smtClean="0"/>
              <a:t> с исходными данными на рабочем листе и </a:t>
            </a:r>
            <a:r>
              <a:rPr lang="ru-RU" sz="2400" u="sng" dirty="0" smtClean="0"/>
              <a:t>обновляются</a:t>
            </a:r>
            <a:r>
              <a:rPr lang="ru-RU" sz="2400" dirty="0" smtClean="0"/>
              <a:t> при обновлении данных на рабочем листе.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620" y="1583714"/>
            <a:ext cx="2852216" cy="2182981"/>
          </a:xfrm>
          <a:prstGeom prst="rect">
            <a:avLst/>
          </a:prstGeom>
          <a:noFill/>
          <a:ln w="508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1403648" y="4437112"/>
            <a:ext cx="6265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ru-RU" altLang="ru-RU" sz="2400" dirty="0">
                <a:cs typeface="Arial" panose="020B0604020202020204" pitchFamily="34" charset="0"/>
              </a:rPr>
              <a:t>В 1979 году Дэн </a:t>
            </a:r>
            <a:r>
              <a:rPr lang="ru-RU" altLang="ru-RU" sz="2400" dirty="0" err="1">
                <a:cs typeface="Arial" panose="020B0604020202020204" pitchFamily="34" charset="0"/>
              </a:rPr>
              <a:t>Бриклин</a:t>
            </a:r>
            <a:r>
              <a:rPr lang="ru-RU" altLang="ru-RU" sz="2400" dirty="0">
                <a:cs typeface="Arial" panose="020B0604020202020204" pitchFamily="34" charset="0"/>
              </a:rPr>
              <a:t> и Боб </a:t>
            </a:r>
            <a:r>
              <a:rPr lang="ru-RU" altLang="ru-RU" sz="2400" dirty="0" err="1">
                <a:cs typeface="Arial" panose="020B0604020202020204" pitchFamily="34" charset="0"/>
              </a:rPr>
              <a:t>Френкстон</a:t>
            </a:r>
            <a:r>
              <a:rPr lang="ru-RU" altLang="ru-RU" sz="2400" dirty="0">
                <a:cs typeface="Arial" panose="020B0604020202020204" pitchFamily="34" charset="0"/>
              </a:rPr>
              <a:t> разработали программу </a:t>
            </a:r>
            <a:r>
              <a:rPr lang="ru-RU" altLang="ru-RU" sz="2400" dirty="0" err="1">
                <a:cs typeface="Arial" panose="020B0604020202020204" pitchFamily="34" charset="0"/>
              </a:rPr>
              <a:t>VisiCalc</a:t>
            </a:r>
            <a:r>
              <a:rPr lang="ru-RU" altLang="ru-RU" sz="2400" dirty="0">
                <a:cs typeface="Arial" panose="020B0604020202020204" pitchFamily="34" charset="0"/>
              </a:rPr>
              <a:t>. Этот табличный редактор для компьютера </a:t>
            </a:r>
            <a:r>
              <a:rPr lang="ru-RU" altLang="ru-RU" sz="2400" dirty="0" err="1">
                <a:cs typeface="Arial" panose="020B0604020202020204" pitchFamily="34" charset="0"/>
              </a:rPr>
              <a:t>Apple</a:t>
            </a:r>
            <a:r>
              <a:rPr lang="ru-RU" altLang="ru-RU" sz="2400" dirty="0">
                <a:cs typeface="Arial" panose="020B0604020202020204" pitchFamily="34" charset="0"/>
              </a:rPr>
              <a:t> II превратил персональный компьютер из игрушки в массовый инструмент для бизнеса. </a:t>
            </a:r>
            <a:endParaRPr lang="en-GB" alt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487390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История создания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9533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3635896" cy="4347640"/>
          </a:xfrm>
          <a:prstGeom prst="rect">
            <a:avLst/>
          </a:prstGeom>
          <a:noFill/>
        </p:spPr>
      </p:pic>
      <p:pic>
        <p:nvPicPr>
          <p:cNvPr id="1027" name="Picture 3" descr="C:\Users\User\Desktop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88840"/>
            <a:ext cx="3619523" cy="4433555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588224" y="1052736"/>
            <a:ext cx="1691184" cy="648072"/>
          </a:xfrm>
          <a:prstGeom prst="wedgeRoundRectCallout">
            <a:avLst>
              <a:gd name="adj1" fmla="val -42908"/>
              <a:gd name="adj2" fmla="val 43958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Горизонтальная объемная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619672" y="5949280"/>
            <a:ext cx="1547168" cy="648072"/>
          </a:xfrm>
          <a:prstGeom prst="wedgeRoundRectCallout">
            <a:avLst>
              <a:gd name="adj1" fmla="val 1866"/>
              <a:gd name="adj2" fmla="val -20389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Вертикальная 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8" name="Выгнутая вниз стрелка 7">
            <a:hlinkClick r:id="rId4" action="ppaction://hlinksldjump"/>
          </p:cNvPr>
          <p:cNvSpPr/>
          <p:nvPr/>
        </p:nvSpPr>
        <p:spPr>
          <a:xfrm rot="16437503">
            <a:off x="8719749" y="6434404"/>
            <a:ext cx="419414" cy="401092"/>
          </a:xfrm>
          <a:prstGeom prst="curvedUpArrow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39965"/>
            <a:ext cx="5336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Линейчатые диаграммы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4043699" cy="3672408"/>
          </a:xfrm>
          <a:prstGeom prst="rect">
            <a:avLst/>
          </a:prstGeom>
          <a:noFill/>
        </p:spPr>
      </p:pic>
      <p:pic>
        <p:nvPicPr>
          <p:cNvPr id="2051" name="Picture 3" descr="C:\Users\User\Desktop\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060848"/>
            <a:ext cx="4430638" cy="4067217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732240" y="1628800"/>
            <a:ext cx="1547168" cy="648072"/>
          </a:xfrm>
          <a:prstGeom prst="wedgeRoundRectCallout">
            <a:avLst>
              <a:gd name="adj1" fmla="val 1865"/>
              <a:gd name="adj2" fmla="val 35621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Объемная разрезанная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23528" y="4941168"/>
            <a:ext cx="1547168" cy="648072"/>
          </a:xfrm>
          <a:prstGeom prst="wedgeRoundRectCallout">
            <a:avLst>
              <a:gd name="adj1" fmla="val 43953"/>
              <a:gd name="adj2" fmla="val -18679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Плоская 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Выгнутая вниз стрелка 6">
            <a:hlinkClick r:id="rId4" action="ppaction://hlinksldjump"/>
          </p:cNvPr>
          <p:cNvSpPr/>
          <p:nvPr/>
        </p:nvSpPr>
        <p:spPr>
          <a:xfrm rot="16437503">
            <a:off x="8465269" y="6259816"/>
            <a:ext cx="419414" cy="401092"/>
          </a:xfrm>
          <a:prstGeom prst="curvedUpArrow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157041"/>
            <a:ext cx="4767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К</a:t>
            </a:r>
            <a:r>
              <a:rPr lang="ru-RU" sz="3600" b="1" dirty="0" smtClean="0">
                <a:solidFill>
                  <a:srgbClr val="FFFF00"/>
                </a:solidFill>
              </a:rPr>
              <a:t>руговые диаграммы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3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3816424" cy="4985802"/>
          </a:xfrm>
          <a:prstGeom prst="rect">
            <a:avLst/>
          </a:prstGeom>
          <a:noFill/>
        </p:spPr>
      </p:pic>
      <p:pic>
        <p:nvPicPr>
          <p:cNvPr id="307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912892" cy="4585568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827584" y="6021288"/>
            <a:ext cx="1547168" cy="648072"/>
          </a:xfrm>
          <a:prstGeom prst="wedgeRoundRectCallout">
            <a:avLst>
              <a:gd name="adj1" fmla="val 41267"/>
              <a:gd name="adj2" fmla="val -21244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Плоский 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948264" y="1052736"/>
            <a:ext cx="1547168" cy="648072"/>
          </a:xfrm>
          <a:prstGeom prst="wedgeRoundRectCallout">
            <a:avLst>
              <a:gd name="adj1" fmla="val 6343"/>
              <a:gd name="adj2" fmla="val 46951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Объемный 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7" name="Выгнутая вниз стрелка 6">
            <a:hlinkClick r:id="rId4" action="ppaction://hlinksldjump"/>
          </p:cNvPr>
          <p:cNvSpPr/>
          <p:nvPr/>
        </p:nvSpPr>
        <p:spPr>
          <a:xfrm rot="16437503">
            <a:off x="8537276" y="6434403"/>
            <a:ext cx="419414" cy="401092"/>
          </a:xfrm>
          <a:prstGeom prst="curvedUpArrow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66326" y="135623"/>
            <a:ext cx="1787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График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 txBox="1">
            <a:spLocks/>
          </p:cNvSpPr>
          <p:nvPr/>
        </p:nvSpPr>
        <p:spPr bwMode="auto">
          <a:xfrm>
            <a:off x="1259632" y="2344118"/>
            <a:ext cx="62642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9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ts val="700"/>
              </a:spcBef>
              <a:buClr>
                <a:srgbClr val="FEB80A"/>
              </a:buClr>
              <a:buSzPct val="60000"/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9" name="Рисунок 5" descr="Объемная сгруппированная гистограм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226175" cy="36433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Выноска-облако 6"/>
          <p:cNvSpPr>
            <a:spLocks noChangeArrowheads="1"/>
          </p:cNvSpPr>
          <p:nvPr/>
        </p:nvSpPr>
        <p:spPr bwMode="auto">
          <a:xfrm>
            <a:off x="1115169" y="1486868"/>
            <a:ext cx="1785938" cy="785812"/>
          </a:xfrm>
          <a:prstGeom prst="cloudCallout">
            <a:avLst>
              <a:gd name="adj1" fmla="val 2495"/>
              <a:gd name="adj2" fmla="val 102977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диаграммы</a:t>
            </a:r>
          </a:p>
        </p:txBody>
      </p:sp>
      <p:sp>
        <p:nvSpPr>
          <p:cNvPr id="24581" name="Выноска-облако 7"/>
          <p:cNvSpPr>
            <a:spLocks noChangeArrowheads="1"/>
          </p:cNvSpPr>
          <p:nvPr/>
        </p:nvSpPr>
        <p:spPr bwMode="auto">
          <a:xfrm>
            <a:off x="3275757" y="1563068"/>
            <a:ext cx="1785937" cy="785812"/>
          </a:xfrm>
          <a:prstGeom prst="cloudCallout">
            <a:avLst>
              <a:gd name="adj1" fmla="val 1986"/>
              <a:gd name="adj2" fmla="val 91343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</a:p>
        </p:txBody>
      </p:sp>
      <p:sp>
        <p:nvSpPr>
          <p:cNvPr id="24582" name="Выноска-облако 8"/>
          <p:cNvSpPr>
            <a:spLocks noChangeArrowheads="1"/>
          </p:cNvSpPr>
          <p:nvPr/>
        </p:nvSpPr>
        <p:spPr bwMode="auto">
          <a:xfrm>
            <a:off x="5784007" y="1523380"/>
            <a:ext cx="1785937" cy="785813"/>
          </a:xfrm>
          <a:prstGeom prst="cloudCallout">
            <a:avLst>
              <a:gd name="adj1" fmla="val -58944"/>
              <a:gd name="adj2" fmla="val 171630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построения</a:t>
            </a:r>
          </a:p>
        </p:txBody>
      </p:sp>
      <p:sp>
        <p:nvSpPr>
          <p:cNvPr id="24583" name="Выноска-облако 9"/>
          <p:cNvSpPr>
            <a:spLocks noChangeArrowheads="1"/>
          </p:cNvSpPr>
          <p:nvPr/>
        </p:nvSpPr>
        <p:spPr bwMode="auto">
          <a:xfrm>
            <a:off x="6444407" y="2704480"/>
            <a:ext cx="1785937" cy="785813"/>
          </a:xfrm>
          <a:prstGeom prst="cloudCallout">
            <a:avLst>
              <a:gd name="adj1" fmla="val -37440"/>
              <a:gd name="adj2" fmla="val 132069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</a:t>
            </a:r>
          </a:p>
        </p:txBody>
      </p:sp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44" y="5104780"/>
            <a:ext cx="30416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Выноска-облако 10"/>
          <p:cNvSpPr>
            <a:spLocks noChangeArrowheads="1"/>
          </p:cNvSpPr>
          <p:nvPr/>
        </p:nvSpPr>
        <p:spPr bwMode="auto">
          <a:xfrm>
            <a:off x="827832" y="5773118"/>
            <a:ext cx="1539875" cy="785812"/>
          </a:xfrm>
          <a:prstGeom prst="cloudCallout">
            <a:avLst>
              <a:gd name="adj1" fmla="val 47551"/>
              <a:gd name="adj2" fmla="val -129750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 диаграммы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67707" y="337191"/>
            <a:ext cx="4860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Элементы диаграммы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728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animBg="1"/>
      <p:bldP spid="24582" grpId="0" animBg="1"/>
      <p:bldP spid="24583" grpId="0" animBg="1"/>
      <p:bldP spid="2458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8640"/>
            <a:ext cx="4704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Встроенные функции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741567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-</a:t>
            </a:r>
            <a:r>
              <a:rPr lang="ru-RU" sz="2400" dirty="0" smtClean="0"/>
              <a:t>Математические</a:t>
            </a:r>
          </a:p>
          <a:p>
            <a:r>
              <a:rPr lang="ru-RU" sz="2400" dirty="0" smtClean="0"/>
              <a:t>-Статистические</a:t>
            </a:r>
          </a:p>
          <a:p>
            <a:r>
              <a:rPr lang="ru-RU" sz="2400" dirty="0" smtClean="0"/>
              <a:t>-Финансовые</a:t>
            </a:r>
          </a:p>
          <a:p>
            <a:r>
              <a:rPr lang="ru-RU" sz="2400" dirty="0" smtClean="0"/>
              <a:t>-Дата и время и т. д.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171747"/>
            <a:ext cx="83371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90000"/>
              </a:lnSpc>
            </a:pPr>
            <a:r>
              <a:rPr lang="ru-RU" sz="2400" dirty="0" smtClean="0"/>
              <a:t>Для облегчения расчетов в табличном процессоре </a:t>
            </a:r>
            <a:r>
              <a:rPr lang="en-US" sz="2400" dirty="0" smtClean="0"/>
              <a:t>Excel</a:t>
            </a:r>
            <a:r>
              <a:rPr lang="ru-RU" sz="2400" dirty="0" smtClean="0"/>
              <a:t> есть встроенные функции.</a:t>
            </a:r>
          </a:p>
          <a:p>
            <a:pPr indent="450850" algn="just">
              <a:lnSpc>
                <a:spcPct val="90000"/>
              </a:lnSpc>
            </a:pPr>
            <a:r>
              <a:rPr lang="ru-RU" sz="2400" dirty="0" smtClean="0"/>
              <a:t>Каждая стандартная встроенная функция имеет свое имя.</a:t>
            </a:r>
          </a:p>
          <a:p>
            <a:pPr indent="450850" algn="just">
              <a:lnSpc>
                <a:spcPct val="90000"/>
              </a:lnSpc>
            </a:pPr>
            <a:r>
              <a:rPr lang="ru-RU" sz="2400" dirty="0" smtClean="0"/>
              <a:t>Для удобства выбора и обращения к ним, все функции объединены в группы, называемые </a:t>
            </a:r>
            <a:r>
              <a:rPr lang="ru-RU" sz="2400" b="1" i="1" dirty="0" smtClean="0"/>
              <a:t>категориями</a:t>
            </a:r>
            <a:r>
              <a:rPr lang="ru-RU" sz="2400" dirty="0" smtClean="0"/>
              <a:t>:</a:t>
            </a:r>
          </a:p>
        </p:txBody>
      </p:sp>
      <p:pic>
        <p:nvPicPr>
          <p:cNvPr id="8" name="Picture 2" descr="C:\Users\User\Desktop\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132387"/>
            <a:ext cx="3633465" cy="3096344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987824" y="5373216"/>
            <a:ext cx="1115616" cy="648072"/>
          </a:xfrm>
          <a:prstGeom prst="wedgeRoundRectCallout">
            <a:avLst>
              <a:gd name="adj1" fmla="val 166518"/>
              <a:gd name="adj2" fmla="val -26588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Категории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476" y="838735"/>
            <a:ext cx="8388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FFFF"/>
                </a:solidFill>
              </a:rPr>
              <a:t>Использование всех функций в формулах происходит по совершенно одинаковым </a:t>
            </a:r>
            <a:r>
              <a:rPr lang="ru-RU" sz="2400" b="1" dirty="0" smtClean="0">
                <a:solidFill>
                  <a:srgbClr val="FFFFFF"/>
                </a:solidFill>
              </a:rPr>
              <a:t>правилам</a:t>
            </a:r>
            <a:r>
              <a:rPr lang="ru-RU" sz="2400" dirty="0" smtClean="0">
                <a:solidFill>
                  <a:srgbClr val="FFFFFF"/>
                </a:solidFill>
              </a:rPr>
              <a:t>:</a:t>
            </a:r>
          </a:p>
          <a:p>
            <a:pPr marL="342900" lvl="1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FFFF"/>
                </a:solidFill>
              </a:rPr>
              <a:t>Каждая функция имеет свое неповторимое (уникальное) имя;</a:t>
            </a:r>
          </a:p>
          <a:p>
            <a:pPr marL="342900" lvl="1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FFFF"/>
                </a:solidFill>
              </a:rPr>
              <a:t>При обращении к функции после ее имени в круглых скобках указывается список аргументов, разделенных точкой с запятой;</a:t>
            </a:r>
          </a:p>
          <a:p>
            <a:pPr marL="342900" lvl="1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FFFF"/>
                </a:solidFill>
              </a:rPr>
              <a:t>Ввод функции в ячейку надо начинать со знака «=», а затем указать ее </a:t>
            </a:r>
            <a:r>
              <a:rPr lang="ru-RU" sz="2400" dirty="0" err="1" smtClean="0">
                <a:solidFill>
                  <a:srgbClr val="FFFFFF"/>
                </a:solidFill>
              </a:rPr>
              <a:t>имя.Например</a:t>
            </a:r>
            <a:r>
              <a:rPr lang="ru-RU" sz="2400" dirty="0" smtClean="0">
                <a:solidFill>
                  <a:srgbClr val="FFFFFF"/>
                </a:solidFill>
              </a:rPr>
              <a:t>, некоторые математические функции:</a:t>
            </a:r>
            <a:endParaRPr lang="ru-RU" sz="2400" dirty="0">
              <a:solidFill>
                <a:srgbClr val="FFFFFF"/>
              </a:solidFill>
            </a:endParaRPr>
          </a:p>
        </p:txBody>
      </p:sp>
      <p:graphicFrame>
        <p:nvGraphicFramePr>
          <p:cNvPr id="6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070322"/>
              </p:ext>
            </p:extLst>
          </p:nvPr>
        </p:nvGraphicFramePr>
        <p:xfrm>
          <a:off x="612504" y="4387622"/>
          <a:ext cx="8136904" cy="2053802"/>
        </p:xfrm>
        <a:graphic>
          <a:graphicData uri="http://schemas.openxmlformats.org/drawingml/2006/table">
            <a:tbl>
              <a:tblPr/>
              <a:tblGrid>
                <a:gridCol w="25616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58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2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99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Название и обозначение функции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Имя функции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Пример записи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фунции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Примечание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Синус –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sin(x)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SIN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(…)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SIN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(А5)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Содержимое ячеек А5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 радианах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9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Квадратный корень -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корень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КОРЕНЬ (…)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КОРЕНЬ(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D12)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Содержимое ячейки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D12&gt;0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7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Сумма -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сумм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СУММ(…)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СУММ(А1;В9)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Сложение двух чисел, содержащихся в ячейках А1 и В9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55776" y="188640"/>
            <a:ext cx="4704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Встроенные функции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047" y="85192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Например, суммирование значений диапазона ячеек одна из наиболее часто используемых функций. Для этого  выделяем нужный диапазон  ячеек, выбираем категорию </a:t>
            </a:r>
            <a:r>
              <a:rPr lang="ru-RU" sz="2400" u="sng" dirty="0" smtClean="0"/>
              <a:t>математические,</a:t>
            </a:r>
            <a:r>
              <a:rPr lang="ru-RU" sz="2400" dirty="0" smtClean="0"/>
              <a:t> функцию</a:t>
            </a:r>
            <a:r>
              <a:rPr lang="ru-RU" sz="2400" u="sng" dirty="0" smtClean="0"/>
              <a:t> СУММ</a:t>
            </a:r>
            <a:r>
              <a:rPr lang="ru-RU" sz="2400" dirty="0" smtClean="0"/>
              <a:t>, нужный диапазон ячеек и </a:t>
            </a:r>
            <a:r>
              <a:rPr lang="ru-RU" sz="2400" u="sng" dirty="0" smtClean="0"/>
              <a:t>ОК.</a:t>
            </a:r>
            <a:r>
              <a:rPr lang="ru-RU" sz="2400" dirty="0" smtClean="0"/>
              <a:t> Получаем  искомую сумму.</a:t>
            </a:r>
            <a:endParaRPr lang="ru-RU" sz="2400" u="sng" dirty="0"/>
          </a:p>
        </p:txBody>
      </p:sp>
      <p:pic>
        <p:nvPicPr>
          <p:cNvPr id="6146" name="Picture 2" descr="C:\Users\User\Desktop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380" y="3155135"/>
            <a:ext cx="3801161" cy="2995042"/>
          </a:xfrm>
          <a:prstGeom prst="rect">
            <a:avLst/>
          </a:prstGeom>
          <a:noFill/>
        </p:spPr>
      </p:pic>
      <p:pic>
        <p:nvPicPr>
          <p:cNvPr id="6147" name="Picture 3" descr="C:\Users\User\Desktop\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645024"/>
            <a:ext cx="4211960" cy="2505153"/>
          </a:xfrm>
          <a:prstGeom prst="rect">
            <a:avLst/>
          </a:prstGeom>
          <a:noFill/>
        </p:spPr>
      </p:pic>
      <p:pic>
        <p:nvPicPr>
          <p:cNvPr id="6148" name="Picture 4" descr="C:\Users\User\Desktop\3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636912"/>
            <a:ext cx="3092366" cy="28282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55776" y="188640"/>
            <a:ext cx="4704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Встроенные функции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 txBox="1">
            <a:spLocks/>
          </p:cNvSpPr>
          <p:nvPr/>
        </p:nvSpPr>
        <p:spPr bwMode="auto">
          <a:xfrm>
            <a:off x="683568" y="1341438"/>
            <a:ext cx="784887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9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450850" algn="just" eaLnBrk="1" hangingPunct="1">
              <a:lnSpc>
                <a:spcPct val="150000"/>
              </a:lnSpc>
              <a:spcBef>
                <a:spcPts val="700"/>
              </a:spcBef>
              <a:buClr>
                <a:srgbClr val="FEB80A"/>
              </a:buClr>
              <a:buFontTx/>
              <a:buNone/>
            </a:pP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этом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вами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наглядном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прямоугольная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столбцов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строк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Такой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ряда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обладающих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одинаковыми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наборами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</a:t>
            </a:r>
            <a:r>
              <a:rPr lang="en-GB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наглядное представление данных можно визуализировать в виде диаграммы. </a:t>
            </a:r>
            <a:endParaRPr lang="en-GB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76672"/>
            <a:ext cx="2722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Заключение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9152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 txBox="1">
            <a:spLocks/>
          </p:cNvSpPr>
          <p:nvPr/>
        </p:nvSpPr>
        <p:spPr bwMode="auto">
          <a:xfrm>
            <a:off x="473225" y="1412875"/>
            <a:ext cx="8275240" cy="49672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defTabSz="4492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ts val="700"/>
              </a:spcBef>
              <a:buClr>
                <a:srgbClr val="FEB80A"/>
              </a:buClr>
              <a:buSzPct val="60000"/>
              <a:defRPr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 </a:t>
            </a:r>
            <a:r>
              <a:rPr lang="en-GB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GB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областях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инженерно-технические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статистическая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больших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массивов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бухгалтерский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банковский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eaLnBrk="1" hangingPunct="1">
              <a:lnSpc>
                <a:spcPct val="97000"/>
              </a:lnSpc>
              <a:spcBef>
                <a:spcPts val="700"/>
              </a:spcBef>
              <a:buClr>
                <a:srgbClr val="FEB80A"/>
              </a:buClr>
              <a:buSzPct val="60000"/>
              <a:defRPr/>
            </a:pPr>
            <a:r>
              <a:rPr lang="en-GB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редактирование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форматирование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автоматизации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вычислений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 eaLnBrk="1" hangingPunct="1">
              <a:lnSpc>
                <a:spcPct val="97000"/>
              </a:lnSpc>
              <a:spcBef>
                <a:spcPts val="500"/>
              </a:spcBef>
              <a:buClr>
                <a:schemeClr val="tx1"/>
              </a:buClr>
              <a:buSzPct val="120000"/>
              <a:buFont typeface="Wingdings" pitchFamily="2" charset="2"/>
              <a:buChar char="ü"/>
              <a:defRPr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исследуется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одних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параметров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3224" y="188640"/>
            <a:ext cx="77768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Область применения и основное назначение ЭТ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3944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 txBox="1">
            <a:spLocks/>
          </p:cNvSpPr>
          <p:nvPr/>
        </p:nvSpPr>
        <p:spPr bwMode="auto">
          <a:xfrm>
            <a:off x="827584" y="1096962"/>
            <a:ext cx="756146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2" indent="444500" algn="just" eaLnBrk="1" hangingPunct="1">
              <a:lnSpc>
                <a:spcPct val="98000"/>
              </a:lnSpc>
              <a:spcBef>
                <a:spcPct val="0"/>
              </a:spcBef>
              <a:buClr>
                <a:srgbClr val="FEB80A"/>
              </a:buClr>
              <a:buFontTx/>
              <a:buNone/>
            </a:pPr>
            <a:r>
              <a:rPr lang="ru-RU" altLang="ru-RU" sz="3200" b="1" u="sng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Электронная </a:t>
            </a:r>
            <a:r>
              <a:rPr lang="ru-RU" altLang="ru-RU" sz="3200" b="1" u="sng" dirty="0" smtClean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таблица</a:t>
            </a:r>
            <a:r>
              <a:rPr lang="ru-RU" altLang="ru-RU" sz="3200" b="1" dirty="0" smtClean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ru-RU" altLang="ru-RU" dirty="0" smtClean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-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это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интерактивная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система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обработки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данных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,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представляющая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собой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прямоугольную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таблицу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,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ячейки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которой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могут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содержать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числа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,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строки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или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формулы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,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задающие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зависимость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значения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ячейки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от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других</a:t>
            </a:r>
            <a:r>
              <a:rPr lang="en-GB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 </a:t>
            </a:r>
            <a:r>
              <a:rPr lang="en-GB" altLang="ru-RU" dirty="0" err="1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ячеек</a:t>
            </a:r>
            <a:r>
              <a:rPr lang="ru-RU" altLang="ru-RU" dirty="0">
                <a:latin typeface="Arial" panose="020B0604020202020204" pitchFamily="34" charset="0"/>
                <a:ea typeface="Arial Unicode MS" pitchFamily="2" charset="0"/>
                <a:cs typeface="Arial" panose="020B0604020202020204" pitchFamily="34" charset="0"/>
              </a:rPr>
              <a:t>.</a:t>
            </a:r>
            <a:endParaRPr lang="en-GB" altLang="ru-RU" dirty="0">
              <a:latin typeface="Arial" panose="020B0604020202020204" pitchFamily="34" charset="0"/>
              <a:ea typeface="Arial Unicode MS" pitchFamily="2" charset="0"/>
              <a:cs typeface="Arial" panose="020B0604020202020204" pitchFamily="34" charset="0"/>
            </a:endParaRP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89040"/>
            <a:ext cx="3564253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3224" y="188640"/>
            <a:ext cx="77768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Электронная таблица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524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kbcn - коп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013589" cy="4708525"/>
          </a:xfrm>
          <a:prstGeom prst="rect">
            <a:avLst/>
          </a:prstGeom>
          <a:noFill/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3301839" y="948969"/>
            <a:ext cx="936104" cy="504056"/>
          </a:xfrm>
          <a:prstGeom prst="wedgeRoundRectCallout">
            <a:avLst>
              <a:gd name="adj1" fmla="val -52780"/>
              <a:gd name="adj2" fmla="val 15428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bg1"/>
                </a:solidFill>
              </a:rPr>
              <a:t>с</a:t>
            </a:r>
            <a:r>
              <a:rPr lang="ru-RU" sz="1000" b="1" dirty="0" smtClean="0">
                <a:solidFill>
                  <a:schemeClr val="bg1"/>
                </a:solidFill>
              </a:rPr>
              <a:t>трока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chemeClr val="bg1"/>
                </a:solidFill>
              </a:rPr>
              <a:t>заголовка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499992" y="908720"/>
            <a:ext cx="827088" cy="482971"/>
          </a:xfrm>
          <a:prstGeom prst="wedgeRoundRectCallout">
            <a:avLst>
              <a:gd name="adj1" fmla="val 10820"/>
              <a:gd name="adj2" fmla="val 19373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</a:rPr>
              <a:t>Главное</a:t>
            </a:r>
          </a:p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</a:rPr>
              <a:t>меню</a:t>
            </a:r>
          </a:p>
          <a:p>
            <a:pPr algn="ctr">
              <a:defRPr/>
            </a:pP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1441441" y="933592"/>
            <a:ext cx="1231430" cy="504378"/>
          </a:xfrm>
          <a:prstGeom prst="wedgeRoundRectCallout">
            <a:avLst>
              <a:gd name="adj1" fmla="val 728"/>
              <a:gd name="adj2" fmla="val 28278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bg1"/>
                </a:solidFill>
              </a:rPr>
              <a:t>Панель</a:t>
            </a:r>
            <a:r>
              <a:rPr lang="ru-RU" sz="11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ru-RU" sz="1100" dirty="0">
                <a:solidFill>
                  <a:schemeClr val="bg1"/>
                </a:solidFill>
              </a:rPr>
              <a:t>инструментов</a:t>
            </a: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 rot="16200000">
            <a:off x="914326" y="3198242"/>
            <a:ext cx="395287" cy="712787"/>
          </a:xfrm>
          <a:prstGeom prst="wedgeRoundRectCallout">
            <a:avLst>
              <a:gd name="adj1" fmla="val 191963"/>
              <a:gd name="adj2" fmla="val -1842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адрес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ячейки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 rot="16200000">
            <a:off x="1068551" y="4225418"/>
            <a:ext cx="395288" cy="712788"/>
          </a:xfrm>
          <a:prstGeom prst="wedgeRoundRectCallout">
            <a:avLst>
              <a:gd name="adj1" fmla="val 195667"/>
              <a:gd name="adj2" fmla="val -104520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Номер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строки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 rot="16200000">
            <a:off x="3144416" y="3056384"/>
            <a:ext cx="396875" cy="854075"/>
          </a:xfrm>
          <a:prstGeom prst="wedgeRoundRectCallout">
            <a:avLst>
              <a:gd name="adj1" fmla="val 125648"/>
              <a:gd name="adj2" fmla="val 8821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название</a:t>
            </a:r>
            <a:endParaRPr lang="ru-RU" sz="12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столбца</a:t>
            </a: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 rot="16200000">
            <a:off x="1922879" y="3053785"/>
            <a:ext cx="469616" cy="787997"/>
          </a:xfrm>
          <a:prstGeom prst="wedgeRoundRectCallout">
            <a:avLst>
              <a:gd name="adj1" fmla="val 132007"/>
              <a:gd name="adj2" fmla="val 5460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Строка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формул</a:t>
            </a: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7596336" y="2636912"/>
            <a:ext cx="998538" cy="457200"/>
          </a:xfrm>
          <a:prstGeom prst="wedgeRoundRectCallout">
            <a:avLst>
              <a:gd name="adj1" fmla="val -222833"/>
              <a:gd name="adj2" fmla="val 32342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</a:rPr>
              <a:t>Рабочее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поле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 rot="16200000">
            <a:off x="3190229" y="5277753"/>
            <a:ext cx="396875" cy="925512"/>
          </a:xfrm>
          <a:prstGeom prst="wedgeRoundRectCallout">
            <a:avLst>
              <a:gd name="adj1" fmla="val -183171"/>
              <a:gd name="adj2" fmla="val -40421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Строка состояния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 rot="16200000">
            <a:off x="892929" y="4985354"/>
            <a:ext cx="396875" cy="938212"/>
          </a:xfrm>
          <a:prstGeom prst="wedgeRoundRectCallout">
            <a:avLst>
              <a:gd name="adj1" fmla="val -216083"/>
              <a:gd name="adj2" fmla="val 372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Рабочие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листы</a:t>
            </a:r>
          </a:p>
        </p:txBody>
      </p:sp>
      <p:sp>
        <p:nvSpPr>
          <p:cNvPr id="15" name="Выгнутая вниз стрелка 14">
            <a:hlinkClick r:id="rId3" action="ppaction://hlinksldjump"/>
          </p:cNvPr>
          <p:cNvSpPr/>
          <p:nvPr/>
        </p:nvSpPr>
        <p:spPr>
          <a:xfrm rot="16437503">
            <a:off x="8569190" y="6101747"/>
            <a:ext cx="419414" cy="401092"/>
          </a:xfrm>
          <a:prstGeom prst="curvedUpArrow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3898" y="117503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Структура окна </a:t>
            </a:r>
            <a:r>
              <a:rPr lang="en-US" sz="3600" b="1" dirty="0" smtClean="0">
                <a:solidFill>
                  <a:srgbClr val="FFFF00"/>
                </a:solidFill>
              </a:rPr>
              <a:t>Excel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8945" y="1790816"/>
            <a:ext cx="4139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Электронная таблица состоит из </a:t>
            </a:r>
            <a:r>
              <a:rPr lang="ru-RU" sz="2400" u="sng" dirty="0" smtClean="0"/>
              <a:t>столбцов и строк</a:t>
            </a:r>
            <a:r>
              <a:rPr lang="ru-RU" sz="2400" dirty="0" smtClean="0"/>
              <a:t>. Заголовки столбцов обозначаются буквами или сочетаниями букв (A, </a:t>
            </a:r>
            <a:r>
              <a:rPr lang="en-US" sz="2400" dirty="0" smtClean="0"/>
              <a:t>B</a:t>
            </a:r>
            <a:r>
              <a:rPr lang="ru-RU" sz="2400" dirty="0" smtClean="0"/>
              <a:t>,</a:t>
            </a:r>
            <a:r>
              <a:rPr lang="en-US" sz="2400" dirty="0" smtClean="0"/>
              <a:t> C, </a:t>
            </a:r>
            <a:r>
              <a:rPr lang="ru-RU" sz="2400" dirty="0" smtClean="0"/>
              <a:t> АВ и т. п.), заголовки строк — числами (1, </a:t>
            </a:r>
            <a:r>
              <a:rPr lang="en-US" sz="2400" dirty="0" smtClean="0"/>
              <a:t>6</a:t>
            </a:r>
            <a:r>
              <a:rPr lang="ru-RU" sz="2400" dirty="0" smtClean="0"/>
              <a:t>,</a:t>
            </a:r>
            <a:r>
              <a:rPr lang="en-US" sz="2400" dirty="0" smtClean="0"/>
              <a:t> 56,</a:t>
            </a:r>
            <a:r>
              <a:rPr lang="ru-RU" sz="2400" dirty="0" smtClean="0"/>
              <a:t> </a:t>
            </a:r>
            <a:r>
              <a:rPr lang="en-US" sz="2400" dirty="0" smtClean="0"/>
              <a:t>310</a:t>
            </a:r>
            <a:r>
              <a:rPr lang="ru-RU" sz="2400" dirty="0" smtClean="0"/>
              <a:t> и т. п.). </a:t>
            </a:r>
          </a:p>
        </p:txBody>
      </p:sp>
      <p:pic>
        <p:nvPicPr>
          <p:cNvPr id="3" name="Picture 2" descr="C:\Users\User\Desktop\2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3816424" cy="4371988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 rot="16200000">
            <a:off x="827584" y="5085184"/>
            <a:ext cx="432048" cy="864096"/>
          </a:xfrm>
          <a:prstGeom prst="wedgeRoundRectCallout">
            <a:avLst>
              <a:gd name="adj1" fmla="val 269422"/>
              <a:gd name="adj2" fmla="val -54816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Номер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строки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rot="16200000">
            <a:off x="3072408" y="2624336"/>
            <a:ext cx="396875" cy="854075"/>
          </a:xfrm>
          <a:prstGeom prst="wedgeRoundRectCallout">
            <a:avLst>
              <a:gd name="adj1" fmla="val 101212"/>
              <a:gd name="adj2" fmla="val -14375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название</a:t>
            </a:r>
            <a:endParaRPr lang="ru-RU" sz="12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столбца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 rot="16200000">
            <a:off x="3144416" y="5504656"/>
            <a:ext cx="396875" cy="854075"/>
          </a:xfrm>
          <a:prstGeom prst="wedgeRoundRectCallout">
            <a:avLst>
              <a:gd name="adj1" fmla="val 101212"/>
              <a:gd name="adj2" fmla="val -14375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столбец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3224" y="188640"/>
            <a:ext cx="77768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Термины и понятия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8410" y="4229255"/>
            <a:ext cx="3587566" cy="2078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rot="16200000">
            <a:off x="3499445" y="4775024"/>
            <a:ext cx="396875" cy="854075"/>
          </a:xfrm>
          <a:prstGeom prst="wedgeRoundRectCallout">
            <a:avLst>
              <a:gd name="adj1" fmla="val 230376"/>
              <a:gd name="adj2" fmla="val -10482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строка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826" y="895450"/>
            <a:ext cx="88277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b="1" u="sng" dirty="0" smtClean="0"/>
              <a:t>Ячейка</a:t>
            </a:r>
            <a:r>
              <a:rPr lang="ru-RU" sz="2400" dirty="0" smtClean="0"/>
              <a:t> — место пересечения столбца и строки. Каждая ячейка таблицы имеет свой собственный адрес.</a:t>
            </a:r>
          </a:p>
          <a:p>
            <a:pPr indent="450850" algn="just"/>
            <a:r>
              <a:rPr lang="ru-RU" sz="2400" dirty="0" smtClean="0"/>
              <a:t>    Адрес ячейки электронной таблицы составляется из заголовка столбца и заголовка строки, например: Al, B5, E7. Ячейка, с которой производятся какие-то действия, выделяется рамкой и называется активной.</a:t>
            </a:r>
          </a:p>
        </p:txBody>
      </p:sp>
      <p:pic>
        <p:nvPicPr>
          <p:cNvPr id="1027" name="Picture 3" descr="C:\Users\User\Desktop\kbcn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749" y="3312611"/>
            <a:ext cx="2400267" cy="3240360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 rot="16200000">
            <a:off x="395399" y="3495464"/>
            <a:ext cx="720080" cy="1216843"/>
          </a:xfrm>
          <a:prstGeom prst="wedgeRoundRectCallout">
            <a:avLst>
              <a:gd name="adj1" fmla="val -79390"/>
              <a:gd name="adj2" fmla="val 89300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Адрес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ячейки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rot="16200000">
            <a:off x="2471745" y="5487823"/>
            <a:ext cx="720080" cy="1216843"/>
          </a:xfrm>
          <a:prstGeom prst="wedgeRoundRectCallout">
            <a:avLst>
              <a:gd name="adj1" fmla="val 134335"/>
              <a:gd name="adj2" fmla="val -12473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Активная ячейка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4093" y="3296953"/>
            <a:ext cx="5051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/>
              <a:t>Чтобы сделать ячейку активной, можно выбрать ее щелчком мыши или подвести “рамку” к нужной ячейке клавишами перемещения курсора. В средней части строки формул в режиме ввода появляются три кнопки   а справа высвечивается содержимое ячейки.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3224" y="188640"/>
            <a:ext cx="77768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Термины и понятия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24942"/>
            <a:ext cx="3025588" cy="3456384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 rot="16200000">
            <a:off x="5184070" y="4977170"/>
            <a:ext cx="1080118" cy="1728193"/>
          </a:xfrm>
          <a:prstGeom prst="wedgeRoundRectCallout">
            <a:avLst>
              <a:gd name="adj1" fmla="val 55002"/>
              <a:gd name="adj2" fmla="val -107335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Диапазон ячеек А1: С5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295731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b="1" u="sng" dirty="0" smtClean="0">
                <a:solidFill>
                  <a:srgbClr val="FFFFE1"/>
                </a:solidFill>
              </a:rPr>
              <a:t>Диапазон ячеек-</a:t>
            </a:r>
            <a:r>
              <a:rPr lang="ru-RU" sz="2400" b="1" dirty="0" smtClean="0">
                <a:solidFill>
                  <a:srgbClr val="FFFFE1"/>
                </a:solidFill>
              </a:rPr>
              <a:t> </a:t>
            </a:r>
            <a:r>
              <a:rPr lang="ru-RU" sz="2400" dirty="0" smtClean="0">
                <a:solidFill>
                  <a:srgbClr val="FFFFE1"/>
                </a:solidFill>
              </a:rPr>
              <a:t>группа ячеек. Чтобы задать адрес диапазона, нужно указать адреса его левой верхней и правой нижней ячеек,  разделив их двоеточием</a:t>
            </a:r>
            <a:r>
              <a:rPr lang="ru-RU" sz="2400" b="1" dirty="0" smtClean="0">
                <a:solidFill>
                  <a:srgbClr val="FFFFE1"/>
                </a:solidFill>
              </a:rPr>
              <a:t>. </a:t>
            </a:r>
          </a:p>
          <a:p>
            <a:endParaRPr lang="ru-RU" sz="2800" b="1" u="sng" dirty="0" smtClean="0">
              <a:solidFill>
                <a:srgbClr val="FFFFE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6206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2953" y="343689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Термины и понятия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82453" y="123309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Типы данных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 smtClean="0">
                <a:latin typeface="Times New Roman" pitchFamily="18" charset="0"/>
              </a:rPr>
              <a:t>Вычислительные возможности электронных таблиц позволяют создавать любые документы, содержащие данные различных типов: </a:t>
            </a:r>
            <a:r>
              <a:rPr lang="ru-RU" sz="2400" i="1" dirty="0" smtClean="0">
                <a:latin typeface="Times New Roman" pitchFamily="18" charset="0"/>
              </a:rPr>
              <a:t>текстовые и числовые данные, рисунки и графики, формулы и функции и др.</a:t>
            </a:r>
            <a:endParaRPr lang="ru-RU" sz="2400" dirty="0" smtClean="0"/>
          </a:p>
          <a:p>
            <a:pPr indent="450850" algn="just">
              <a:buFont typeface="Arial" charset="0"/>
              <a:buNone/>
            </a:pPr>
            <a:r>
              <a:rPr lang="ru-RU" sz="2400" dirty="0" smtClean="0"/>
              <a:t>Числа в электронных таблицах Excel могут быть записаны в обычном числовом или экспоненциальном формате, </a:t>
            </a:r>
            <a:r>
              <a:rPr lang="ru-RU" sz="2400" u="sng" dirty="0" smtClean="0"/>
              <a:t>например</a:t>
            </a:r>
            <a:r>
              <a:rPr lang="ru-RU" sz="2400" dirty="0" smtClean="0"/>
              <a:t>: 69,56 или 0,6956</a:t>
            </a:r>
            <a:r>
              <a:rPr lang="en-US" sz="2400" dirty="0" smtClean="0">
                <a:latin typeface="Arial" charset="0"/>
              </a:rPr>
              <a:t>E</a:t>
            </a:r>
            <a:r>
              <a:rPr lang="ru-RU" sz="2400" dirty="0" smtClean="0"/>
              <a:t> + 02. </a:t>
            </a:r>
          </a:p>
          <a:p>
            <a:pPr indent="450850" algn="just">
              <a:buFont typeface="Arial" charset="0"/>
              <a:buNone/>
            </a:pPr>
            <a:r>
              <a:rPr lang="ru-RU" sz="2400" dirty="0" smtClean="0"/>
              <a:t>Текстом в электронных таблицах Excel является последовательность символов, состоящая из букв, цифр и пробелов, </a:t>
            </a:r>
            <a:r>
              <a:rPr lang="ru-RU" sz="2400" u="sng" dirty="0" smtClean="0"/>
              <a:t>например</a:t>
            </a:r>
            <a:r>
              <a:rPr lang="ru-RU" sz="2400" dirty="0" smtClean="0"/>
              <a:t>, запись «21 день» является текстовой. </a:t>
            </a:r>
          </a:p>
        </p:txBody>
      </p:sp>
      <p:pic>
        <p:nvPicPr>
          <p:cNvPr id="4098" name="Picture 2" descr="C:\Users\User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6225" y="4581128"/>
            <a:ext cx="4104456" cy="19448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D023C"/>
      </a:dk1>
      <a:lt1>
        <a:srgbClr val="E6E3F9"/>
      </a:lt1>
      <a:dk2>
        <a:srgbClr val="49468E"/>
      </a:dk2>
      <a:lt2>
        <a:srgbClr val="9486FA"/>
      </a:lt2>
      <a:accent1>
        <a:srgbClr val="AD10DE"/>
      </a:accent1>
      <a:accent2>
        <a:srgbClr val="B18DF3"/>
      </a:accent2>
      <a:accent3>
        <a:srgbClr val="8897E4"/>
      </a:accent3>
      <a:accent4>
        <a:srgbClr val="6585CF"/>
      </a:accent4>
      <a:accent5>
        <a:srgbClr val="7E6BC9"/>
      </a:accent5>
      <a:accent6>
        <a:srgbClr val="A379BB"/>
      </a:accent6>
      <a:hlink>
        <a:srgbClr val="D5FC14"/>
      </a:hlink>
      <a:folHlink>
        <a:srgbClr val="E29A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1538</TotalTime>
  <Words>1236</Words>
  <Application>Microsoft Office PowerPoint</Application>
  <PresentationFormat>Экран (4:3)</PresentationFormat>
  <Paragraphs>155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ВОЗМОЖНОСТИ ДИНАМИЧЕСКИХ (ЭЛЕКТРОННЫХ) ТАБЛИЦ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ЭЛЕКТРОННЫЕ ТАБЛИЦЫ</dc:title>
  <dc:creator>admin</dc:creator>
  <cp:lastModifiedBy>techsupport</cp:lastModifiedBy>
  <cp:revision>196</cp:revision>
  <dcterms:created xsi:type="dcterms:W3CDTF">2013-01-25T07:32:13Z</dcterms:created>
  <dcterms:modified xsi:type="dcterms:W3CDTF">2024-06-26T07:16:24Z</dcterms:modified>
</cp:coreProperties>
</file>