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Выполнил: Медведева Полина, ученица 9в класса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Уголовная ответственность несовершеннолетних в России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134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анализа статистических данных Следственного комитета Российской Федерации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При анализе данных подростковой преступности по материалам сайта Следственного Комитета РФ, мы пришли к выводу, что преступления подростки совершают осознанно. Около 3 %  преступлений выпадает на долю подростков, имеющих психические отклонения. </a:t>
            </a:r>
          </a:p>
          <a:p>
            <a:r>
              <a:rPr lang="ru-RU" sz="2400" dirty="0"/>
              <a:t>В России, как и во всем мире,  существует тенденция к омоложению преступности, т.е. активные участники незаконной деятельности  -  дети в возрасте от 8 до 12 лет. Именно эти дети не достигли возраста привлечения к уголовной ответственности, чем пользуются в своих интересах рецидивисты, вовлекая «малолеток» в криминальные структуры.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94556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 анализа статистических данных Следственного комитета Российской Федерации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Мной сделан вывод, исходя из статистических данных. Размещенных на сайте СК РФ, что для подростковых преступлений характерен четкий временной интервал, а именно с 15:00 до 24:00, т. е. время после учебных занятий. Пик приходится на интервал с 20.00ь до 21.00 ч. Прослеживается закономерность, что наибольшее число преступлений совершается в каникулярный или праздничный период. </a:t>
            </a:r>
          </a:p>
        </p:txBody>
      </p:sp>
    </p:spTree>
    <p:extLst>
      <p:ext uri="{BB962C8B-B14F-4D97-AF65-F5344CB8AC3E}">
        <p14:creationId xmlns:p14="http://schemas.microsoft.com/office/powerpoint/2010/main" val="245290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Мной сделан вывод, исходя из статистических данных. Размещенных на сайте СК РФ, что для подростковых преступлений характерен четкий временной интервал, а именно с 15:00 до 24:00, т. е. время после учебных занятий. Пик приходится на интервал с 20.00ь до 21.00 ч. Прослеживается закономерность, что наибольшее число преступлений совершается в каникулярный или праздничный период.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2800" dirty="0"/>
              <a:t>практически 100 %  раскрываемости преступлений «по горячим следам» способствует совершение преступлений в непосредственной близости с местом жительства или учебы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93619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Причины совершения подростками преступлений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1.</a:t>
            </a:r>
            <a:r>
              <a:rPr lang="ru-RU" b="1" i="1" dirty="0"/>
              <a:t> Безнадзорность несовершеннолетних преступников и несовершеннолетних </a:t>
            </a:r>
            <a:r>
              <a:rPr lang="ru-RU" b="1" i="1" dirty="0" smtClean="0"/>
              <a:t>потерпевших;</a:t>
            </a:r>
          </a:p>
          <a:p>
            <a:r>
              <a:rPr lang="ru-RU" b="1" i="1" dirty="0"/>
              <a:t>2. Отсутствие у основной части молодежи веры в закон и </a:t>
            </a:r>
            <a:r>
              <a:rPr lang="ru-RU" b="1" i="1" dirty="0" smtClean="0"/>
              <a:t>справедливость</a:t>
            </a:r>
            <a:r>
              <a:rPr lang="ru-RU" b="1" i="1" dirty="0"/>
              <a:t>;</a:t>
            </a:r>
          </a:p>
          <a:p>
            <a:r>
              <a:rPr lang="ru-RU" b="1" i="1" dirty="0" smtClean="0"/>
              <a:t>3.Насилие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 smtClean="0"/>
              <a:t>4. </a:t>
            </a:r>
            <a:r>
              <a:rPr lang="ru-RU" b="1" i="1" dirty="0" err="1" smtClean="0"/>
              <a:t>Групы</a:t>
            </a:r>
            <a:r>
              <a:rPr lang="ru-RU" b="1" i="1" dirty="0" smtClean="0"/>
              <a:t> асоциальной направленности и субкультуры.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6602800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143000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Анализ </a:t>
            </a:r>
            <a:r>
              <a:rPr lang="ru-RU" sz="2000" dirty="0"/>
              <a:t>уровня преступности несовершеннолетних в России </a:t>
            </a:r>
            <a:br>
              <a:rPr lang="ru-RU" sz="2000" dirty="0"/>
            </a:br>
            <a:r>
              <a:rPr lang="ru-RU" sz="2000" dirty="0"/>
              <a:t>в 2020-2022 </a:t>
            </a:r>
            <a:r>
              <a:rPr lang="ru-RU" sz="2000" dirty="0" err="1"/>
              <a:t>гг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Объект 3" descr="https://epp.genproc.gov.ru/o/adaptive-media/image/59799606/news/im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000" cy="5733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2383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На основании круговой  диаграммы представленных статистических данных с официального сайта СК РФ,  можно сделать вывод, что  в 2020 году количество преступлений, совершенных несовершеннолетними с 14 до 18  лет составляло  11,3 тыс. (10 283 юноши и 1072 девушки); </a:t>
            </a:r>
          </a:p>
        </p:txBody>
      </p:sp>
    </p:spTree>
    <p:extLst>
      <p:ext uri="{BB962C8B-B14F-4D97-AF65-F5344CB8AC3E}">
        <p14:creationId xmlns:p14="http://schemas.microsoft.com/office/powerpoint/2010/main" val="11161985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tver24.com/wp-content/uploads/2022/01/sotsialnyj.pn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56983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23852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332655"/>
            <a:ext cx="7924800" cy="6150031"/>
          </a:xfrm>
        </p:spPr>
        <p:txBody>
          <a:bodyPr>
            <a:normAutofit lnSpcReduction="10000"/>
          </a:bodyPr>
          <a:lstStyle/>
          <a:p>
            <a:r>
              <a:rPr lang="ru-RU" sz="2000" b="1" dirty="0"/>
              <a:t>7761 преступление – именно столько совершено  подростками за 2021 год в возрасте 14-18 лет  и более  трех тысяч преступлений – малолетними детьми, не достигшими возраста уголовной ответственности.</a:t>
            </a:r>
          </a:p>
          <a:p>
            <a:r>
              <a:rPr lang="ru-RU" sz="2000" b="1" dirty="0"/>
              <a:t>Основная масса преступлений из 7761 совершена группой лиц по предварительному сговору.  Основной мотив совершения преступлений-  обогащение, поэтому доминирующее число преступлений-  имущественные преступления 56,8 %.Самый низкий процент занимают убийства 1,6 %.</a:t>
            </a:r>
          </a:p>
          <a:p>
            <a:r>
              <a:rPr lang="ru-RU" sz="2000" b="1" dirty="0"/>
              <a:t>        Сведений о подростковой преступности  по России за 2022 г. ко времени написания проекта в интернете не были опубликованы. Известно лишь об увеличении тяжких и особо тяжких составов до 9295 в 2022 г.</a:t>
            </a:r>
          </a:p>
          <a:p>
            <a:r>
              <a:rPr lang="ru-RU" sz="2000" b="1" dirty="0"/>
              <a:t>        На портале правовой статистики Генеральной прокураты Российской Федерации нами  проведена  выборка  2020, 2021, 2022 </a:t>
            </a:r>
            <a:r>
              <a:rPr lang="ru-RU" sz="2000" b="1" dirty="0" err="1"/>
              <a:t>г.г</a:t>
            </a:r>
            <a:r>
              <a:rPr lang="ru-RU" sz="2000" b="1" dirty="0"/>
              <a:t>.</a:t>
            </a:r>
          </a:p>
          <a:p>
            <a:r>
              <a:rPr lang="ru-RU" sz="2000" b="1" dirty="0"/>
              <a:t>        Предварительно расследовано преступлений, совершенных несовершеннолетними или при их соучастии по Свердловской области: за 2020 – 1613, 2021 – 1476, 2022 – 1329 преступлений.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10540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260648"/>
            <a:ext cx="7924800" cy="5454352"/>
          </a:xfrm>
        </p:spPr>
        <p:txBody>
          <a:bodyPr>
            <a:normAutofit/>
          </a:bodyPr>
          <a:lstStyle/>
          <a:p>
            <a:r>
              <a:rPr lang="ru-RU" sz="2800" dirty="0"/>
              <a:t>Согласно ст. 60 УК РФ наказание несовершеннолетнему осужденному назначается исходя из общих начал назначения наказания. В то же время к каждому несовершеннолетнему практически применяется индивидуальный подход, учитывая условия жизни подростка, характеристику с места учебы, иные документы, раскрывающие личность подростка, психологическую характеристику личности. Сам факт несовершеннолетия является смягчающим обстоятельством при назначении наказания</a:t>
            </a:r>
          </a:p>
        </p:txBody>
      </p:sp>
    </p:spTree>
    <p:extLst>
      <p:ext uri="{BB962C8B-B14F-4D97-AF65-F5344CB8AC3E}">
        <p14:creationId xmlns:p14="http://schemas.microsoft.com/office/powerpoint/2010/main" val="8389743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b="1" dirty="0" smtClean="0"/>
              <a:t>Особенности назначения наказания несовершеннолетним в России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700808"/>
            <a:ext cx="7924800" cy="411480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1. Не подлежат назначению пожизненного наказания;</a:t>
            </a:r>
          </a:p>
          <a:p>
            <a:r>
              <a:rPr lang="ru-RU" sz="2000" b="1" dirty="0" smtClean="0"/>
              <a:t>2. До 16 лет  не применяют лишение свободы за преступления небольшой и средней тяжести;</a:t>
            </a:r>
          </a:p>
          <a:p>
            <a:r>
              <a:rPr lang="ru-RU" sz="2000" b="1" dirty="0" smtClean="0"/>
              <a:t>3.При вынесении приговора  применяют наказание за совершенное преступление вдвое меньше минимального наказания, предусмотренного составом преступления в соответствии со  статьей УК РФ. ( в соответствии с Особенной частью УК РФ).</a:t>
            </a:r>
          </a:p>
          <a:p>
            <a:r>
              <a:rPr lang="ru-RU" sz="2000" b="1" dirty="0" smtClean="0"/>
              <a:t>4 Несовершеннолетнему не может быть назначено в виде лишения свободы сроком более чем на 10 лет.</a:t>
            </a:r>
          </a:p>
          <a:p>
            <a:r>
              <a:rPr lang="ru-RU" sz="2000" b="1" dirty="0" smtClean="0"/>
              <a:t>5. При </a:t>
            </a:r>
            <a:r>
              <a:rPr lang="ru-RU" sz="2000" b="1" dirty="0"/>
              <a:t>повторном преступлении небольшой и средней тяжести ,возможно повторно привлечь несовершеннолетнего осужденного к условному осуждению, с установлением нового испытательного срока и обязанностей на основании ч. 5 ст.73 УК РФ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83970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260648"/>
            <a:ext cx="7924800" cy="6120680"/>
          </a:xfrm>
        </p:spPr>
        <p:txBody>
          <a:bodyPr/>
          <a:lstStyle/>
          <a:p>
            <a:r>
              <a:rPr lang="ru-RU" sz="2000" b="1" dirty="0"/>
              <a:t>Актуальность</a:t>
            </a:r>
            <a:r>
              <a:rPr lang="ru-RU" sz="2000" dirty="0"/>
              <a:t> нашей  работы в том, что полученная информация может быть использована специалистами по воспитанию при работе с учащимися.  </a:t>
            </a:r>
          </a:p>
          <a:p>
            <a:r>
              <a:rPr lang="ru-RU" sz="2000" b="1" dirty="0"/>
              <a:t> Цель  работы</a:t>
            </a:r>
            <a:r>
              <a:rPr lang="ru-RU" sz="2000" dirty="0"/>
              <a:t>: проанализировать особенности применения к  несовершеннолетним видов   уголовного наказания. </a:t>
            </a:r>
          </a:p>
          <a:p>
            <a:r>
              <a:rPr lang="ru-RU" sz="2000" dirty="0"/>
              <a:t>Для достижения цели, в процессе работы над проектом, необходимо решить </a:t>
            </a:r>
            <a:r>
              <a:rPr lang="ru-RU" sz="2000" b="1" dirty="0"/>
              <a:t>следующие задачи</a:t>
            </a:r>
            <a:r>
              <a:rPr lang="ru-RU" sz="2000" dirty="0"/>
              <a:t>:</a:t>
            </a:r>
          </a:p>
          <a:p>
            <a:r>
              <a:rPr lang="ru-RU" sz="2000" dirty="0"/>
              <a:t>1.	Определиться с понятийным аппаратом;</a:t>
            </a:r>
          </a:p>
          <a:p>
            <a:r>
              <a:rPr lang="ru-RU" sz="2000" dirty="0"/>
              <a:t>2.	Познакомиться с действующим уголовным законодательством.</a:t>
            </a:r>
          </a:p>
          <a:p>
            <a:r>
              <a:rPr lang="ru-RU" sz="2000" dirty="0"/>
              <a:t>3.	Провести анализ полученной информации об особенности назначения подросткам видов уголовного наказания.</a:t>
            </a:r>
          </a:p>
          <a:p>
            <a:r>
              <a:rPr lang="ru-RU" sz="2000" dirty="0"/>
              <a:t>4.	Ознакомиться с примерами судебной практики по данному вопросу;</a:t>
            </a:r>
          </a:p>
          <a:p>
            <a:r>
              <a:rPr lang="ru-RU" sz="2000" dirty="0"/>
              <a:t>5.	Провести опрос сверстников  и выявить их уровень  знаний об особенностях применения к несовершеннолетним уголовной </a:t>
            </a:r>
            <a:r>
              <a:rPr lang="ru-RU" sz="2000" dirty="0" smtClean="0"/>
              <a:t>ответственности</a:t>
            </a:r>
            <a:r>
              <a:rPr lang="ru-RU" sz="2000" dirty="0"/>
              <a:t>.</a:t>
            </a:r>
          </a:p>
          <a:p>
            <a:endParaRPr lang="ru-RU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206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404664"/>
            <a:ext cx="7924800" cy="5310336"/>
          </a:xfrm>
        </p:spPr>
        <p:txBody>
          <a:bodyPr/>
          <a:lstStyle/>
          <a:p>
            <a:r>
              <a:rPr lang="ru-RU" sz="2400" dirty="0"/>
              <a:t>На несовершеннолетнего может быть возложен запрет заниматься  определенными видами деятельности, если есть данные , что данный вид деятельности способствовал совершению преступления.</a:t>
            </a:r>
          </a:p>
          <a:p>
            <a:r>
              <a:rPr lang="ru-RU" sz="2400" dirty="0"/>
              <a:t>Также несовершеннолетний может подвергаться и штрафам, которые по сумме взыскания уступают взрослым. Оплатить штраф могут родители или законные представители с их личного согласия.</a:t>
            </a:r>
          </a:p>
          <a:p>
            <a:r>
              <a:rPr lang="ru-RU" sz="2400" dirty="0"/>
              <a:t>          Все судимости за  преступления, совершенные лицом до 18 лет, на основании  ч. 4 статьи 18 УК РФ не учитываются при признании рецидива преступлений. Таким образом, в 18 лет можно начать жизнь законопослушным гражданином, с «чистого листа».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42279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b="1" i="1" dirty="0" smtClean="0"/>
              <a:t>Виды наказаний для несовершеннолетних</a:t>
            </a:r>
            <a:endParaRPr lang="ru-RU" sz="20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8210872" cy="4114800"/>
          </a:xfrm>
        </p:spPr>
        <p:txBody>
          <a:bodyPr>
            <a:noAutofit/>
          </a:bodyPr>
          <a:lstStyle/>
          <a:p>
            <a:r>
              <a:rPr lang="ru-RU" sz="2400" dirty="0" smtClean="0"/>
              <a:t>1.Штраф;</a:t>
            </a:r>
          </a:p>
          <a:p>
            <a:r>
              <a:rPr lang="ru-RU" sz="2400" dirty="0" smtClean="0"/>
              <a:t>2.Обязательные работы ( до 15 лет- не более 2 часов вдень, с 16- не более 3 );Ст.49 УК РФ</a:t>
            </a:r>
          </a:p>
          <a:p>
            <a:r>
              <a:rPr lang="ru-RU" sz="2400" dirty="0" smtClean="0"/>
              <a:t>3.Исправительные работы сроком до 1 года на основании ст. 50 УК РФ</a:t>
            </a:r>
          </a:p>
          <a:p>
            <a:r>
              <a:rPr lang="ru-RU" sz="2400" dirty="0" smtClean="0"/>
              <a:t>4.Ограничение свободы –ст.53 УК РФ  срок от 2 </a:t>
            </a:r>
            <a:r>
              <a:rPr lang="ru-RU" sz="2400" dirty="0" err="1" smtClean="0"/>
              <a:t>месяцевдо</a:t>
            </a:r>
            <a:r>
              <a:rPr lang="ru-RU" sz="2400" dirty="0" smtClean="0"/>
              <a:t> 2 лет </a:t>
            </a:r>
            <a:r>
              <a:rPr lang="ru-RU" sz="2400" dirty="0" err="1" smtClean="0"/>
              <a:t>внезависимости</a:t>
            </a:r>
            <a:r>
              <a:rPr lang="ru-RU" sz="2400" dirty="0" smtClean="0"/>
              <a:t> от категории совершенного преступления.</a:t>
            </a:r>
          </a:p>
          <a:p>
            <a:r>
              <a:rPr lang="ru-RU" sz="2400" dirty="0" smtClean="0"/>
              <a:t>5. Лишение свободы</a:t>
            </a:r>
          </a:p>
          <a:p>
            <a:r>
              <a:rPr lang="ru-RU" sz="2400" dirty="0" smtClean="0"/>
              <a:t>6.Лишение права заниматься определенной деятельностью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652233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Опрос учащихся 8-9 классов Школы № 2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2400" dirty="0"/>
              <a:t>Практическая часть нашей работы представлена  в проведении  опроса учащихся  8-9  классов. В Опросе участвовало 96 человек. Мы не учитывали респондентов по половому признаку.  С помощью опросника  мы выявляли  осведомленность старшеклассников  о знании видов уголовного наказания, применяемого к несовершеннолетним.  С помощью опроса мы выяснили какие основные  причины выделяют сами несовершеннолетние, способствующие  подростковой  криминализации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729886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620688"/>
            <a:ext cx="8064896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47620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634082"/>
          </a:xfrm>
        </p:spPr>
        <p:txBody>
          <a:bodyPr/>
          <a:lstStyle/>
          <a:p>
            <a:pPr algn="ctr"/>
            <a:r>
              <a:rPr lang="ru-RU" dirty="0" smtClean="0"/>
              <a:t>Опросник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908720"/>
            <a:ext cx="7924800" cy="4806280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  <a:p>
            <a:r>
              <a:rPr lang="ru-RU" sz="2200" dirty="0"/>
              <a:t>1)	Знаете ли вы, что такое  уголовная ответственность?</a:t>
            </a:r>
          </a:p>
          <a:p>
            <a:r>
              <a:rPr lang="ru-RU" sz="2200" dirty="0"/>
              <a:t>А) да   Б) нет</a:t>
            </a:r>
          </a:p>
          <a:p>
            <a:r>
              <a:rPr lang="ru-RU" sz="2200" dirty="0"/>
              <a:t>2)	Знаете ли Вы виды уголовного наказания, применяемого к несовершеннолетним7</a:t>
            </a:r>
          </a:p>
          <a:p>
            <a:r>
              <a:rPr lang="ru-RU" sz="2200" dirty="0"/>
              <a:t>А) Если  «да», то перечислите  их</a:t>
            </a:r>
          </a:p>
          <a:p>
            <a:r>
              <a:rPr lang="ru-RU" sz="2200" dirty="0"/>
              <a:t>Б) Если Ваш ответ «нет» -  переходите к следующему вопросу</a:t>
            </a:r>
          </a:p>
          <a:p>
            <a:r>
              <a:rPr lang="ru-RU" sz="2200" dirty="0"/>
              <a:t>3)	Есть ли у Вас знакомые - сверстники, к которым применялось уголовное наказание?</a:t>
            </a:r>
          </a:p>
          <a:p>
            <a:r>
              <a:rPr lang="ru-RU" sz="2200" dirty="0"/>
              <a:t>А) да    Б) нет</a:t>
            </a:r>
          </a:p>
          <a:p>
            <a:r>
              <a:rPr lang="ru-RU" sz="2200" dirty="0"/>
              <a:t>         4) Может ли тюрьма исправить человека?(развернутый ответ)</a:t>
            </a:r>
          </a:p>
          <a:p>
            <a:r>
              <a:rPr lang="ru-RU" sz="2200" dirty="0"/>
              <a:t>         5) Почему подростки совершают преступления…?(Свой развернутый вариант)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09036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548680"/>
            <a:ext cx="7924800" cy="5166320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/>
              <a:t>Таким образом, исходя из обработанных данных при опросе старшеклассников,   мы можем сказать, что   практически   все учащиеся 8 -9 классов  имеют представление, что такое уголовная ответственность несовершеннолетних. 65% опрошенных называют особенности привлечения несовершеннолетних к уголовному наказанию. 12% учеников  не  имеют четкого понимания отличий привлечения несовершеннолетних к уголовной ответственности, 13 % учащихся либо отказывались отвечать на вопросы, либо  испытывали затруднения при ответах. </a:t>
            </a:r>
          </a:p>
          <a:p>
            <a:r>
              <a:rPr lang="ru-RU" sz="2000" b="1" dirty="0"/>
              <a:t>Исходя из полученных данных, мы можем сделать вывод, что учащиеся 8-9 класса нашей Школы № 2  в целом осведомлены об особенностях привлечения несовершеннолетних к уголовной ответственности. Неслучайно в нашей школе самый низкий показатель состоящих на профилактических учетах, несмотря на то, что Школа № 2 самая большая в городе и в ней обучаются 1197 детей.</a:t>
            </a:r>
          </a:p>
          <a:p>
            <a:endParaRPr lang="ru-RU" sz="2000" b="1" dirty="0"/>
          </a:p>
          <a:p>
            <a:r>
              <a:rPr lang="ru-RU" dirty="0" smtClean="0"/>
              <a:t>Цель </a:t>
            </a:r>
            <a:r>
              <a:rPr lang="ru-RU" dirty="0" err="1" smtClean="0"/>
              <a:t>достугнута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27506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836712"/>
            <a:ext cx="7924800" cy="4878288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Благодарю за внимание </a:t>
            </a:r>
          </a:p>
          <a:p>
            <a:r>
              <a:rPr lang="ru-RU" sz="5400" smtClean="0"/>
              <a:t>и </a:t>
            </a:r>
            <a:r>
              <a:rPr lang="ru-RU" sz="5400" dirty="0" smtClean="0"/>
              <a:t>готова ответить на </a:t>
            </a:r>
            <a:r>
              <a:rPr lang="ru-RU" sz="5400" smtClean="0"/>
              <a:t>Ваши вопросы!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353278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332656"/>
            <a:ext cx="7924800" cy="5760640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/>
              <a:t>В своей работе мы использовали следующие методы:</a:t>
            </a:r>
          </a:p>
          <a:p>
            <a:endParaRPr lang="ru-RU" sz="2400" dirty="0"/>
          </a:p>
          <a:p>
            <a:r>
              <a:rPr lang="ru-RU" sz="2400" b="1" dirty="0"/>
              <a:t>Методы</a:t>
            </a:r>
          </a:p>
          <a:p>
            <a:r>
              <a:rPr lang="ru-RU" sz="2400" dirty="0"/>
              <a:t>1)	сравнительно-сопоставительный анализ</a:t>
            </a:r>
          </a:p>
          <a:p>
            <a:r>
              <a:rPr lang="ru-RU" sz="2400" dirty="0"/>
              <a:t>2)	исследования:</a:t>
            </a:r>
          </a:p>
          <a:p>
            <a:r>
              <a:rPr lang="ru-RU" sz="2400" dirty="0"/>
              <a:t>3)	 сравнение, обобщения, описания;</a:t>
            </a:r>
          </a:p>
          <a:p>
            <a:r>
              <a:rPr lang="ru-RU" sz="2400" dirty="0"/>
              <a:t>4)	социальный опрос;</a:t>
            </a:r>
          </a:p>
          <a:p>
            <a:r>
              <a:rPr lang="ru-RU" sz="2400" dirty="0"/>
              <a:t>5)	метод диаграмм.</a:t>
            </a:r>
          </a:p>
          <a:p>
            <a:r>
              <a:rPr lang="ru-RU" sz="2400" b="1" dirty="0"/>
              <a:t>Объект исследования</a:t>
            </a:r>
            <a:r>
              <a:rPr lang="ru-RU" sz="2400" dirty="0"/>
              <a:t>: несовершеннолетние, совершившие преступление. </a:t>
            </a:r>
          </a:p>
          <a:p>
            <a:r>
              <a:rPr lang="ru-RU" sz="2400" b="1" dirty="0"/>
              <a:t>Предмет исследования</a:t>
            </a:r>
            <a:r>
              <a:rPr lang="ru-RU" sz="2400" dirty="0"/>
              <a:t>:  особенности применения видов  уголовного наказания к несовершеннолетним преступникам в России.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800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332656"/>
            <a:ext cx="7924800" cy="5382344"/>
          </a:xfrm>
        </p:spPr>
        <p:txBody>
          <a:bodyPr>
            <a:normAutofit/>
          </a:bodyPr>
          <a:lstStyle/>
          <a:p>
            <a:r>
              <a:rPr lang="ru-RU" sz="2800" dirty="0"/>
              <a:t>Если  познакомиться с трудами отечественных  и зарубежных педагогов и психологов, в частности А.В. Макаренко, то можно сделать вывод, что большинство преступников–рецидивистов, начали свою «карьеру» с детства  (мелкие хулиганства, шалости, карманные кражи, унижение младших и слабых и </a:t>
            </a:r>
            <a:r>
              <a:rPr lang="ru-RU" sz="2800" dirty="0" err="1"/>
              <a:t>т.д</a:t>
            </a:r>
            <a:r>
              <a:rPr lang="ru-RU" sz="2800" dirty="0"/>
              <a:t>). Иногда подростки чувствуют  свою безнаказанность, т.к. они не достигли возраста, с которого наступает уголовная или административная ответственность.</a:t>
            </a:r>
          </a:p>
        </p:txBody>
      </p:sp>
    </p:spTree>
    <p:extLst>
      <p:ext uri="{BB962C8B-B14F-4D97-AF65-F5344CB8AC3E}">
        <p14:creationId xmlns:p14="http://schemas.microsoft.com/office/powerpoint/2010/main" val="1052986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404664"/>
            <a:ext cx="7924800" cy="5310336"/>
          </a:xfrm>
        </p:spPr>
        <p:txBody>
          <a:bodyPr/>
          <a:lstStyle/>
          <a:p>
            <a:r>
              <a:rPr lang="ru-RU" sz="2400" dirty="0"/>
              <a:t>Понятие «уголовная ответственность» трактуется в Уголовном Кодексе Российской Федерации  (ст. 20, 61, 87-96 УК РФ), в которых выделяются вопросы вменяемости и достижения лицом определенного возраста, с которого оно в состоянии оценивать происходящее и руководить своими поступками. </a:t>
            </a:r>
          </a:p>
          <a:p>
            <a:r>
              <a:rPr lang="ru-RU" sz="2400" dirty="0"/>
              <a:t>Если говорить о применении уголовной ответственности к несовершеннолетним, то необходимо всегда учитывать два условия: возраст на момент совершения преступления и дееспособность, т. е. вменяемость лица.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8780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332656"/>
            <a:ext cx="7924800" cy="5382344"/>
          </a:xfrm>
        </p:spPr>
        <p:txBody>
          <a:bodyPr/>
          <a:lstStyle/>
          <a:p>
            <a:r>
              <a:rPr lang="ru-RU" sz="2400" dirty="0" smtClean="0"/>
              <a:t>В </a:t>
            </a:r>
            <a:r>
              <a:rPr lang="ru-RU" sz="2400" dirty="0"/>
              <a:t>соответствии с ч. 1 ст. 87 УК РФ, несовершеннолетними признаются лица, которым ко времени совершения преступления исполнилось четырнадцать, но не исполнилось восемнадцати лет</a:t>
            </a:r>
            <a:r>
              <a:rPr lang="ru-RU" sz="2400" dirty="0" smtClean="0"/>
              <a:t>».  </a:t>
            </a:r>
            <a:r>
              <a:rPr lang="ru-RU" sz="2400" dirty="0"/>
              <a:t>Возраст несовершеннолетнего, виновного в совершении преступления устанавливается на основании представленных документов и заключения психолого-медицинской комиссии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sz="2400" dirty="0" smtClean="0"/>
              <a:t>Необходимым </a:t>
            </a:r>
            <a:r>
              <a:rPr lang="ru-RU" sz="2400" dirty="0"/>
              <a:t>условием привлечения несовершеннолетнего к уголовной ответственности является то, что лицо должно быть способно понимать происходящее и руководить своими поступками.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8071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548680"/>
            <a:ext cx="7924800" cy="5166320"/>
          </a:xfrm>
        </p:spPr>
        <p:txBody>
          <a:bodyPr>
            <a:normAutofit/>
          </a:bodyPr>
          <a:lstStyle/>
          <a:p>
            <a:r>
              <a:rPr lang="ru-RU" sz="2400" dirty="0"/>
              <a:t>На основании вышеизложенного можно сделать вывод, что подростки не достигшие 14-летнего возраста не несут уголовной ответственности, т.к. не могут в полной мере осознать степень вреда, наступившего от их действий. Также если подросток достиг 14 лет, но имеет психическое или умственное заболевание, в силу которого, не соответствует биологическому возрасту, то он освобождается от уголовного наказания. Как часто бывают подростка помещают в этом случае в медицинское учреждение для прохождения длительного лечения и стабилизации его состояния ( ст.96 УК РФ).</a:t>
            </a:r>
          </a:p>
        </p:txBody>
      </p:sp>
    </p:spTree>
    <p:extLst>
      <p:ext uri="{BB962C8B-B14F-4D97-AF65-F5344CB8AC3E}">
        <p14:creationId xmlns:p14="http://schemas.microsoft.com/office/powerpoint/2010/main" val="1894071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476672"/>
            <a:ext cx="7924800" cy="523832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Преступление </a:t>
            </a:r>
            <a:r>
              <a:rPr lang="ru-RU" sz="3200" dirty="0" smtClean="0"/>
              <a:t>- виновно совершенное общественно-опасное деяние , запрещенное уголовным законодательством России под угрозой применения наказания.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0024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476672"/>
            <a:ext cx="7924800" cy="523832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Подростковая  </a:t>
            </a:r>
            <a:r>
              <a:rPr lang="ru-RU" sz="2400" b="1" dirty="0"/>
              <a:t>преступность-</a:t>
            </a:r>
            <a:r>
              <a:rPr lang="ru-RU" sz="2400" dirty="0"/>
              <a:t> это совокупность всех преступлений, совершенных лицами от 14 до 18 лет. Преступность несовершеннолетних - это совокупность преступлений в обществе, совершаемых лицами в возрасте от 14 до 18 лет. Уголовный Кодекс РФ предполагает привлечение к уголовной ответственности по общему правилу с 16лет, но есть и исключения -  пониженный возраст  с 14 лет за исчерпывающий перечень преступлений,  установленный ч. 2 ст. 20 УК РФ</a:t>
            </a:r>
            <a:r>
              <a:rPr lang="ru-RU" sz="2400" dirty="0" smtClean="0"/>
              <a:t>. – </a:t>
            </a:r>
            <a:r>
              <a:rPr lang="ru-RU" sz="2400" dirty="0"/>
              <a:t>это преступления против жизни и здоровья граждан, собственности, безопасности интересов государства.( кража, вандализм, убийство, и т.д.)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53250782"/>
      </p:ext>
    </p:extLst>
  </p:cSld>
  <p:clrMapOvr>
    <a:masterClrMapping/>
  </p:clrMapOvr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51</TotalTime>
  <Words>1520</Words>
  <Application>Microsoft Office PowerPoint</Application>
  <PresentationFormat>Экран (4:3)</PresentationFormat>
  <Paragraphs>84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Горизонт</vt:lpstr>
      <vt:lpstr>Уголовная ответственность несовершеннолетних в России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Из анализа статистических данных Следственного комитета Российской Федерации</vt:lpstr>
      <vt:lpstr>Из анализа статистических данных Следственного комитета Российской Федерации</vt:lpstr>
      <vt:lpstr>Мной сделан вывод, исходя из статистических данных. Размещенных на сайте СК РФ, что для подростковых преступлений характерен четкий временной интервал, а именно с 15:00 до 24:00, т. е. время после учебных занятий. Пик приходится на интервал с 20.00ь до 21.00 ч. Прослеживается закономерность, что наибольшее число преступлений совершается в каникулярный или праздничный период. </vt:lpstr>
      <vt:lpstr>Причины совершения подростками преступлений</vt:lpstr>
      <vt:lpstr> Анализ уровня преступности несовершеннолетних в России  в 2020-2022 гг </vt:lpstr>
      <vt:lpstr>Презентация PowerPoint</vt:lpstr>
      <vt:lpstr>Презентация PowerPoint</vt:lpstr>
      <vt:lpstr>Презентация PowerPoint</vt:lpstr>
      <vt:lpstr>Презентация PowerPoint</vt:lpstr>
      <vt:lpstr>Особенности назначения наказания несовершеннолетним в России</vt:lpstr>
      <vt:lpstr>Презентация PowerPoint</vt:lpstr>
      <vt:lpstr>Виды наказаний для несовершеннолетних</vt:lpstr>
      <vt:lpstr>Опрос учащихся 8-9 классов Школы № 2 </vt:lpstr>
      <vt:lpstr>Презентация PowerPoint</vt:lpstr>
      <vt:lpstr>Опросник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Уголовная ответственность несовершеннолетних в России  </dc:title>
  <dc:creator>User</dc:creator>
  <cp:lastModifiedBy>User</cp:lastModifiedBy>
  <cp:revision>9</cp:revision>
  <dcterms:created xsi:type="dcterms:W3CDTF">2024-04-22T23:36:42Z</dcterms:created>
  <dcterms:modified xsi:type="dcterms:W3CDTF">2024-04-23T00:38:56Z</dcterms:modified>
</cp:coreProperties>
</file>