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6858000" cy="12192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9A0D01-27BE-4216-8153-D73506219222}" v="2" dt="2024-06-26T07:33:02.339"/>
    <p1510:client id="{ED654C04-CDAA-4C8D-AE9C-3D221376FF4D}" v="142" dt="2024-06-26T08:26:07.7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89" d="100"/>
          <a:sy n="89" d="100"/>
        </p:scale>
        <p:origin x="8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50" y="1995312"/>
            <a:ext cx="5143500" cy="4244622"/>
          </a:xfrm>
        </p:spPr>
        <p:txBody>
          <a:bodyPr anchor="b"/>
          <a:lstStyle>
            <a:lvl1pPr algn="ctr">
              <a:defRPr sz="3375"/>
            </a:lvl1pPr>
          </a:lstStyle>
          <a:p>
            <a:r>
              <a:rPr lang="ru-RU"/>
              <a:t>Образец заголовка</a:t>
            </a:r>
          </a:p>
        </p:txBody>
      </p:sp>
      <p:sp>
        <p:nvSpPr>
          <p:cNvPr id="3" name="Подзаголовок 2"/>
          <p:cNvSpPr>
            <a:spLocks noGrp="1"/>
          </p:cNvSpPr>
          <p:nvPr>
            <p:ph type="subTitle" idx="1"/>
          </p:nvPr>
        </p:nvSpPr>
        <p:spPr>
          <a:xfrm>
            <a:off x="857250" y="6403623"/>
            <a:ext cx="5143500" cy="2943577"/>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t>26.06.2024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26.06.2024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6" y="649111"/>
            <a:ext cx="1478756" cy="10332156"/>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71487" y="649111"/>
            <a:ext cx="4350544" cy="10332156"/>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26.06.2024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26.06.2024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916" y="3039535"/>
            <a:ext cx="5915025" cy="5071532"/>
          </a:xfrm>
        </p:spPr>
        <p:txBody>
          <a:bodyPr anchor="b"/>
          <a:lstStyle>
            <a:lvl1pPr>
              <a:defRPr sz="3375"/>
            </a:lvl1pPr>
          </a:lstStyle>
          <a:p>
            <a:r>
              <a:rPr lang="ru-RU"/>
              <a:t>Образец заголовка</a:t>
            </a:r>
          </a:p>
        </p:txBody>
      </p:sp>
      <p:sp>
        <p:nvSpPr>
          <p:cNvPr id="3" name="Текст 2"/>
          <p:cNvSpPr>
            <a:spLocks noGrp="1"/>
          </p:cNvSpPr>
          <p:nvPr>
            <p:ph type="body" idx="1"/>
          </p:nvPr>
        </p:nvSpPr>
        <p:spPr>
          <a:xfrm>
            <a:off x="467916" y="8159046"/>
            <a:ext cx="5915025" cy="2666999"/>
          </a:xfrm>
        </p:spPr>
        <p:txBody>
          <a:bodyPr/>
          <a:lstStyle>
            <a:lvl1pPr marL="0" indent="0">
              <a:buNone/>
              <a:defRPr sz="1350">
                <a:solidFill>
                  <a:schemeClr val="tx1">
                    <a:tint val="82000"/>
                  </a:schemeClr>
                </a:solidFill>
              </a:defRPr>
            </a:lvl1pPr>
            <a:lvl2pPr marL="257175" indent="0">
              <a:buNone/>
              <a:defRPr sz="1125">
                <a:solidFill>
                  <a:schemeClr val="tx1">
                    <a:tint val="82000"/>
                  </a:schemeClr>
                </a:solidFill>
              </a:defRPr>
            </a:lvl2pPr>
            <a:lvl3pPr marL="514350" indent="0">
              <a:buNone/>
              <a:defRPr sz="1013">
                <a:solidFill>
                  <a:schemeClr val="tx1">
                    <a:tint val="82000"/>
                  </a:schemeClr>
                </a:solidFill>
              </a:defRPr>
            </a:lvl3pPr>
            <a:lvl4pPr marL="771525" indent="0">
              <a:buNone/>
              <a:defRPr sz="900">
                <a:solidFill>
                  <a:schemeClr val="tx1">
                    <a:tint val="82000"/>
                  </a:schemeClr>
                </a:solidFill>
              </a:defRPr>
            </a:lvl4pPr>
            <a:lvl5pPr marL="1028700" indent="0">
              <a:buNone/>
              <a:defRPr sz="900">
                <a:solidFill>
                  <a:schemeClr val="tx1">
                    <a:tint val="82000"/>
                  </a:schemeClr>
                </a:solidFill>
              </a:defRPr>
            </a:lvl5pPr>
            <a:lvl6pPr marL="1285875" indent="0">
              <a:buNone/>
              <a:defRPr sz="900">
                <a:solidFill>
                  <a:schemeClr val="tx1">
                    <a:tint val="82000"/>
                  </a:schemeClr>
                </a:solidFill>
              </a:defRPr>
            </a:lvl6pPr>
            <a:lvl7pPr marL="1543050" indent="0">
              <a:buNone/>
              <a:defRPr sz="900">
                <a:solidFill>
                  <a:schemeClr val="tx1">
                    <a:tint val="82000"/>
                  </a:schemeClr>
                </a:solidFill>
              </a:defRPr>
            </a:lvl7pPr>
            <a:lvl8pPr marL="1800225" indent="0">
              <a:buNone/>
              <a:defRPr sz="900">
                <a:solidFill>
                  <a:schemeClr val="tx1">
                    <a:tint val="82000"/>
                  </a:schemeClr>
                </a:solidFill>
              </a:defRPr>
            </a:lvl8pPr>
            <a:lvl9pPr marL="2057400" indent="0">
              <a:buNone/>
              <a:defRPr sz="900">
                <a:solidFill>
                  <a:schemeClr val="tx1">
                    <a:tint val="82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t>26.06.2024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71488" y="3245556"/>
            <a:ext cx="2914650" cy="77357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3471863" y="3245556"/>
            <a:ext cx="2914650" cy="77357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t>26.06.2024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649112"/>
            <a:ext cx="5915025" cy="2356556"/>
          </a:xfrm>
        </p:spPr>
        <p:txBody>
          <a:bodyPr/>
          <a:lstStyle/>
          <a:p>
            <a:r>
              <a:rPr lang="ru-RU"/>
              <a:t>Образец заголовка</a:t>
            </a:r>
          </a:p>
        </p:txBody>
      </p:sp>
      <p:sp>
        <p:nvSpPr>
          <p:cNvPr id="3" name="Текст 2"/>
          <p:cNvSpPr>
            <a:spLocks noGrp="1"/>
          </p:cNvSpPr>
          <p:nvPr>
            <p:ph type="body" idx="1"/>
          </p:nvPr>
        </p:nvSpPr>
        <p:spPr>
          <a:xfrm>
            <a:off x="472381" y="2988734"/>
            <a:ext cx="2901255" cy="146473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ru-RU"/>
              <a:t>Образец текста</a:t>
            </a:r>
          </a:p>
        </p:txBody>
      </p:sp>
      <p:sp>
        <p:nvSpPr>
          <p:cNvPr id="4" name="Объект 3"/>
          <p:cNvSpPr>
            <a:spLocks noGrp="1"/>
          </p:cNvSpPr>
          <p:nvPr>
            <p:ph sz="half" idx="2"/>
          </p:nvPr>
        </p:nvSpPr>
        <p:spPr>
          <a:xfrm>
            <a:off x="472381" y="4453467"/>
            <a:ext cx="2901255" cy="65503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71863" y="2988734"/>
            <a:ext cx="2915543" cy="146473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ru-RU"/>
              <a:t>Образец текста</a:t>
            </a:r>
          </a:p>
        </p:txBody>
      </p:sp>
      <p:sp>
        <p:nvSpPr>
          <p:cNvPr id="6" name="Объект 5"/>
          <p:cNvSpPr>
            <a:spLocks noGrp="1"/>
          </p:cNvSpPr>
          <p:nvPr>
            <p:ph sz="quarter" idx="4"/>
          </p:nvPr>
        </p:nvSpPr>
        <p:spPr>
          <a:xfrm>
            <a:off x="3471863" y="4453467"/>
            <a:ext cx="2915543" cy="65503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t>26.06.2024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t>26.06.2024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t>26.06.2024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812800"/>
            <a:ext cx="2211883" cy="2844800"/>
          </a:xfrm>
        </p:spPr>
        <p:txBody>
          <a:bodyPr anchor="b"/>
          <a:lstStyle>
            <a:lvl1pPr>
              <a:defRPr sz="1800"/>
            </a:lvl1pPr>
          </a:lstStyle>
          <a:p>
            <a:r>
              <a:rPr lang="ru-RU"/>
              <a:t>Образец заголовка</a:t>
            </a:r>
          </a:p>
        </p:txBody>
      </p:sp>
      <p:sp>
        <p:nvSpPr>
          <p:cNvPr id="3" name="Объект 2"/>
          <p:cNvSpPr>
            <a:spLocks noGrp="1"/>
          </p:cNvSpPr>
          <p:nvPr>
            <p:ph idx="1"/>
          </p:nvPr>
        </p:nvSpPr>
        <p:spPr>
          <a:xfrm>
            <a:off x="2915543" y="1755423"/>
            <a:ext cx="3471863" cy="8664222"/>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72381" y="3657600"/>
            <a:ext cx="2211883" cy="6776156"/>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26.06.2024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812800"/>
            <a:ext cx="2211883" cy="2844800"/>
          </a:xfrm>
        </p:spPr>
        <p:txBody>
          <a:bodyPr anchor="b"/>
          <a:lstStyle>
            <a:lvl1pPr>
              <a:defRPr sz="1800"/>
            </a:lvl1pPr>
          </a:lstStyle>
          <a:p>
            <a:r>
              <a:rPr lang="ru-RU"/>
              <a:t>Образец заголовка</a:t>
            </a:r>
          </a:p>
        </p:txBody>
      </p:sp>
      <p:sp>
        <p:nvSpPr>
          <p:cNvPr id="3" name="Рисунок 2"/>
          <p:cNvSpPr>
            <a:spLocks noGrp="1"/>
          </p:cNvSpPr>
          <p:nvPr>
            <p:ph type="pic" idx="1"/>
          </p:nvPr>
        </p:nvSpPr>
        <p:spPr>
          <a:xfrm>
            <a:off x="2915543" y="1755423"/>
            <a:ext cx="3471863" cy="8664222"/>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ru-RU"/>
          </a:p>
        </p:txBody>
      </p:sp>
      <p:sp>
        <p:nvSpPr>
          <p:cNvPr id="4" name="Текст 3"/>
          <p:cNvSpPr>
            <a:spLocks noGrp="1"/>
          </p:cNvSpPr>
          <p:nvPr>
            <p:ph type="body" sz="half" idx="2"/>
          </p:nvPr>
        </p:nvSpPr>
        <p:spPr>
          <a:xfrm>
            <a:off x="472381" y="3657600"/>
            <a:ext cx="2211883" cy="6776156"/>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26.06.2024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649112"/>
            <a:ext cx="5915025" cy="2356556"/>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71488" y="11300179"/>
            <a:ext cx="1543050" cy="649111"/>
          </a:xfrm>
          <a:prstGeom prst="rect">
            <a:avLst/>
          </a:prstGeom>
        </p:spPr>
        <p:txBody>
          <a:bodyPr vert="horz" lIns="91440" tIns="45720" rIns="91440" bIns="45720" rtlCol="0" anchor="ctr"/>
          <a:lstStyle>
            <a:lvl1pPr algn="l">
              <a:defRPr sz="675">
                <a:solidFill>
                  <a:schemeClr val="tx1">
                    <a:tint val="82000"/>
                  </a:schemeClr>
                </a:solidFill>
              </a:defRPr>
            </a:lvl1pPr>
          </a:lstStyle>
          <a:p>
            <a:fld id="{F2FFB779-270B-4192-84BA-A697F48306DC}" type="datetimeFigureOut">
              <a:rPr lang="ru-RU" smtClean="0"/>
              <a:t>26.06.2024</a:t>
            </a:fld>
            <a:endParaRPr lang="ru-RU"/>
          </a:p>
        </p:txBody>
      </p:sp>
      <p:sp>
        <p:nvSpPr>
          <p:cNvPr id="5" name="Нижний колонтитул 4"/>
          <p:cNvSpPr>
            <a:spLocks noGrp="1"/>
          </p:cNvSpPr>
          <p:nvPr>
            <p:ph type="ftr" sz="quarter" idx="3"/>
          </p:nvPr>
        </p:nvSpPr>
        <p:spPr>
          <a:xfrm>
            <a:off x="2271713" y="11300179"/>
            <a:ext cx="2314575" cy="649111"/>
          </a:xfrm>
          <a:prstGeom prst="rect">
            <a:avLst/>
          </a:prstGeom>
        </p:spPr>
        <p:txBody>
          <a:bodyPr vert="horz" lIns="91440" tIns="45720" rIns="91440" bIns="45720" rtlCol="0" anchor="ctr"/>
          <a:lstStyle>
            <a:lvl1pPr algn="ctr">
              <a:defRPr sz="675">
                <a:solidFill>
                  <a:schemeClr val="tx1">
                    <a:tint val="82000"/>
                  </a:schemeClr>
                </a:solidFill>
              </a:defRPr>
            </a:lvl1pPr>
          </a:lstStyle>
          <a:p>
            <a:endParaRPr lang="ru-RU"/>
          </a:p>
        </p:txBody>
      </p:sp>
      <p:sp>
        <p:nvSpPr>
          <p:cNvPr id="6" name="Номер слайда 5"/>
          <p:cNvSpPr>
            <a:spLocks noGrp="1"/>
          </p:cNvSpPr>
          <p:nvPr>
            <p:ph type="sldNum" sz="quarter" idx="4"/>
          </p:nvPr>
        </p:nvSpPr>
        <p:spPr>
          <a:xfrm>
            <a:off x="4843463" y="11300179"/>
            <a:ext cx="1543050" cy="649111"/>
          </a:xfrm>
          <a:prstGeom prst="rect">
            <a:avLst/>
          </a:prstGeom>
        </p:spPr>
        <p:txBody>
          <a:bodyPr vert="horz" lIns="91440" tIns="45720" rIns="91440" bIns="45720" rtlCol="0" anchor="ctr"/>
          <a:lstStyle>
            <a:lvl1pPr algn="r">
              <a:defRPr sz="675">
                <a:solidFill>
                  <a:schemeClr val="tx1">
                    <a:tint val="82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9BE29A-C8C3-1C34-9E1A-6D6A6AF08D01}"/>
              </a:ext>
            </a:extLst>
          </p:cNvPr>
          <p:cNvSpPr txBox="1"/>
          <p:nvPr/>
        </p:nvSpPr>
        <p:spPr>
          <a:xfrm>
            <a:off x="1058591" y="8833339"/>
            <a:ext cx="4746399"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4800" b="1" dirty="0">
                <a:solidFill>
                  <a:srgbClr val="FFFF00"/>
                </a:solidFill>
              </a:rPr>
              <a:t>Ёжик по имени Чих</a:t>
            </a:r>
          </a:p>
        </p:txBody>
      </p:sp>
      <p:sp>
        <p:nvSpPr>
          <p:cNvPr id="5" name="TextBox 4">
            <a:extLst>
              <a:ext uri="{FF2B5EF4-FFF2-40B4-BE49-F238E27FC236}">
                <a16:creationId xmlns:a16="http://schemas.microsoft.com/office/drawing/2014/main" id="{664ECF9A-B5E8-7A8E-73D6-E55BB13AE9C5}"/>
              </a:ext>
            </a:extLst>
          </p:cNvPr>
          <p:cNvSpPr txBox="1"/>
          <p:nvPr/>
        </p:nvSpPr>
        <p:spPr>
          <a:xfrm>
            <a:off x="1117077" y="295284"/>
            <a:ext cx="468389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800" b="1" dirty="0">
                <a:solidFill>
                  <a:srgbClr val="FFFF00"/>
                </a:solidFill>
              </a:rPr>
              <a:t>Экологическая сказка</a:t>
            </a:r>
            <a:endParaRPr lang="ru-RU" b="1">
              <a:solidFill>
                <a:srgbClr val="FFFF00"/>
              </a:solidFill>
            </a:endParaRPr>
          </a:p>
        </p:txBody>
      </p:sp>
      <p:sp>
        <p:nvSpPr>
          <p:cNvPr id="6" name="TextBox 5">
            <a:extLst>
              <a:ext uri="{FF2B5EF4-FFF2-40B4-BE49-F238E27FC236}">
                <a16:creationId xmlns:a16="http://schemas.microsoft.com/office/drawing/2014/main" id="{BAD12FFC-9214-D7EC-6B2C-0844549F53C4}"/>
              </a:ext>
            </a:extLst>
          </p:cNvPr>
          <p:cNvSpPr txBox="1"/>
          <p:nvPr/>
        </p:nvSpPr>
        <p:spPr>
          <a:xfrm>
            <a:off x="4440527" y="10945496"/>
            <a:ext cx="2027105" cy="461665"/>
          </a:xfrm>
          <a:prstGeom prst="rect">
            <a:avLst/>
          </a:prstGeom>
          <a:noFill/>
          <a:ln>
            <a:solidFill>
              <a:srgbClr val="FFFF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ru-RU" sz="2400" dirty="0">
                <a:solidFill>
                  <a:srgbClr val="FFFF00"/>
                </a:solidFill>
              </a:rPr>
              <a:t> Панова Н.С.</a:t>
            </a:r>
            <a:endParaRPr lang="ru-RU" dirty="0">
              <a:solidFill>
                <a:srgbClr val="FFFF00"/>
              </a:solidFill>
            </a:endParaRPr>
          </a:p>
        </p:txBody>
      </p:sp>
    </p:spTree>
    <p:extLst>
      <p:ext uri="{BB962C8B-B14F-4D97-AF65-F5344CB8AC3E}">
        <p14:creationId xmlns:p14="http://schemas.microsoft.com/office/powerpoint/2010/main" val="1351651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441436-33C5-3C68-8D96-A8D38D190E9D}"/>
              </a:ext>
            </a:extLst>
          </p:cNvPr>
          <p:cNvSpPr txBox="1"/>
          <p:nvPr/>
        </p:nvSpPr>
        <p:spPr>
          <a:xfrm>
            <a:off x="221464" y="1255115"/>
            <a:ext cx="6406648"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dirty="0">
                <a:solidFill>
                  <a:srgbClr val="FFFF00"/>
                </a:solidFill>
                <a:ea typeface="+mn-lt"/>
                <a:cs typeface="+mn-lt"/>
              </a:rPr>
              <a:t>Степан с удовольствием принял приглашение на обед и ровно в полдень он уже стоял у нас на пороге.</a:t>
            </a:r>
            <a:endParaRPr lang="ru-RU" dirty="0"/>
          </a:p>
          <a:p>
            <a:pPr algn="ctr"/>
            <a:r>
              <a:rPr lang="ru-RU" sz="2400" dirty="0">
                <a:solidFill>
                  <a:srgbClr val="FFFF00"/>
                </a:solidFill>
                <a:ea typeface="+mn-lt"/>
                <a:cs typeface="+mn-lt"/>
              </a:rPr>
              <a:t>- </a:t>
            </a:r>
            <a:r>
              <a:rPr lang="ru-RU" sz="2400" dirty="0" err="1">
                <a:solidFill>
                  <a:srgbClr val="FFFF00"/>
                </a:solidFill>
                <a:ea typeface="+mn-lt"/>
                <a:cs typeface="+mn-lt"/>
              </a:rPr>
              <a:t>Здасте</a:t>
            </a:r>
            <a:r>
              <a:rPr lang="ru-RU" sz="2400" dirty="0">
                <a:solidFill>
                  <a:srgbClr val="FFFF00"/>
                </a:solidFill>
                <a:ea typeface="+mn-lt"/>
                <a:cs typeface="+mn-lt"/>
              </a:rPr>
              <a:t>! Я пришел! – поздоровался Степан, когда мама Ежиха открыла ему двери.</a:t>
            </a:r>
            <a:endParaRPr lang="ru-RU" dirty="0"/>
          </a:p>
          <a:p>
            <a:pPr algn="ctr"/>
            <a:endParaRPr lang="ru-RU" sz="2400" dirty="0">
              <a:solidFill>
                <a:srgbClr val="FFFF00"/>
              </a:solidFill>
            </a:endParaRPr>
          </a:p>
          <a:p>
            <a:pPr algn="ctr"/>
            <a:endParaRPr lang="ru-RU" sz="2400" b="1" dirty="0">
              <a:solidFill>
                <a:srgbClr val="FFFF00"/>
              </a:solidFill>
            </a:endParaRPr>
          </a:p>
        </p:txBody>
      </p:sp>
      <p:sp>
        <p:nvSpPr>
          <p:cNvPr id="4" name="TextBox 3">
            <a:extLst>
              <a:ext uri="{FF2B5EF4-FFF2-40B4-BE49-F238E27FC236}">
                <a16:creationId xmlns:a16="http://schemas.microsoft.com/office/drawing/2014/main" id="{4B542B21-9424-B2B6-BDBB-7142ED609C17}"/>
              </a:ext>
            </a:extLst>
          </p:cNvPr>
          <p:cNvSpPr txBox="1"/>
          <p:nvPr/>
        </p:nvSpPr>
        <p:spPr>
          <a:xfrm>
            <a:off x="419119" y="8355316"/>
            <a:ext cx="6003978"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ru-RU" sz="2400" b="0" i="0" u="none" strike="noStrike" baseline="0">
                <a:solidFill>
                  <a:srgbClr val="FFFF00"/>
                </a:solidFill>
                <a:latin typeface="Aptos"/>
                <a:ea typeface="Segoe UI"/>
                <a:cs typeface="Segoe UI"/>
              </a:rPr>
              <a:t>- Добрый день, - ответила мама – проходите, мы очень рады видеть вас у нас в гостях.</a:t>
            </a:r>
            <a:r>
              <a:rPr lang="ru-RU" sz="2400" b="0" i="0">
                <a:solidFill>
                  <a:srgbClr val="000000"/>
                </a:solidFill>
                <a:latin typeface="Aptos"/>
                <a:ea typeface="Segoe UI"/>
                <a:cs typeface="Segoe UI"/>
              </a:rPr>
              <a:t>​</a:t>
            </a:r>
          </a:p>
          <a:p>
            <a:pPr algn="ctr" rtl="0"/>
            <a:r>
              <a:rPr lang="ru-RU" sz="2400" b="0" i="0" u="none" strike="noStrike" baseline="0">
                <a:solidFill>
                  <a:srgbClr val="FFFF00"/>
                </a:solidFill>
                <a:latin typeface="Aptos"/>
                <a:ea typeface="Segoe UI"/>
                <a:cs typeface="Segoe UI"/>
              </a:rPr>
              <a:t>Мама Ежиха провела гостя в столовую, где уже был накрыт стол.</a:t>
            </a:r>
            <a:endParaRPr lang="ru-RU"/>
          </a:p>
        </p:txBody>
      </p:sp>
    </p:spTree>
    <p:extLst>
      <p:ext uri="{BB962C8B-B14F-4D97-AF65-F5344CB8AC3E}">
        <p14:creationId xmlns:p14="http://schemas.microsoft.com/office/powerpoint/2010/main" val="17031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D57381-90AF-C400-BDB8-696C868FBE9C}"/>
              </a:ext>
            </a:extLst>
          </p:cNvPr>
          <p:cNvSpPr txBox="1"/>
          <p:nvPr/>
        </p:nvSpPr>
        <p:spPr>
          <a:xfrm>
            <a:off x="4247" y="708040"/>
            <a:ext cx="6380057"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a:t>
            </a:r>
            <a:r>
              <a:rPr lang="ru-RU" sz="2400" err="1">
                <a:solidFill>
                  <a:srgbClr val="FFFF00"/>
                </a:solidFill>
              </a:rPr>
              <a:t>Фууу</a:t>
            </a:r>
            <a:r>
              <a:rPr lang="ru-RU" sz="2400" dirty="0">
                <a:solidFill>
                  <a:srgbClr val="FFFF00"/>
                </a:solidFill>
              </a:rPr>
              <a:t>….овощи, - воскликнул Степан, - я не ем овощи! Где мои любимые чипсы и сладкая газировка??? Я </a:t>
            </a:r>
            <a:r>
              <a:rPr lang="ru-RU" sz="2400" err="1">
                <a:solidFill>
                  <a:srgbClr val="FFFF00"/>
                </a:solidFill>
              </a:rPr>
              <a:t>небуду</a:t>
            </a:r>
            <a:r>
              <a:rPr lang="ru-RU" sz="2400" dirty="0">
                <a:solidFill>
                  <a:srgbClr val="FFFF00"/>
                </a:solidFill>
              </a:rPr>
              <a:t> это есть. Домой пойду!</a:t>
            </a:r>
          </a:p>
          <a:p>
            <a:r>
              <a:rPr lang="ru-RU" sz="2400" dirty="0">
                <a:solidFill>
                  <a:srgbClr val="FFFF00"/>
                </a:solidFill>
              </a:rPr>
              <a:t>- Погоди, - остановила его мама Ежиха, -не торопись уходить, ты ведь даже не попробовал.</a:t>
            </a:r>
          </a:p>
          <a:p>
            <a:r>
              <a:rPr lang="ru-RU" sz="2400" dirty="0">
                <a:solidFill>
                  <a:srgbClr val="FFFF00"/>
                </a:solidFill>
              </a:rPr>
              <a:t>- Я такое не ем! – ответил Степан.</a:t>
            </a:r>
          </a:p>
        </p:txBody>
      </p:sp>
    </p:spTree>
    <p:extLst>
      <p:ext uri="{BB962C8B-B14F-4D97-AF65-F5344CB8AC3E}">
        <p14:creationId xmlns:p14="http://schemas.microsoft.com/office/powerpoint/2010/main" val="3150867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D84A6C4-814A-0390-9B5D-634A22A03FB5}"/>
              </a:ext>
            </a:extLst>
          </p:cNvPr>
          <p:cNvSpPr txBox="1"/>
          <p:nvPr/>
        </p:nvSpPr>
        <p:spPr>
          <a:xfrm>
            <a:off x="34235" y="87175"/>
            <a:ext cx="6807269" cy="60016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Ты просто никогда такое не пробовал, - спокойной ответила мама Ежиха и тихонько усадила гостя за стол.</a:t>
            </a:r>
          </a:p>
          <a:p>
            <a:r>
              <a:rPr lang="ru-RU" sz="2400" dirty="0">
                <a:solidFill>
                  <a:srgbClr val="FFFF00"/>
                </a:solidFill>
              </a:rPr>
              <a:t>- Ну ладно, - ответил Степан – я попробую, но если мне не понравится, я пойду домой.</a:t>
            </a:r>
          </a:p>
          <a:p>
            <a:r>
              <a:rPr lang="ru-RU" sz="2400" dirty="0">
                <a:solidFill>
                  <a:srgbClr val="FFFF00"/>
                </a:solidFill>
              </a:rPr>
              <a:t>Сначала Степан потянулся за ярко-оранжевой морковкой. Уж больно ему цвет ее понравился. Он с опаской откусил не большой кусочек и стал потихоньку его жевать. Проглотив, он очень удивился. До чего же это было вкусно! Степан такого никогда не пробовал. Расправившись с морковью, он потянулся за огурцом. После огурца он попробовал помидор, перец, кабачок. И в конце всё это он запил свежевыжатым соком из лесной земляники.</a:t>
            </a:r>
          </a:p>
        </p:txBody>
      </p:sp>
    </p:spTree>
    <p:extLst>
      <p:ext uri="{BB962C8B-B14F-4D97-AF65-F5344CB8AC3E}">
        <p14:creationId xmlns:p14="http://schemas.microsoft.com/office/powerpoint/2010/main" val="497089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7CA665-BFDF-BF8C-F5D3-194D93FB21E0}"/>
              </a:ext>
            </a:extLst>
          </p:cNvPr>
          <p:cNvSpPr txBox="1"/>
          <p:nvPr/>
        </p:nvSpPr>
        <p:spPr>
          <a:xfrm>
            <a:off x="1422" y="5681877"/>
            <a:ext cx="6473192"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Вот это да!!! Ничего вкуснее в жизни я не пробовал – сказал допивая остатки сока, довольный Степан. –  Я так рад, что вы меня пригласили в гости.</a:t>
            </a:r>
          </a:p>
          <a:p>
            <a:r>
              <a:rPr lang="ru-RU" sz="2400" dirty="0">
                <a:solidFill>
                  <a:srgbClr val="FFFF00"/>
                </a:solidFill>
              </a:rPr>
              <a:t>- Тебе понравилось? – спросил папа Ёж.</a:t>
            </a:r>
          </a:p>
          <a:p>
            <a:r>
              <a:rPr lang="ru-RU" sz="2400" dirty="0">
                <a:solidFill>
                  <a:srgbClr val="FFFF00"/>
                </a:solidFill>
              </a:rPr>
              <a:t>- Еще как!!! – отвел Степан.</a:t>
            </a:r>
          </a:p>
          <a:p>
            <a:r>
              <a:rPr lang="ru-RU" sz="2400" dirty="0">
                <a:solidFill>
                  <a:srgbClr val="FFFF00"/>
                </a:solidFill>
              </a:rPr>
              <a:t>- Вот видишь, оказывается овощи очень вкусные, а еще они очень полезные,  – продолжил беседу папа Ёж. – А ты что любишь кушать?</a:t>
            </a:r>
          </a:p>
          <a:p>
            <a:r>
              <a:rPr lang="ru-RU" sz="2400" dirty="0">
                <a:solidFill>
                  <a:srgbClr val="FFFF00"/>
                </a:solidFill>
              </a:rPr>
              <a:t>- Я люблю чипсы и сладкую газировку, - ответил Степан, -  но в последнее время у меня стал часто болеть живот. Это наверное из-за каши, которой меня кормит моя мама.</a:t>
            </a:r>
          </a:p>
        </p:txBody>
      </p:sp>
    </p:spTree>
    <p:extLst>
      <p:ext uri="{BB962C8B-B14F-4D97-AF65-F5344CB8AC3E}">
        <p14:creationId xmlns:p14="http://schemas.microsoft.com/office/powerpoint/2010/main" val="3822172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ED4886-9C39-147A-3313-97C46CE9AEF9}"/>
              </a:ext>
            </a:extLst>
          </p:cNvPr>
          <p:cNvSpPr txBox="1"/>
          <p:nvPr/>
        </p:nvSpPr>
        <p:spPr>
          <a:xfrm>
            <a:off x="225793" y="-11593"/>
            <a:ext cx="6364178" cy="60016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Наоборот, - сказала мама Ежиха, - живот у тебя болит от того. Что ты ешь много чипсов и пьешь сладкую газировку. Они вредные для здоровья.  Для того, чтобы быть сильным, крепким и здоровым, нужно есть побольше овощей и не отказываться от маминой каши.</a:t>
            </a:r>
          </a:p>
          <a:p>
            <a:r>
              <a:rPr lang="ru-RU" sz="2400" dirty="0">
                <a:solidFill>
                  <a:srgbClr val="FFFF00"/>
                </a:solidFill>
              </a:rPr>
              <a:t>- Вы знаете, - ответил Степан, - возможно вы и правы. Но где я возьму эти ваши овощи. Они действительно мне очень сильно понравились. Они даже вкуснее чем чипсы.</a:t>
            </a:r>
          </a:p>
          <a:p>
            <a:r>
              <a:rPr lang="ru-RU" sz="2400" dirty="0">
                <a:solidFill>
                  <a:srgbClr val="FFFF00"/>
                </a:solidFill>
                <a:latin typeface="Aptos"/>
                <a:ea typeface="Calibri"/>
                <a:cs typeface="Calibri"/>
              </a:rPr>
              <a:t>- Все очень просто, - сказал папа Ёж, - мы дадим тебе семена овощей. Ты их посеешь, будешь поливать каждое утро и убирать сорняки. И приложив немножко усилий у тебя вырастет  хороший и вкусный урожай.</a:t>
            </a:r>
            <a:endParaRPr lang="ru-RU" sz="2400" dirty="0">
              <a:solidFill>
                <a:srgbClr val="FFFF00"/>
              </a:solidFill>
              <a:latin typeface="Aptos"/>
            </a:endParaRPr>
          </a:p>
        </p:txBody>
      </p:sp>
    </p:spTree>
    <p:extLst>
      <p:ext uri="{BB962C8B-B14F-4D97-AF65-F5344CB8AC3E}">
        <p14:creationId xmlns:p14="http://schemas.microsoft.com/office/powerpoint/2010/main" val="2654348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ED632E-A371-C5AE-886A-212A65F0A962}"/>
              </a:ext>
            </a:extLst>
          </p:cNvPr>
          <p:cNvSpPr txBox="1"/>
          <p:nvPr/>
        </p:nvSpPr>
        <p:spPr>
          <a:xfrm>
            <a:off x="573979" y="4489821"/>
            <a:ext cx="6281289" cy="74789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А где я посею семена? – спросил Степан, - у меня же нет такой красивой и чистой поляны как у вас.</a:t>
            </a:r>
          </a:p>
          <a:p>
            <a:r>
              <a:rPr lang="ru-RU" sz="2400" dirty="0">
                <a:solidFill>
                  <a:srgbClr val="FFFF00"/>
                </a:solidFill>
              </a:rPr>
              <a:t>- Этим утром, наша поляна тоже не была такой чистой, как сейчас, - сказала мама Ежиха, недовольно глянув на Степана.</a:t>
            </a:r>
          </a:p>
          <a:p>
            <a:r>
              <a:rPr lang="ru-RU" sz="2400" dirty="0">
                <a:solidFill>
                  <a:srgbClr val="FFFF00"/>
                </a:solidFill>
              </a:rPr>
              <a:t>- Ой… это был я. – опустив голову ответил Степан – я просто не знал, что вы тут выращиваете такие вкусные овощи. я больше не буду так.</a:t>
            </a:r>
          </a:p>
          <a:p>
            <a:r>
              <a:rPr lang="ru-RU" sz="2400" dirty="0">
                <a:solidFill>
                  <a:srgbClr val="FFFF00"/>
                </a:solidFill>
              </a:rPr>
              <a:t>- Мусорить нельзя везде, а не только там где растут овощи - сказал Папа Ёж, - мы должны всегда убирать за собой, не разбрасывать бумажки и бутылки где нам вздумается.</a:t>
            </a:r>
          </a:p>
          <a:p>
            <a:r>
              <a:rPr lang="ru-RU" sz="2400" dirty="0">
                <a:solidFill>
                  <a:srgbClr val="FFFF00"/>
                </a:solidFill>
              </a:rPr>
              <a:t>- Я понял, - ответил </a:t>
            </a:r>
            <a:r>
              <a:rPr lang="ru-RU" sz="2400" err="1">
                <a:solidFill>
                  <a:srgbClr val="FFFF00"/>
                </a:solidFill>
              </a:rPr>
              <a:t>растроенный</a:t>
            </a:r>
            <a:r>
              <a:rPr lang="ru-RU" sz="2400" dirty="0">
                <a:solidFill>
                  <a:srgbClr val="FFFF00"/>
                </a:solidFill>
              </a:rPr>
              <a:t> Степан, - но как мне быть??? Я тоже хочу, чтоб у меня на обед были такие вкусные и полезные овощи. Но мне негде их сажать. Возле моего дома куча мусора.</a:t>
            </a:r>
          </a:p>
        </p:txBody>
      </p:sp>
    </p:spTree>
    <p:extLst>
      <p:ext uri="{BB962C8B-B14F-4D97-AF65-F5344CB8AC3E}">
        <p14:creationId xmlns:p14="http://schemas.microsoft.com/office/powerpoint/2010/main" val="1399580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106C79-7F08-F6AF-6317-23EDC9E18AF6}"/>
              </a:ext>
            </a:extLst>
          </p:cNvPr>
          <p:cNvSpPr txBox="1"/>
          <p:nvPr/>
        </p:nvSpPr>
        <p:spPr>
          <a:xfrm>
            <a:off x="317160" y="7397781"/>
            <a:ext cx="6226599"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Не переживай, мы тебе поможем, -сказал Чих, который все это время внимательно слушал весь разговор.</a:t>
            </a:r>
          </a:p>
          <a:p>
            <a:r>
              <a:rPr lang="ru-RU" sz="2400" dirty="0">
                <a:solidFill>
                  <a:srgbClr val="FFFF00"/>
                </a:solidFill>
              </a:rPr>
              <a:t>- Да, поможем. – поддержала Мама Ежиха.</a:t>
            </a:r>
          </a:p>
          <a:p>
            <a:r>
              <a:rPr lang="ru-RU" sz="2400" dirty="0">
                <a:solidFill>
                  <a:srgbClr val="FFFF00"/>
                </a:solidFill>
              </a:rPr>
              <a:t>И все семейство Ежей дружной компанией пошли к дому Степана. Они работали до позднего вечера, потому что уж очень много мусора скопилось. Все очень устали, но были довольны своей работой. Теперь поляна перед домом Степана была такой же чистой, красивой и ухоженной. </a:t>
            </a:r>
          </a:p>
        </p:txBody>
      </p:sp>
    </p:spTree>
    <p:extLst>
      <p:ext uri="{BB962C8B-B14F-4D97-AF65-F5344CB8AC3E}">
        <p14:creationId xmlns:p14="http://schemas.microsoft.com/office/powerpoint/2010/main" val="3330283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AC3D652-B686-1C89-A2F1-9AC6A9E3F028}"/>
              </a:ext>
            </a:extLst>
          </p:cNvPr>
          <p:cNvSpPr txBox="1"/>
          <p:nvPr/>
        </p:nvSpPr>
        <p:spPr>
          <a:xfrm>
            <a:off x="208857" y="6460083"/>
            <a:ext cx="6257279"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dirty="0">
                <a:solidFill>
                  <a:srgbClr val="FFFF00"/>
                </a:solidFill>
              </a:rPr>
              <a:t>- Да, поможем. – поддержала Мама Ежиха.</a:t>
            </a:r>
          </a:p>
          <a:p>
            <a:r>
              <a:rPr lang="ru-RU" sz="2400" dirty="0">
                <a:solidFill>
                  <a:srgbClr val="FFFF00"/>
                </a:solidFill>
              </a:rPr>
              <a:t>И все семейство Ежей дружной компанией пошли к дому Степана. Они работали до позднего вечера, потому что уж очень много мусора скопилось. Все очень устали, но были довольны своей работой. Теперь поляна перед домом Степана была такой же чистой, красивой и ухоженной. </a:t>
            </a:r>
          </a:p>
          <a:p>
            <a:r>
              <a:rPr lang="ru-RU" sz="2400" dirty="0">
                <a:solidFill>
                  <a:srgbClr val="FFFF00"/>
                </a:solidFill>
                <a:latin typeface="Aptos"/>
                <a:ea typeface="Calibri"/>
                <a:cs typeface="Calibri"/>
              </a:rPr>
              <a:t>С тех пор Кабан Степан больше не разбрасывал мусор и не ел вредную еду. Ему больше нравилось есть вкусные, полезные овощи со своих грядок и ходить в гости к семейству ежей</a:t>
            </a:r>
            <a:endParaRPr lang="ru-RU" sz="2400" dirty="0">
              <a:solidFill>
                <a:srgbClr val="FFFF00"/>
              </a:solidFill>
              <a:latin typeface="Aptos"/>
            </a:endParaRPr>
          </a:p>
        </p:txBody>
      </p:sp>
    </p:spTree>
    <p:extLst>
      <p:ext uri="{BB962C8B-B14F-4D97-AF65-F5344CB8AC3E}">
        <p14:creationId xmlns:p14="http://schemas.microsoft.com/office/powerpoint/2010/main" val="1648435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A257629-2D26-2AA5-2478-D73CAE79DB28}"/>
              </a:ext>
            </a:extLst>
          </p:cNvPr>
          <p:cNvSpPr txBox="1"/>
          <p:nvPr/>
        </p:nvSpPr>
        <p:spPr>
          <a:xfrm>
            <a:off x="-8014" y="8940462"/>
            <a:ext cx="6860087"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latin typeface="Calibri"/>
                <a:cs typeface="Calibri"/>
              </a:rPr>
              <a:t>- Всем привет!!! Я ёжик по имени Чих. Странное имя для ёжика, подумаете вы, но назвали меня так неспроста. Я обожаю цветы и каждый раз, когда я пытаюсь вдохнуть прекрасный аромат, обязательно чихну.</a:t>
            </a:r>
            <a:endParaRPr lang="ru-RU" b="1">
              <a:solidFill>
                <a:srgbClr val="FFFF00"/>
              </a:solidFill>
            </a:endParaRPr>
          </a:p>
          <a:p>
            <a:pPr algn="ctr"/>
            <a:r>
              <a:rPr lang="ru-RU" sz="2400" b="1" dirty="0">
                <a:solidFill>
                  <a:srgbClr val="FFFF00"/>
                </a:solidFill>
                <a:latin typeface="Calibri"/>
                <a:ea typeface="Calibri"/>
                <a:cs typeface="Calibri"/>
              </a:rPr>
              <a:t> - А-а-а-чих – ну вот, я опять чихнул! А чихаю я часто, так как не могу пройти мимо такой красоты.</a:t>
            </a:r>
            <a:endParaRPr lang="ru-RU" sz="2400" b="1" dirty="0">
              <a:solidFill>
                <a:srgbClr val="FFFF00"/>
              </a:solidFill>
            </a:endParaRPr>
          </a:p>
        </p:txBody>
      </p:sp>
    </p:spTree>
    <p:extLst>
      <p:ext uri="{BB962C8B-B14F-4D97-AF65-F5344CB8AC3E}">
        <p14:creationId xmlns:p14="http://schemas.microsoft.com/office/powerpoint/2010/main" val="752701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2FDEE1-E620-7BA0-26EB-F701DB280F6F}"/>
              </a:ext>
            </a:extLst>
          </p:cNvPr>
          <p:cNvSpPr txBox="1"/>
          <p:nvPr/>
        </p:nvSpPr>
        <p:spPr>
          <a:xfrm>
            <a:off x="-8954" y="4930867"/>
            <a:ext cx="6874914"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latin typeface="Aptos"/>
                <a:ea typeface="Calibri"/>
                <a:cs typeface="Calibri"/>
              </a:rPr>
              <a:t>Мы с моей семьей живем в удивительном месте. Наш домик обустроен в корнях старого пня столетней осины. Выходя из дома, мы сразу попадаем на сказочную поляну, усыпанную разнообразными цветами.</a:t>
            </a:r>
            <a:r>
              <a:rPr lang="ru-RU" sz="2400" dirty="0">
                <a:solidFill>
                  <a:srgbClr val="FFFF00"/>
                </a:solidFill>
                <a:latin typeface="Aptos"/>
                <a:ea typeface="Calibri"/>
                <a:cs typeface="Calibri"/>
              </a:rPr>
              <a:t> </a:t>
            </a:r>
            <a:endParaRPr lang="ru-RU" sz="2400" dirty="0">
              <a:solidFill>
                <a:srgbClr val="FFFF00"/>
              </a:solidFill>
              <a:latin typeface="Aptos"/>
              <a:cs typeface="Calibri"/>
            </a:endParaRPr>
          </a:p>
        </p:txBody>
      </p:sp>
    </p:spTree>
    <p:extLst>
      <p:ext uri="{BB962C8B-B14F-4D97-AF65-F5344CB8AC3E}">
        <p14:creationId xmlns:p14="http://schemas.microsoft.com/office/powerpoint/2010/main" val="3558337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2F7308-92DB-91FE-8BB4-0C3DA2E668D7}"/>
              </a:ext>
            </a:extLst>
          </p:cNvPr>
          <p:cNvSpPr txBox="1"/>
          <p:nvPr/>
        </p:nvSpPr>
        <p:spPr>
          <a:xfrm>
            <a:off x="637554" y="8868867"/>
            <a:ext cx="6023955"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latin typeface="Calibri"/>
                <a:ea typeface="Calibri"/>
                <a:cs typeface="Calibri"/>
              </a:rPr>
              <a:t>Цветы мы очень любим и ухаживаем за ними. Каждое утро обязательно поливаем ключевой водой.  Еще, мы любим вкусные и полезные овощи, которые папа Ёж и мама Ежиха сами выращивают на грядках.  Я со своими братиками помогаю родителям взрыхлять и убирать противные сорняки.</a:t>
            </a:r>
            <a:endParaRPr lang="ru-RU" sz="2400" b="1" dirty="0">
              <a:solidFill>
                <a:srgbClr val="FFFF00"/>
              </a:solidFill>
            </a:endParaRPr>
          </a:p>
        </p:txBody>
      </p:sp>
    </p:spTree>
    <p:extLst>
      <p:ext uri="{BB962C8B-B14F-4D97-AF65-F5344CB8AC3E}">
        <p14:creationId xmlns:p14="http://schemas.microsoft.com/office/powerpoint/2010/main" val="3828130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B3806D-85E7-EB3D-9858-096ACE8D9383}"/>
              </a:ext>
            </a:extLst>
          </p:cNvPr>
          <p:cNvSpPr txBox="1"/>
          <p:nvPr/>
        </p:nvSpPr>
        <p:spPr>
          <a:xfrm>
            <a:off x="2836613" y="4596660"/>
            <a:ext cx="3298824"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rPr>
              <a:t>Но как то раз в одно прекрасное утро, когда я как обычно проснулся и вышел на улицу. Я не поверил своим глазам. Вся наша поляна была усыпана мусором: повсюду валялись пустые бутылки, пакеты и клочки бумаги.</a:t>
            </a:r>
            <a:endParaRPr lang="ru-RU" b="1">
              <a:solidFill>
                <a:srgbClr val="FFFF00"/>
              </a:solidFill>
            </a:endParaRPr>
          </a:p>
        </p:txBody>
      </p:sp>
    </p:spTree>
    <p:extLst>
      <p:ext uri="{BB962C8B-B14F-4D97-AF65-F5344CB8AC3E}">
        <p14:creationId xmlns:p14="http://schemas.microsoft.com/office/powerpoint/2010/main" val="3436242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354336-35F3-1FD8-5319-F6AD1CA3900A}"/>
              </a:ext>
            </a:extLst>
          </p:cNvPr>
          <p:cNvSpPr txBox="1"/>
          <p:nvPr/>
        </p:nvSpPr>
        <p:spPr>
          <a:xfrm>
            <a:off x="216441" y="1473753"/>
            <a:ext cx="6621745"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rPr>
              <a:t>- Мама, мама, что случилось с нашей полянкой???!!! Где мои любимые цветы??? – дрожащим голосом  , со слезами на глазах спросил я у мамы Ежихи.</a:t>
            </a:r>
            <a:endParaRPr lang="ru-RU" b="1" dirty="0">
              <a:solidFill>
                <a:srgbClr val="FFFF00"/>
              </a:solidFill>
            </a:endParaRPr>
          </a:p>
        </p:txBody>
      </p:sp>
      <p:sp>
        <p:nvSpPr>
          <p:cNvPr id="3" name="TextBox 2">
            <a:extLst>
              <a:ext uri="{FF2B5EF4-FFF2-40B4-BE49-F238E27FC236}">
                <a16:creationId xmlns:a16="http://schemas.microsoft.com/office/drawing/2014/main" id="{FD76FA88-5B22-99A0-C542-9C9FAB55597A}"/>
              </a:ext>
            </a:extLst>
          </p:cNvPr>
          <p:cNvSpPr txBox="1"/>
          <p:nvPr/>
        </p:nvSpPr>
        <p:spPr>
          <a:xfrm>
            <a:off x="-6233" y="8419015"/>
            <a:ext cx="6815607"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rPr>
              <a:t>Мама Ежиха, бросив свои домашние дела, вышла на улицу и поначалу тоже, очень сильно расстроилась  от увиденного.  Но собравшись, спокойным голосом ответила :</a:t>
            </a:r>
            <a:endParaRPr lang="ru-RU" b="1">
              <a:solidFill>
                <a:srgbClr val="FFFF00"/>
              </a:solidFill>
            </a:endParaRPr>
          </a:p>
          <a:p>
            <a:pPr algn="ctr"/>
            <a:r>
              <a:rPr lang="ru-RU" sz="2400" b="1" dirty="0">
                <a:solidFill>
                  <a:srgbClr val="FFFF00"/>
                </a:solidFill>
              </a:rPr>
              <a:t>- Не переживай, сынок! Мы сейчас всё исправим,  только нужно приложить немного усилий. </a:t>
            </a:r>
          </a:p>
        </p:txBody>
      </p:sp>
    </p:spTree>
    <p:extLst>
      <p:ext uri="{BB962C8B-B14F-4D97-AF65-F5344CB8AC3E}">
        <p14:creationId xmlns:p14="http://schemas.microsoft.com/office/powerpoint/2010/main" val="3074068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67D79B-2EAF-2CC4-21AA-B85C29A17DAC}"/>
              </a:ext>
            </a:extLst>
          </p:cNvPr>
          <p:cNvSpPr txBox="1"/>
          <p:nvPr/>
        </p:nvSpPr>
        <p:spPr>
          <a:xfrm>
            <a:off x="204503" y="1283056"/>
            <a:ext cx="6659854"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latin typeface="Aptos"/>
                <a:ea typeface="Calibri"/>
                <a:cs typeface="Calibri"/>
              </a:rPr>
              <a:t>И она оказалась права, мы позвали моих братьев и быстро навели порядок на поляне и она стала такой же удивительно красивой как и прежде. </a:t>
            </a:r>
            <a:endParaRPr lang="ru-RU" b="1">
              <a:solidFill>
                <a:srgbClr val="FFFF00"/>
              </a:solidFill>
              <a:latin typeface="Aptos"/>
            </a:endParaRPr>
          </a:p>
        </p:txBody>
      </p:sp>
    </p:spTree>
    <p:extLst>
      <p:ext uri="{BB962C8B-B14F-4D97-AF65-F5344CB8AC3E}">
        <p14:creationId xmlns:p14="http://schemas.microsoft.com/office/powerpoint/2010/main" val="1748398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509C25-5E1A-E864-9C69-3E02AB802350}"/>
              </a:ext>
            </a:extLst>
          </p:cNvPr>
          <p:cNvSpPr txBox="1"/>
          <p:nvPr/>
        </p:nvSpPr>
        <p:spPr>
          <a:xfrm>
            <a:off x="1498824" y="1692672"/>
            <a:ext cx="5361060"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latin typeface="Aptos"/>
                <a:ea typeface="Calibri"/>
                <a:cs typeface="Calibri"/>
              </a:rPr>
              <a:t>Пока мы убирались на поляне, папа Ёж расспросил знакомого стрижа и тот рассказал кто устроил такой бардак на нашей полянке. Как оказалось, это был невоспитанный кабан Степан.</a:t>
            </a:r>
            <a:endParaRPr lang="ru-RU" sz="2400" b="1" dirty="0">
              <a:solidFill>
                <a:srgbClr val="FFFF00"/>
              </a:solidFill>
              <a:latin typeface="Aptos"/>
            </a:endParaRPr>
          </a:p>
        </p:txBody>
      </p:sp>
    </p:spTree>
    <p:extLst>
      <p:ext uri="{BB962C8B-B14F-4D97-AF65-F5344CB8AC3E}">
        <p14:creationId xmlns:p14="http://schemas.microsoft.com/office/powerpoint/2010/main" val="673812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stretch>
            <a:fillRect l="-39000" r="-3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3ACDCF-EE5A-EC2F-B1B8-09CB3AA2D0B0}"/>
              </a:ext>
            </a:extLst>
          </p:cNvPr>
          <p:cNvSpPr txBox="1"/>
          <p:nvPr/>
        </p:nvSpPr>
        <p:spPr>
          <a:xfrm>
            <a:off x="3260" y="9148544"/>
            <a:ext cx="6817196"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b="1" dirty="0">
                <a:solidFill>
                  <a:srgbClr val="FFFF00"/>
                </a:solidFill>
              </a:rPr>
              <a:t>Папа Ёж знал где живет Кабан Степан и сразу же пошел к нему домой. Папа решил не ругать Степана, а пригласил его к нам в гости на обед, чтоб во время обеда спокойно объяснить , что так вести себя нельзя.</a:t>
            </a:r>
          </a:p>
        </p:txBody>
      </p:sp>
    </p:spTree>
    <p:extLst>
      <p:ext uri="{BB962C8B-B14F-4D97-AF65-F5344CB8AC3E}">
        <p14:creationId xmlns:p14="http://schemas.microsoft.com/office/powerpoint/2010/main" val="3296029479"/>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Широкоэкранный</PresentationFormat>
  <Paragraphs>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434</cp:revision>
  <dcterms:created xsi:type="dcterms:W3CDTF">2024-06-21T19:00:08Z</dcterms:created>
  <dcterms:modified xsi:type="dcterms:W3CDTF">2024-06-26T08:26:32Z</dcterms:modified>
</cp:coreProperties>
</file>