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14630400" cy="8229600"/>
  <p:notesSz cx="8229600" cy="146304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97" d="100"/>
          <a:sy n="97" d="100"/>
        </p:scale>
        <p:origin x="330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935471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hyperlink" Target="https://gamma.app" TargetMode="Externa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gamma.app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hyperlink" Target="https://gamma.app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gamma.app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gamma.app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hyperlink" Target="https://gamma.app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hyperlink" Target="https://gamma.app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gamma.app" TargetMode="Externa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gamma.app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gamma.app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EFEFEF"/>
          </a:solidFill>
          <a:ln/>
        </p:spPr>
      </p:sp>
      <p:sp>
        <p:nvSpPr>
          <p:cNvPr id="3" name="Shape 1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FCFCFC"/>
          </a:solidFill>
          <a:ln/>
        </p:spPr>
      </p:sp>
      <p:pic>
        <p:nvPicPr>
          <p:cNvPr id="4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51620" y="0"/>
            <a:ext cx="5486400" cy="8229600"/>
          </a:xfrm>
          <a:prstGeom prst="rect">
            <a:avLst/>
          </a:prstGeom>
        </p:spPr>
      </p:pic>
      <p:sp>
        <p:nvSpPr>
          <p:cNvPr id="5" name="Text 2"/>
          <p:cNvSpPr/>
          <p:nvPr/>
        </p:nvSpPr>
        <p:spPr>
          <a:xfrm>
            <a:off x="833199" y="1799987"/>
            <a:ext cx="7477601" cy="2874645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0" indent="0">
              <a:lnSpc>
                <a:spcPts val="7545"/>
              </a:lnSpc>
              <a:buNone/>
            </a:pPr>
            <a:r>
              <a:rPr lang="en-US" sz="4000" b="1" dirty="0">
                <a:solidFill>
                  <a:srgbClr val="1D1D1B"/>
                </a:solidFill>
                <a:latin typeface="Tomorrow" pitchFamily="34" charset="0"/>
                <a:ea typeface="Tomorrow" pitchFamily="34" charset="-122"/>
                <a:cs typeface="Tomorrow" pitchFamily="34" charset="-120"/>
              </a:rPr>
              <a:t>Введение в </a:t>
            </a:r>
            <a:r>
              <a:rPr lang="en-US" sz="4000" b="1" dirty="0" err="1">
                <a:solidFill>
                  <a:srgbClr val="1D1D1B"/>
                </a:solidFill>
                <a:latin typeface="Tomorrow" pitchFamily="34" charset="0"/>
                <a:ea typeface="Tomorrow" pitchFamily="34" charset="-122"/>
                <a:cs typeface="Tomorrow" pitchFamily="34" charset="-120"/>
              </a:rPr>
              <a:t>российское</a:t>
            </a:r>
            <a:r>
              <a:rPr lang="en-US" sz="4000" b="1" dirty="0">
                <a:solidFill>
                  <a:srgbClr val="1D1D1B"/>
                </a:solidFill>
                <a:latin typeface="Tomorrow" pitchFamily="34" charset="0"/>
                <a:ea typeface="Tomorrow" pitchFamily="34" charset="-122"/>
                <a:cs typeface="Tomorrow" pitchFamily="34" charset="-120"/>
              </a:rPr>
              <a:t> </a:t>
            </a:r>
            <a:r>
              <a:rPr lang="en-US" sz="4000" b="1" dirty="0" err="1" smtClean="0">
                <a:solidFill>
                  <a:srgbClr val="1D1D1B"/>
                </a:solidFill>
                <a:latin typeface="Tomorrow" pitchFamily="34" charset="0"/>
                <a:ea typeface="Tomorrow" pitchFamily="34" charset="-122"/>
                <a:cs typeface="Tomorrow" pitchFamily="34" charset="-120"/>
              </a:rPr>
              <a:t>законодательство</a:t>
            </a:r>
            <a:endParaRPr lang="ru-RU" sz="4000" b="1" dirty="0" smtClean="0">
              <a:solidFill>
                <a:srgbClr val="1D1D1B"/>
              </a:solidFill>
              <a:latin typeface="Tomorrow" pitchFamily="34" charset="0"/>
              <a:ea typeface="Tomorrow" pitchFamily="34" charset="-122"/>
              <a:cs typeface="Tomorrow" pitchFamily="34" charset="-120"/>
            </a:endParaRPr>
          </a:p>
          <a:p>
            <a:pPr marL="0" indent="0" algn="r">
              <a:lnSpc>
                <a:spcPts val="7545"/>
              </a:lnSpc>
              <a:buNone/>
            </a:pPr>
            <a:r>
              <a:rPr lang="ru-RU" sz="2400" b="1" dirty="0" smtClean="0">
                <a:solidFill>
                  <a:srgbClr val="1D1D1B"/>
                </a:solidFill>
                <a:ea typeface="Tomorrow" pitchFamily="34" charset="-122"/>
              </a:rPr>
              <a:t>Карпов В. 9 </a:t>
            </a:r>
            <a:r>
              <a:rPr lang="ru-RU" sz="2400" b="1" smtClean="0">
                <a:solidFill>
                  <a:srgbClr val="1D1D1B"/>
                </a:solidFill>
                <a:ea typeface="Tomorrow" pitchFamily="34" charset="-122"/>
              </a:rPr>
              <a:t>А класс</a:t>
            </a:r>
          </a:p>
          <a:p>
            <a:pPr marL="0" indent="0" algn="r">
              <a:lnSpc>
                <a:spcPts val="7545"/>
              </a:lnSpc>
              <a:buNone/>
            </a:pPr>
            <a:endParaRPr lang="en-US" sz="2400" dirty="0"/>
          </a:p>
        </p:txBody>
      </p:sp>
      <p:sp>
        <p:nvSpPr>
          <p:cNvPr id="6" name="Text 3"/>
          <p:cNvSpPr/>
          <p:nvPr/>
        </p:nvSpPr>
        <p:spPr>
          <a:xfrm>
            <a:off x="833199" y="5007888"/>
            <a:ext cx="7477601" cy="1421606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0" indent="0">
              <a:lnSpc>
                <a:spcPts val="2799"/>
              </a:lnSpc>
              <a:buNone/>
            </a:pPr>
            <a:r>
              <a:rPr lang="en-US" sz="1750" dirty="0">
                <a:solidFill>
                  <a:srgbClr val="61615C"/>
                </a:solidFill>
                <a:latin typeface="Tomorrow" pitchFamily="34" charset="0"/>
                <a:ea typeface="Tomorrow" pitchFamily="34" charset="-122"/>
                <a:cs typeface="Tomorrow" pitchFamily="34" charset="-120"/>
              </a:rPr>
              <a:t>Российское законодательство - это обширная и сложная система правовых норм, регулирующих различные аспекты жизни общества. Знание основ этой системы является ключом к пониманию и соблюдению законов в России.</a:t>
            </a:r>
            <a:endParaRPr lang="en-US" sz="1750" dirty="0"/>
          </a:p>
        </p:txBody>
      </p:sp>
      <p:pic>
        <p:nvPicPr>
          <p:cNvPr id="7" name="Image 1" descr="preencoded.png">
            <a:hlinkClick r:id="rId4"/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242153" y="7589520"/>
            <a:ext cx="2296807" cy="548640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EFEFEF"/>
          </a:solidFill>
          <a:ln/>
        </p:spPr>
      </p:sp>
      <p:sp>
        <p:nvSpPr>
          <p:cNvPr id="3" name="Shape 1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FCFCFC"/>
          </a:solidFill>
          <a:ln/>
        </p:spPr>
      </p:sp>
      <p:sp>
        <p:nvSpPr>
          <p:cNvPr id="4" name="Text 2"/>
          <p:cNvSpPr/>
          <p:nvPr/>
        </p:nvSpPr>
        <p:spPr>
          <a:xfrm>
            <a:off x="2037993" y="753428"/>
            <a:ext cx="9858137" cy="694373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>
              <a:lnSpc>
                <a:spcPts val="5468"/>
              </a:lnSpc>
              <a:buNone/>
            </a:pPr>
            <a:r>
              <a:rPr lang="en-US" sz="4374" b="1" dirty="0">
                <a:solidFill>
                  <a:srgbClr val="1D1D1B"/>
                </a:solidFill>
                <a:latin typeface="Tomorrow" pitchFamily="34" charset="0"/>
                <a:ea typeface="Tomorrow" pitchFamily="34" charset="-122"/>
                <a:cs typeface="Tomorrow" pitchFamily="34" charset="-120"/>
              </a:rPr>
              <a:t>Заключение и ключевые выводы</a:t>
            </a:r>
            <a:endParaRPr lang="en-US" sz="4374" dirty="0"/>
          </a:p>
        </p:txBody>
      </p:sp>
      <p:sp>
        <p:nvSpPr>
          <p:cNvPr id="5" name="Shape 3"/>
          <p:cNvSpPr/>
          <p:nvPr/>
        </p:nvSpPr>
        <p:spPr>
          <a:xfrm>
            <a:off x="2037993" y="2121337"/>
            <a:ext cx="388739" cy="388739"/>
          </a:xfrm>
          <a:prstGeom prst="roundRect">
            <a:avLst>
              <a:gd name="adj" fmla="val 34295"/>
            </a:avLst>
          </a:prstGeom>
          <a:solidFill>
            <a:srgbClr val="EAEAEA"/>
          </a:solidFill>
          <a:ln/>
        </p:spPr>
      </p:sp>
      <p:sp>
        <p:nvSpPr>
          <p:cNvPr id="6" name="Text 4"/>
          <p:cNvSpPr/>
          <p:nvPr/>
        </p:nvSpPr>
        <p:spPr>
          <a:xfrm>
            <a:off x="2648903" y="2142053"/>
            <a:ext cx="4555212" cy="694373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0" indent="0">
              <a:lnSpc>
                <a:spcPts val="2734"/>
              </a:lnSpc>
              <a:buNone/>
            </a:pPr>
            <a:r>
              <a:rPr lang="en-US" sz="2187" b="1" dirty="0">
                <a:solidFill>
                  <a:srgbClr val="1D1D1B"/>
                </a:solidFill>
                <a:latin typeface="Tomorrow" pitchFamily="34" charset="0"/>
                <a:ea typeface="Tomorrow" pitchFamily="34" charset="-122"/>
                <a:cs typeface="Tomorrow" pitchFamily="34" charset="-120"/>
              </a:rPr>
              <a:t>Всеобъемлющая правовая система</a:t>
            </a:r>
            <a:endParaRPr lang="en-US" sz="2187" dirty="0"/>
          </a:p>
        </p:txBody>
      </p:sp>
      <p:sp>
        <p:nvSpPr>
          <p:cNvPr id="7" name="Text 5"/>
          <p:cNvSpPr/>
          <p:nvPr/>
        </p:nvSpPr>
        <p:spPr>
          <a:xfrm>
            <a:off x="2648903" y="2969657"/>
            <a:ext cx="4555212" cy="1777008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0" indent="0">
              <a:lnSpc>
                <a:spcPts val="2799"/>
              </a:lnSpc>
              <a:buNone/>
            </a:pPr>
            <a:r>
              <a:rPr lang="en-US" sz="1750" dirty="0">
                <a:solidFill>
                  <a:srgbClr val="61615C"/>
                </a:solidFill>
                <a:latin typeface="Tomorrow" pitchFamily="34" charset="0"/>
                <a:ea typeface="Tomorrow" pitchFamily="34" charset="-122"/>
                <a:cs typeface="Tomorrow" pitchFamily="34" charset="-120"/>
              </a:rPr>
              <a:t>Российская законодательная база охватывает все аспекты общественной жизни, от Конституции до отраслевых законов, обеспечивая комплексную правовую структуру.</a:t>
            </a:r>
            <a:endParaRPr lang="en-US" sz="1750" dirty="0"/>
          </a:p>
        </p:txBody>
      </p:sp>
      <p:sp>
        <p:nvSpPr>
          <p:cNvPr id="8" name="Shape 6"/>
          <p:cNvSpPr/>
          <p:nvPr/>
        </p:nvSpPr>
        <p:spPr>
          <a:xfrm>
            <a:off x="7426285" y="2121337"/>
            <a:ext cx="388739" cy="388739"/>
          </a:xfrm>
          <a:prstGeom prst="roundRect">
            <a:avLst>
              <a:gd name="adj" fmla="val 34295"/>
            </a:avLst>
          </a:prstGeom>
          <a:solidFill>
            <a:srgbClr val="EAEAEA"/>
          </a:solidFill>
          <a:ln/>
        </p:spPr>
      </p:sp>
      <p:sp>
        <p:nvSpPr>
          <p:cNvPr id="9" name="Text 7"/>
          <p:cNvSpPr/>
          <p:nvPr/>
        </p:nvSpPr>
        <p:spPr>
          <a:xfrm>
            <a:off x="8037195" y="2142053"/>
            <a:ext cx="3107769" cy="347186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>
              <a:lnSpc>
                <a:spcPts val="2734"/>
              </a:lnSpc>
              <a:buNone/>
            </a:pPr>
            <a:r>
              <a:rPr lang="en-US" sz="2187" b="1" dirty="0">
                <a:solidFill>
                  <a:srgbClr val="1D1D1B"/>
                </a:solidFill>
                <a:latin typeface="Tomorrow" pitchFamily="34" charset="0"/>
                <a:ea typeface="Tomorrow" pitchFamily="34" charset="-122"/>
                <a:cs typeface="Tomorrow" pitchFamily="34" charset="-120"/>
              </a:rPr>
              <a:t>Верховенство закона</a:t>
            </a:r>
            <a:endParaRPr lang="en-US" sz="2187" dirty="0"/>
          </a:p>
        </p:txBody>
      </p:sp>
      <p:sp>
        <p:nvSpPr>
          <p:cNvPr id="10" name="Text 8"/>
          <p:cNvSpPr/>
          <p:nvPr/>
        </p:nvSpPr>
        <p:spPr>
          <a:xfrm>
            <a:off x="8037195" y="2622471"/>
            <a:ext cx="4555212" cy="1421606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0" indent="0">
              <a:lnSpc>
                <a:spcPts val="2799"/>
              </a:lnSpc>
              <a:buNone/>
            </a:pPr>
            <a:r>
              <a:rPr lang="en-US" sz="1750" dirty="0">
                <a:solidFill>
                  <a:srgbClr val="61615C"/>
                </a:solidFill>
                <a:latin typeface="Tomorrow" pitchFamily="34" charset="0"/>
                <a:ea typeface="Tomorrow" pitchFamily="34" charset="-122"/>
                <a:cs typeface="Tomorrow" pitchFamily="34" charset="-120"/>
              </a:rPr>
              <a:t>Основополагающий принцип российской правовой системы - верховенство закона, который применяется ко всем гражданам и организациям.</a:t>
            </a:r>
            <a:endParaRPr lang="en-US" sz="1750" dirty="0"/>
          </a:p>
        </p:txBody>
      </p:sp>
      <p:sp>
        <p:nvSpPr>
          <p:cNvPr id="11" name="Shape 9"/>
          <p:cNvSpPr/>
          <p:nvPr/>
        </p:nvSpPr>
        <p:spPr>
          <a:xfrm>
            <a:off x="2037993" y="5198031"/>
            <a:ext cx="388739" cy="388739"/>
          </a:xfrm>
          <a:prstGeom prst="roundRect">
            <a:avLst>
              <a:gd name="adj" fmla="val 34295"/>
            </a:avLst>
          </a:prstGeom>
          <a:solidFill>
            <a:srgbClr val="EAEAEA"/>
          </a:solidFill>
          <a:ln/>
        </p:spPr>
      </p:sp>
      <p:sp>
        <p:nvSpPr>
          <p:cNvPr id="12" name="Text 10"/>
          <p:cNvSpPr/>
          <p:nvPr/>
        </p:nvSpPr>
        <p:spPr>
          <a:xfrm>
            <a:off x="2648903" y="5218748"/>
            <a:ext cx="3765471" cy="347186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>
              <a:lnSpc>
                <a:spcPts val="2734"/>
              </a:lnSpc>
              <a:buNone/>
            </a:pPr>
            <a:r>
              <a:rPr lang="en-US" sz="2187" b="1" dirty="0">
                <a:solidFill>
                  <a:srgbClr val="1D1D1B"/>
                </a:solidFill>
                <a:latin typeface="Tomorrow" pitchFamily="34" charset="0"/>
                <a:ea typeface="Tomorrow" pitchFamily="34" charset="-122"/>
                <a:cs typeface="Tomorrow" pitchFamily="34" charset="-120"/>
              </a:rPr>
              <a:t>Стабильность и развитие</a:t>
            </a:r>
            <a:endParaRPr lang="en-US" sz="2187" dirty="0"/>
          </a:p>
        </p:txBody>
      </p:sp>
      <p:sp>
        <p:nvSpPr>
          <p:cNvPr id="13" name="Text 11"/>
          <p:cNvSpPr/>
          <p:nvPr/>
        </p:nvSpPr>
        <p:spPr>
          <a:xfrm>
            <a:off x="2648903" y="5699165"/>
            <a:ext cx="4555212" cy="1777008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0" indent="0">
              <a:lnSpc>
                <a:spcPts val="2799"/>
              </a:lnSpc>
              <a:buNone/>
            </a:pPr>
            <a:r>
              <a:rPr lang="en-US" sz="1750" dirty="0">
                <a:solidFill>
                  <a:srgbClr val="61615C"/>
                </a:solidFill>
                <a:latin typeface="Tomorrow" pitchFamily="34" charset="0"/>
                <a:ea typeface="Tomorrow" pitchFamily="34" charset="-122"/>
                <a:cs typeface="Tomorrow" pitchFamily="34" charset="-120"/>
              </a:rPr>
              <a:t>Российское законодательство регулярно модернизируется, чтобы отвечать меняющимся общественным потребностям, сохраняя при этом прочную правовую основу.</a:t>
            </a:r>
            <a:endParaRPr lang="en-US" sz="1750" dirty="0"/>
          </a:p>
        </p:txBody>
      </p:sp>
      <p:sp>
        <p:nvSpPr>
          <p:cNvPr id="14" name="Shape 12"/>
          <p:cNvSpPr/>
          <p:nvPr/>
        </p:nvSpPr>
        <p:spPr>
          <a:xfrm>
            <a:off x="7426285" y="5198031"/>
            <a:ext cx="388739" cy="388739"/>
          </a:xfrm>
          <a:prstGeom prst="roundRect">
            <a:avLst>
              <a:gd name="adj" fmla="val 34295"/>
            </a:avLst>
          </a:prstGeom>
          <a:solidFill>
            <a:srgbClr val="EAEAEA"/>
          </a:solidFill>
          <a:ln/>
        </p:spPr>
      </p:sp>
      <p:sp>
        <p:nvSpPr>
          <p:cNvPr id="15" name="Text 13"/>
          <p:cNvSpPr/>
          <p:nvPr/>
        </p:nvSpPr>
        <p:spPr>
          <a:xfrm>
            <a:off x="8037195" y="5218748"/>
            <a:ext cx="3228618" cy="347186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>
              <a:lnSpc>
                <a:spcPts val="2734"/>
              </a:lnSpc>
              <a:buNone/>
            </a:pPr>
            <a:r>
              <a:rPr lang="en-US" sz="2187" b="1" dirty="0">
                <a:solidFill>
                  <a:srgbClr val="1D1D1B"/>
                </a:solidFill>
                <a:latin typeface="Tomorrow" pitchFamily="34" charset="0"/>
                <a:ea typeface="Tomorrow" pitchFamily="34" charset="-122"/>
                <a:cs typeface="Tomorrow" pitchFamily="34" charset="-120"/>
              </a:rPr>
              <a:t>Защита прав граждан</a:t>
            </a:r>
            <a:endParaRPr lang="en-US" sz="2187" dirty="0"/>
          </a:p>
        </p:txBody>
      </p:sp>
      <p:sp>
        <p:nvSpPr>
          <p:cNvPr id="16" name="Text 14"/>
          <p:cNvSpPr/>
          <p:nvPr/>
        </p:nvSpPr>
        <p:spPr>
          <a:xfrm>
            <a:off x="8037195" y="5699165"/>
            <a:ext cx="4555212" cy="1421606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0" indent="0">
              <a:lnSpc>
                <a:spcPts val="2799"/>
              </a:lnSpc>
              <a:buNone/>
            </a:pPr>
            <a:r>
              <a:rPr lang="en-US" sz="1750" dirty="0">
                <a:solidFill>
                  <a:srgbClr val="61615C"/>
                </a:solidFill>
                <a:latin typeface="Tomorrow" pitchFamily="34" charset="0"/>
                <a:ea typeface="Tomorrow" pitchFamily="34" charset="-122"/>
                <a:cs typeface="Tomorrow" pitchFamily="34" charset="-120"/>
              </a:rPr>
              <a:t>Ключевая цель российского законодательства - обеспечение защиты прав и свобод граждан, провозглашенных в Конституции.</a:t>
            </a:r>
            <a:endParaRPr lang="en-US" sz="1750" dirty="0"/>
          </a:p>
        </p:txBody>
      </p:sp>
      <p:pic>
        <p:nvPicPr>
          <p:cNvPr id="17" name="Image 0" descr="preencoded.png">
            <a:hlinkClick r:id="rId3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242153" y="7589520"/>
            <a:ext cx="2296807" cy="54864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EFEFEF"/>
          </a:solidFill>
          <a:ln/>
        </p:spPr>
      </p:sp>
      <p:sp>
        <p:nvSpPr>
          <p:cNvPr id="3" name="Shape 1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FCFCFC"/>
          </a:solidFill>
          <a:ln/>
        </p:spPr>
      </p:sp>
      <p:pic>
        <p:nvPicPr>
          <p:cNvPr id="4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7620" y="0"/>
            <a:ext cx="5486400" cy="8229600"/>
          </a:xfrm>
          <a:prstGeom prst="rect">
            <a:avLst/>
          </a:prstGeom>
        </p:spPr>
      </p:pic>
      <p:sp>
        <p:nvSpPr>
          <p:cNvPr id="5" name="Text 2"/>
          <p:cNvSpPr/>
          <p:nvPr/>
        </p:nvSpPr>
        <p:spPr>
          <a:xfrm>
            <a:off x="6319599" y="1707237"/>
            <a:ext cx="7477601" cy="1388745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0" indent="0">
              <a:lnSpc>
                <a:spcPts val="5468"/>
              </a:lnSpc>
              <a:buNone/>
            </a:pPr>
            <a:r>
              <a:rPr lang="en-US" sz="4374" b="1" dirty="0">
                <a:solidFill>
                  <a:srgbClr val="1D1D1B"/>
                </a:solidFill>
                <a:latin typeface="Tomorrow" pitchFamily="34" charset="0"/>
                <a:ea typeface="Tomorrow" pitchFamily="34" charset="-122"/>
                <a:cs typeface="Tomorrow" pitchFamily="34" charset="-120"/>
              </a:rPr>
              <a:t>Конституция Российской Федерации</a:t>
            </a:r>
            <a:endParaRPr lang="en-US" sz="4374" dirty="0"/>
          </a:p>
        </p:txBody>
      </p:sp>
      <p:sp>
        <p:nvSpPr>
          <p:cNvPr id="6" name="Text 3"/>
          <p:cNvSpPr/>
          <p:nvPr/>
        </p:nvSpPr>
        <p:spPr>
          <a:xfrm>
            <a:off x="6319599" y="3429238"/>
            <a:ext cx="7477601" cy="1421606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0" indent="0">
              <a:lnSpc>
                <a:spcPts val="2799"/>
              </a:lnSpc>
              <a:buNone/>
            </a:pPr>
            <a:r>
              <a:rPr lang="en-US" sz="1750" dirty="0">
                <a:solidFill>
                  <a:srgbClr val="61615C"/>
                </a:solidFill>
                <a:latin typeface="Tomorrow" pitchFamily="34" charset="0"/>
                <a:ea typeface="Tomorrow" pitchFamily="34" charset="-122"/>
                <a:cs typeface="Tomorrow" pitchFamily="34" charset="-120"/>
              </a:rPr>
              <a:t>Конституция РФ является основным законом государства, определяющим его политическое и государственное устройство. Она закрепляет права и свободы граждан, полномочия органов власти и принципы их функционирования.</a:t>
            </a:r>
            <a:endParaRPr lang="en-US" sz="1750" dirty="0"/>
          </a:p>
        </p:txBody>
      </p:sp>
      <p:sp>
        <p:nvSpPr>
          <p:cNvPr id="7" name="Text 4"/>
          <p:cNvSpPr/>
          <p:nvPr/>
        </p:nvSpPr>
        <p:spPr>
          <a:xfrm>
            <a:off x="6319599" y="5100757"/>
            <a:ext cx="7477601" cy="1421606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0" indent="0">
              <a:lnSpc>
                <a:spcPts val="2799"/>
              </a:lnSpc>
              <a:buNone/>
            </a:pPr>
            <a:r>
              <a:rPr lang="en-US" sz="1750" dirty="0">
                <a:solidFill>
                  <a:srgbClr val="61615C"/>
                </a:solidFill>
                <a:latin typeface="Tomorrow" pitchFamily="34" charset="0"/>
                <a:ea typeface="Tomorrow" pitchFamily="34" charset="-122"/>
                <a:cs typeface="Tomorrow" pitchFamily="34" charset="-120"/>
              </a:rPr>
              <a:t>Конституция была принята всенародным голосованием в 1993 году и с тех пор являет собой фундамент российской правовой системы. Она состоит из 9 разделов и 137 статей, охватывающих все ключевые аспекты организации и деятельности государства.</a:t>
            </a:r>
            <a:endParaRPr lang="en-US" sz="1750" dirty="0"/>
          </a:p>
        </p:txBody>
      </p:sp>
      <p:pic>
        <p:nvPicPr>
          <p:cNvPr id="8" name="Image 1" descr="preencoded.png">
            <a:hlinkClick r:id="rId4"/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242153" y="7589520"/>
            <a:ext cx="2296807" cy="54864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EFEFEF"/>
          </a:solidFill>
          <a:ln/>
        </p:spPr>
      </p:sp>
      <p:sp>
        <p:nvSpPr>
          <p:cNvPr id="3" name="Shape 1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FCFCFC"/>
          </a:solidFill>
          <a:ln/>
        </p:spPr>
      </p:sp>
      <p:sp>
        <p:nvSpPr>
          <p:cNvPr id="4" name="Text 2"/>
          <p:cNvSpPr/>
          <p:nvPr/>
        </p:nvSpPr>
        <p:spPr>
          <a:xfrm>
            <a:off x="2037993" y="1029772"/>
            <a:ext cx="10554414" cy="1388745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0" indent="0">
              <a:lnSpc>
                <a:spcPts val="5468"/>
              </a:lnSpc>
              <a:buNone/>
            </a:pPr>
            <a:r>
              <a:rPr lang="en-US" sz="4374" b="1" dirty="0">
                <a:solidFill>
                  <a:srgbClr val="1D1D1B"/>
                </a:solidFill>
                <a:latin typeface="Tomorrow" pitchFamily="34" charset="0"/>
                <a:ea typeface="Tomorrow" pitchFamily="34" charset="-122"/>
                <a:cs typeface="Tomorrow" pitchFamily="34" charset="-120"/>
              </a:rPr>
              <a:t>Федеральные законы и подзаконные акты</a:t>
            </a:r>
            <a:endParaRPr lang="en-US" sz="4374" dirty="0"/>
          </a:p>
        </p:txBody>
      </p:sp>
      <p:sp>
        <p:nvSpPr>
          <p:cNvPr id="5" name="Text 3"/>
          <p:cNvSpPr/>
          <p:nvPr/>
        </p:nvSpPr>
        <p:spPr>
          <a:xfrm>
            <a:off x="2037993" y="2862858"/>
            <a:ext cx="10554414" cy="1777008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0" indent="0">
              <a:lnSpc>
                <a:spcPts val="2799"/>
              </a:lnSpc>
              <a:buNone/>
            </a:pPr>
            <a:r>
              <a:rPr lang="en-US" sz="1750" dirty="0">
                <a:solidFill>
                  <a:srgbClr val="61615C"/>
                </a:solidFill>
                <a:latin typeface="Tomorrow" pitchFamily="34" charset="0"/>
                <a:ea typeface="Tomorrow" pitchFamily="34" charset="-122"/>
                <a:cs typeface="Tomorrow" pitchFamily="34" charset="-120"/>
              </a:rPr>
              <a:t>Российское законодательство состоит из двух основных видов нормативно-правовых актов: федеральных законов и подзаконных актов. Федеральные законы - это акты высшей юридической силы, принимаемые Государственной Думой и подписываемые Президентом РФ. Подзаконные акты, такие как указы Президента, постановления Правительства и ведомственные приказы, детализируют и конкретизируют положения федеральных законов.</a:t>
            </a:r>
            <a:endParaRPr lang="en-US" sz="1750" dirty="0"/>
          </a:p>
        </p:txBody>
      </p:sp>
      <p:sp>
        <p:nvSpPr>
          <p:cNvPr id="6" name="Text 4"/>
          <p:cNvSpPr/>
          <p:nvPr/>
        </p:nvSpPr>
        <p:spPr>
          <a:xfrm>
            <a:off x="2393394" y="4889778"/>
            <a:ext cx="10199013" cy="710803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342900" indent="-342900" algn="l">
              <a:lnSpc>
                <a:spcPts val="2799"/>
              </a:lnSpc>
              <a:buSzPct val="100000"/>
              <a:buFont typeface="+mj-lt"/>
              <a:buAutoNum type="arabicPeriod"/>
            </a:pPr>
            <a:r>
              <a:rPr lang="en-US" sz="1750" dirty="0">
                <a:solidFill>
                  <a:srgbClr val="61615C"/>
                </a:solidFill>
                <a:latin typeface="Tomorrow" pitchFamily="34" charset="0"/>
                <a:ea typeface="Tomorrow" pitchFamily="34" charset="-122"/>
                <a:cs typeface="Tomorrow" pitchFamily="34" charset="-120"/>
              </a:rPr>
              <a:t>Федеральные законы РФ устанавливают основные права, свободы и обязанности граждан, определяют структуру органов государственной власти.</a:t>
            </a:r>
            <a:endParaRPr lang="en-US" sz="1750" dirty="0"/>
          </a:p>
        </p:txBody>
      </p:sp>
      <p:sp>
        <p:nvSpPr>
          <p:cNvPr id="7" name="Text 5"/>
          <p:cNvSpPr/>
          <p:nvPr/>
        </p:nvSpPr>
        <p:spPr>
          <a:xfrm>
            <a:off x="2393394" y="5689402"/>
            <a:ext cx="10199013" cy="710803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342900" indent="-342900" algn="l">
              <a:lnSpc>
                <a:spcPts val="2799"/>
              </a:lnSpc>
              <a:buSzPct val="100000"/>
              <a:buFont typeface="+mj-lt"/>
              <a:buAutoNum type="arabicPeriod" startAt="2"/>
            </a:pPr>
            <a:r>
              <a:rPr lang="en-US" sz="1750" dirty="0">
                <a:solidFill>
                  <a:srgbClr val="61615C"/>
                </a:solidFill>
                <a:latin typeface="Tomorrow" pitchFamily="34" charset="0"/>
                <a:ea typeface="Tomorrow" pitchFamily="34" charset="-122"/>
                <a:cs typeface="Tomorrow" pitchFamily="34" charset="-120"/>
              </a:rPr>
              <a:t>Подзаконные акты регулируют порядок применения федеральных законов, распределяют компетенцию между органами государственной власти.</a:t>
            </a:r>
            <a:endParaRPr lang="en-US" sz="1750" dirty="0"/>
          </a:p>
        </p:txBody>
      </p:sp>
      <p:sp>
        <p:nvSpPr>
          <p:cNvPr id="8" name="Text 6"/>
          <p:cNvSpPr/>
          <p:nvPr/>
        </p:nvSpPr>
        <p:spPr>
          <a:xfrm>
            <a:off x="2393394" y="6489025"/>
            <a:ext cx="10199013" cy="710803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342900" indent="-342900" algn="l">
              <a:lnSpc>
                <a:spcPts val="2799"/>
              </a:lnSpc>
              <a:buSzPct val="100000"/>
              <a:buFont typeface="+mj-lt"/>
              <a:buAutoNum type="arabicPeriod" startAt="3"/>
            </a:pPr>
            <a:r>
              <a:rPr lang="en-US" sz="1750" dirty="0">
                <a:solidFill>
                  <a:srgbClr val="61615C"/>
                </a:solidFill>
                <a:latin typeface="Tomorrow" pitchFamily="34" charset="0"/>
                <a:ea typeface="Tomorrow" pitchFamily="34" charset="-122"/>
                <a:cs typeface="Tomorrow" pitchFamily="34" charset="-120"/>
              </a:rPr>
              <a:t>Строгая иерархия и согласованность между федеральными законами и подзаконными актами обеспечивает целостность правовой системы России.</a:t>
            </a:r>
            <a:endParaRPr lang="en-US" sz="1750" dirty="0"/>
          </a:p>
        </p:txBody>
      </p:sp>
      <p:pic>
        <p:nvPicPr>
          <p:cNvPr id="9" name="Image 0" descr="preencoded.png">
            <a:hlinkClick r:id="rId3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242153" y="7589520"/>
            <a:ext cx="2296807" cy="54864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EFEFEF"/>
          </a:solidFill>
          <a:ln/>
        </p:spPr>
      </p:sp>
      <p:sp>
        <p:nvSpPr>
          <p:cNvPr id="3" name="Shape 1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FCFCFC"/>
          </a:solidFill>
          <a:ln/>
        </p:spPr>
      </p:sp>
      <p:sp>
        <p:nvSpPr>
          <p:cNvPr id="4" name="Text 2"/>
          <p:cNvSpPr/>
          <p:nvPr/>
        </p:nvSpPr>
        <p:spPr>
          <a:xfrm>
            <a:off x="2799040" y="523637"/>
            <a:ext cx="9032319" cy="1188482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0" indent="0">
              <a:lnSpc>
                <a:spcPts val="4679"/>
              </a:lnSpc>
              <a:buNone/>
            </a:pPr>
            <a:r>
              <a:rPr lang="en-US" sz="3743" b="1" dirty="0">
                <a:solidFill>
                  <a:srgbClr val="1D1D1B"/>
                </a:solidFill>
                <a:latin typeface="Tomorrow" pitchFamily="34" charset="0"/>
                <a:ea typeface="Tomorrow" pitchFamily="34" charset="-122"/>
                <a:cs typeface="Tomorrow" pitchFamily="34" charset="-120"/>
              </a:rPr>
              <a:t>Правовая система и судебная власть</a:t>
            </a:r>
            <a:endParaRPr lang="en-US" sz="3743" dirty="0"/>
          </a:p>
        </p:txBody>
      </p:sp>
      <p:sp>
        <p:nvSpPr>
          <p:cNvPr id="5" name="Text 3"/>
          <p:cNvSpPr/>
          <p:nvPr/>
        </p:nvSpPr>
        <p:spPr>
          <a:xfrm>
            <a:off x="2799040" y="2187416"/>
            <a:ext cx="1910120" cy="1188244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0" indent="0">
              <a:lnSpc>
                <a:spcPts val="2340"/>
              </a:lnSpc>
              <a:buNone/>
            </a:pPr>
            <a:r>
              <a:rPr lang="en-US" sz="1872" b="1" dirty="0">
                <a:solidFill>
                  <a:srgbClr val="1D1D1B"/>
                </a:solidFill>
                <a:latin typeface="Tomorrow" pitchFamily="34" charset="0"/>
                <a:ea typeface="Tomorrow" pitchFamily="34" charset="-122"/>
                <a:cs typeface="Tomorrow" pitchFamily="34" charset="-120"/>
              </a:rPr>
              <a:t>Основы российской правовой системы</a:t>
            </a:r>
            <a:endParaRPr lang="en-US" sz="1872" dirty="0"/>
          </a:p>
        </p:txBody>
      </p:sp>
      <p:sp>
        <p:nvSpPr>
          <p:cNvPr id="6" name="Text 4"/>
          <p:cNvSpPr/>
          <p:nvPr/>
        </p:nvSpPr>
        <p:spPr>
          <a:xfrm>
            <a:off x="2799040" y="3565803"/>
            <a:ext cx="1910120" cy="3650456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0" indent="0">
              <a:lnSpc>
                <a:spcPts val="2396"/>
              </a:lnSpc>
              <a:buNone/>
            </a:pPr>
            <a:r>
              <a:rPr lang="en-US" sz="1497" dirty="0">
                <a:solidFill>
                  <a:srgbClr val="61615C"/>
                </a:solidFill>
                <a:latin typeface="Tomorrow" pitchFamily="34" charset="0"/>
                <a:ea typeface="Tomorrow" pitchFamily="34" charset="-122"/>
                <a:cs typeface="Tomorrow" pitchFamily="34" charset="-120"/>
              </a:rPr>
              <a:t>Российская правовая система базируется на Конституции, федеральных законах и подзаконных актах. Она включает в себя ветви законодательной, исполнительной и судебной власти.</a:t>
            </a:r>
            <a:endParaRPr lang="en-US" sz="1497" dirty="0"/>
          </a:p>
        </p:txBody>
      </p:sp>
      <p:sp>
        <p:nvSpPr>
          <p:cNvPr id="7" name="Text 5"/>
          <p:cNvSpPr/>
          <p:nvPr/>
        </p:nvSpPr>
        <p:spPr>
          <a:xfrm>
            <a:off x="5180648" y="2187416"/>
            <a:ext cx="1910120" cy="594122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0" indent="0">
              <a:lnSpc>
                <a:spcPts val="2340"/>
              </a:lnSpc>
              <a:buNone/>
            </a:pPr>
            <a:r>
              <a:rPr lang="en-US" sz="1872" b="1" dirty="0">
                <a:solidFill>
                  <a:srgbClr val="1D1D1B"/>
                </a:solidFill>
                <a:latin typeface="Tomorrow" pitchFamily="34" charset="0"/>
                <a:ea typeface="Tomorrow" pitchFamily="34" charset="-122"/>
                <a:cs typeface="Tomorrow" pitchFamily="34" charset="-120"/>
              </a:rPr>
              <a:t>Судебная система РФ</a:t>
            </a:r>
            <a:endParaRPr lang="en-US" sz="1872" dirty="0"/>
          </a:p>
        </p:txBody>
      </p:sp>
      <p:sp>
        <p:nvSpPr>
          <p:cNvPr id="8" name="Text 6"/>
          <p:cNvSpPr/>
          <p:nvPr/>
        </p:nvSpPr>
        <p:spPr>
          <a:xfrm>
            <a:off x="5180648" y="2971681"/>
            <a:ext cx="1910120" cy="4563070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0" indent="0">
              <a:lnSpc>
                <a:spcPts val="2396"/>
              </a:lnSpc>
              <a:buNone/>
            </a:pPr>
            <a:r>
              <a:rPr lang="en-US" sz="1497" dirty="0">
                <a:solidFill>
                  <a:srgbClr val="61615C"/>
                </a:solidFill>
                <a:latin typeface="Tomorrow" pitchFamily="34" charset="0"/>
                <a:ea typeface="Tomorrow" pitchFamily="34" charset="-122"/>
                <a:cs typeface="Tomorrow" pitchFamily="34" charset="-120"/>
              </a:rPr>
              <a:t>Судебную власть в России осуществляют суды общей юрисдикции, арбитражные суды, Конституционный Суд РФ. Суды обеспечивают защиту прав и свобод граждан, а также рассматривают гражданские, административные и уголовные дела.</a:t>
            </a:r>
            <a:endParaRPr lang="en-US" sz="1497" dirty="0"/>
          </a:p>
        </p:txBody>
      </p:sp>
      <p:sp>
        <p:nvSpPr>
          <p:cNvPr id="9" name="Text 7"/>
          <p:cNvSpPr/>
          <p:nvPr/>
        </p:nvSpPr>
        <p:spPr>
          <a:xfrm>
            <a:off x="7562255" y="2187416"/>
            <a:ext cx="1910120" cy="891183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0" indent="0">
              <a:lnSpc>
                <a:spcPts val="2340"/>
              </a:lnSpc>
              <a:buNone/>
            </a:pPr>
            <a:r>
              <a:rPr lang="en-US" sz="1872" b="1" dirty="0">
                <a:solidFill>
                  <a:srgbClr val="1D1D1B"/>
                </a:solidFill>
                <a:latin typeface="Tomorrow" pitchFamily="34" charset="0"/>
                <a:ea typeface="Tomorrow" pitchFamily="34" charset="-122"/>
                <a:cs typeface="Tomorrow" pitchFamily="34" charset="-120"/>
              </a:rPr>
              <a:t>Правоприменение и прецедент</a:t>
            </a:r>
            <a:endParaRPr lang="en-US" sz="1872" dirty="0"/>
          </a:p>
        </p:txBody>
      </p:sp>
      <p:sp>
        <p:nvSpPr>
          <p:cNvPr id="10" name="Text 8"/>
          <p:cNvSpPr/>
          <p:nvPr/>
        </p:nvSpPr>
        <p:spPr>
          <a:xfrm>
            <a:off x="7562255" y="3268742"/>
            <a:ext cx="1910120" cy="3346252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0" indent="0">
              <a:lnSpc>
                <a:spcPts val="2396"/>
              </a:lnSpc>
              <a:buNone/>
            </a:pPr>
            <a:r>
              <a:rPr lang="en-US" sz="1497" dirty="0">
                <a:solidFill>
                  <a:srgbClr val="61615C"/>
                </a:solidFill>
                <a:latin typeface="Tomorrow" pitchFamily="34" charset="0"/>
                <a:ea typeface="Tomorrow" pitchFamily="34" charset="-122"/>
                <a:cs typeface="Tomorrow" pitchFamily="34" charset="-120"/>
              </a:rPr>
              <a:t>Российская правовая система основана на писаном праве, а не на прецеденте. Однако судебные решения могут влиять на последующую правоприменительную практику.</a:t>
            </a:r>
            <a:endParaRPr lang="en-US" sz="1497" dirty="0"/>
          </a:p>
        </p:txBody>
      </p:sp>
      <p:sp>
        <p:nvSpPr>
          <p:cNvPr id="11" name="Text 9"/>
          <p:cNvSpPr/>
          <p:nvPr/>
        </p:nvSpPr>
        <p:spPr>
          <a:xfrm>
            <a:off x="9943862" y="2187416"/>
            <a:ext cx="1910120" cy="594122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0" indent="0">
              <a:lnSpc>
                <a:spcPts val="2340"/>
              </a:lnSpc>
              <a:buNone/>
            </a:pPr>
            <a:r>
              <a:rPr lang="en-US" sz="1872" b="1" dirty="0">
                <a:solidFill>
                  <a:srgbClr val="1D1D1B"/>
                </a:solidFill>
                <a:latin typeface="Tomorrow" pitchFamily="34" charset="0"/>
                <a:ea typeface="Tomorrow" pitchFamily="34" charset="-122"/>
                <a:cs typeface="Tomorrow" pitchFamily="34" charset="-120"/>
              </a:rPr>
              <a:t>Доступ к правосудию</a:t>
            </a:r>
            <a:endParaRPr lang="en-US" sz="1872" dirty="0"/>
          </a:p>
        </p:txBody>
      </p:sp>
      <p:sp>
        <p:nvSpPr>
          <p:cNvPr id="12" name="Text 10"/>
          <p:cNvSpPr/>
          <p:nvPr/>
        </p:nvSpPr>
        <p:spPr>
          <a:xfrm>
            <a:off x="9943862" y="2971681"/>
            <a:ext cx="1910120" cy="3042047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0" indent="0">
              <a:lnSpc>
                <a:spcPts val="2396"/>
              </a:lnSpc>
              <a:buNone/>
            </a:pPr>
            <a:r>
              <a:rPr lang="en-US" sz="1497" dirty="0">
                <a:solidFill>
                  <a:srgbClr val="61615C"/>
                </a:solidFill>
                <a:latin typeface="Tomorrow" pitchFamily="34" charset="0"/>
                <a:ea typeface="Tomorrow" pitchFamily="34" charset="-122"/>
                <a:cs typeface="Tomorrow" pitchFamily="34" charset="-120"/>
              </a:rPr>
              <a:t>Граждане РФ имеют право на судебную защиту своих прав и свобод. Существуют различные механизмы обращения в суд, в том числе в случае нарушения прав человека.</a:t>
            </a:r>
            <a:endParaRPr lang="en-US" sz="1497" dirty="0"/>
          </a:p>
        </p:txBody>
      </p:sp>
      <p:pic>
        <p:nvPicPr>
          <p:cNvPr id="13" name="Image 0" descr="preencoded.png">
            <a:hlinkClick r:id="rId3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242153" y="7589520"/>
            <a:ext cx="2296807" cy="54864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EFEFEF"/>
          </a:solidFill>
          <a:ln/>
        </p:spPr>
      </p:sp>
      <p:sp>
        <p:nvSpPr>
          <p:cNvPr id="3" name="Shape 1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FCFCFC"/>
          </a:solidFill>
          <a:ln/>
        </p:spPr>
      </p:sp>
      <p:pic>
        <p:nvPicPr>
          <p:cNvPr id="4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51620" y="0"/>
            <a:ext cx="5486400" cy="8229600"/>
          </a:xfrm>
          <a:prstGeom prst="rect">
            <a:avLst/>
          </a:prstGeom>
        </p:spPr>
      </p:pic>
      <p:sp>
        <p:nvSpPr>
          <p:cNvPr id="5" name="Text 2"/>
          <p:cNvSpPr/>
          <p:nvPr/>
        </p:nvSpPr>
        <p:spPr>
          <a:xfrm>
            <a:off x="833199" y="2009894"/>
            <a:ext cx="7477601" cy="1388745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0" indent="0">
              <a:lnSpc>
                <a:spcPts val="5468"/>
              </a:lnSpc>
              <a:buNone/>
            </a:pPr>
            <a:r>
              <a:rPr lang="en-US" sz="4374" b="1" dirty="0">
                <a:solidFill>
                  <a:srgbClr val="1D1D1B"/>
                </a:solidFill>
                <a:latin typeface="Tomorrow" pitchFamily="34" charset="0"/>
                <a:ea typeface="Tomorrow" pitchFamily="34" charset="-122"/>
                <a:cs typeface="Tomorrow" pitchFamily="34" charset="-120"/>
              </a:rPr>
              <a:t>Гражданское законодательство</a:t>
            </a:r>
            <a:endParaRPr lang="en-US" sz="4374" dirty="0"/>
          </a:p>
        </p:txBody>
      </p:sp>
      <p:sp>
        <p:nvSpPr>
          <p:cNvPr id="6" name="Text 3"/>
          <p:cNvSpPr/>
          <p:nvPr/>
        </p:nvSpPr>
        <p:spPr>
          <a:xfrm>
            <a:off x="833199" y="3731895"/>
            <a:ext cx="7477601" cy="2487811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0" indent="0">
              <a:lnSpc>
                <a:spcPts val="2799"/>
              </a:lnSpc>
              <a:buNone/>
            </a:pPr>
            <a:r>
              <a:rPr lang="en-US" sz="1750" dirty="0">
                <a:solidFill>
                  <a:srgbClr val="61615C"/>
                </a:solidFill>
                <a:latin typeface="Tomorrow" pitchFamily="34" charset="0"/>
                <a:ea typeface="Tomorrow" pitchFamily="34" charset="-122"/>
                <a:cs typeface="Tomorrow" pitchFamily="34" charset="-120"/>
              </a:rPr>
              <a:t>Гражданское законодательство Российской Федерации регулирует имущественные и личные неимущественные отношения, основанные на равенстве, автономии воли и имущественной самостоятельности участников. Оно закреплено в Гражданском кодексе РФ и других законах, определяющих правовой статус организаций и граждан, порядок заключения сделок, права собственности и обязательственные отношения.</a:t>
            </a:r>
            <a:endParaRPr lang="en-US" sz="1750" dirty="0"/>
          </a:p>
        </p:txBody>
      </p:sp>
      <p:pic>
        <p:nvPicPr>
          <p:cNvPr id="7" name="Image 1" descr="preencoded.png">
            <a:hlinkClick r:id="rId4"/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242153" y="7589520"/>
            <a:ext cx="2296807" cy="54864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EFEFEF"/>
          </a:solidFill>
          <a:ln/>
        </p:spPr>
      </p:sp>
      <p:sp>
        <p:nvSpPr>
          <p:cNvPr id="3" name="Shape 1"/>
          <p:cNvSpPr/>
          <p:nvPr/>
        </p:nvSpPr>
        <p:spPr>
          <a:xfrm>
            <a:off x="0" y="0"/>
            <a:ext cx="14630400" cy="8229838"/>
          </a:xfrm>
          <a:prstGeom prst="rect">
            <a:avLst/>
          </a:prstGeom>
          <a:solidFill>
            <a:srgbClr val="FCFCFC"/>
          </a:solidFill>
          <a:ln/>
        </p:spPr>
      </p:sp>
      <p:sp>
        <p:nvSpPr>
          <p:cNvPr id="4" name="Text 2"/>
          <p:cNvSpPr/>
          <p:nvPr/>
        </p:nvSpPr>
        <p:spPr>
          <a:xfrm>
            <a:off x="2897029" y="511493"/>
            <a:ext cx="7173754" cy="581263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>
              <a:lnSpc>
                <a:spcPts val="4577"/>
              </a:lnSpc>
              <a:buNone/>
            </a:pPr>
            <a:r>
              <a:rPr lang="en-US" sz="3662" b="1" dirty="0">
                <a:solidFill>
                  <a:srgbClr val="1D1D1B"/>
                </a:solidFill>
                <a:latin typeface="Tomorrow" pitchFamily="34" charset="0"/>
                <a:ea typeface="Tomorrow" pitchFamily="34" charset="-122"/>
                <a:cs typeface="Tomorrow" pitchFamily="34" charset="-120"/>
              </a:rPr>
              <a:t>Уголовное законодательство</a:t>
            </a:r>
            <a:endParaRPr lang="en-US" sz="3662" dirty="0"/>
          </a:p>
        </p:txBody>
      </p:sp>
      <p:sp>
        <p:nvSpPr>
          <p:cNvPr id="5" name="Text 3"/>
          <p:cNvSpPr/>
          <p:nvPr/>
        </p:nvSpPr>
        <p:spPr>
          <a:xfrm>
            <a:off x="2897029" y="1539121"/>
            <a:ext cx="4191119" cy="1785223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0" indent="0">
              <a:lnSpc>
                <a:spcPts val="2344"/>
              </a:lnSpc>
              <a:buNone/>
            </a:pPr>
            <a:r>
              <a:rPr lang="en-US" sz="1465" dirty="0">
                <a:solidFill>
                  <a:srgbClr val="61615C"/>
                </a:solidFill>
                <a:latin typeface="Tomorrow" pitchFamily="34" charset="0"/>
                <a:ea typeface="Tomorrow" pitchFamily="34" charset="-122"/>
                <a:cs typeface="Tomorrow" pitchFamily="34" charset="-120"/>
              </a:rPr>
              <a:t>Уголовное законодательство Российской Федерации регулирует основные положения о преступлениях и наказаниях, а также принципы уголовной ответственности. Оно направлено на защиту личности, общества и государства от преступных посягательств.</a:t>
            </a:r>
            <a:endParaRPr lang="en-US" sz="1465" dirty="0"/>
          </a:p>
        </p:txBody>
      </p:sp>
      <p:sp>
        <p:nvSpPr>
          <p:cNvPr id="6" name="Text 4"/>
          <p:cNvSpPr/>
          <p:nvPr/>
        </p:nvSpPr>
        <p:spPr>
          <a:xfrm>
            <a:off x="2897029" y="3491746"/>
            <a:ext cx="4191119" cy="1487686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0" indent="0">
              <a:lnSpc>
                <a:spcPts val="2344"/>
              </a:lnSpc>
              <a:buNone/>
            </a:pPr>
            <a:r>
              <a:rPr lang="en-US" sz="1465" dirty="0">
                <a:solidFill>
                  <a:srgbClr val="61615C"/>
                </a:solidFill>
                <a:latin typeface="Tomorrow" pitchFamily="34" charset="0"/>
                <a:ea typeface="Tomorrow" pitchFamily="34" charset="-122"/>
                <a:cs typeface="Tomorrow" pitchFamily="34" charset="-120"/>
              </a:rPr>
              <a:t>Кодекс об административных правонарушениях также является важной частью системы российского законодательства, устанавливая ответственность за менее тяжкие нарушения.</a:t>
            </a:r>
            <a:endParaRPr lang="en-US" sz="1465" dirty="0"/>
          </a:p>
        </p:txBody>
      </p:sp>
      <p:pic>
        <p:nvPicPr>
          <p:cNvPr id="7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49634" y="1580912"/>
            <a:ext cx="4191119" cy="5928241"/>
          </a:xfrm>
          <a:prstGeom prst="rect">
            <a:avLst/>
          </a:prstGeom>
        </p:spPr>
      </p:pic>
      <p:pic>
        <p:nvPicPr>
          <p:cNvPr id="8" name="Image 1" descr="preencoded.png">
            <a:hlinkClick r:id="rId4"/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242153" y="7589520"/>
            <a:ext cx="2296807" cy="54864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EFEFEF"/>
          </a:solidFill>
          <a:ln/>
        </p:spPr>
      </p:sp>
      <p:sp>
        <p:nvSpPr>
          <p:cNvPr id="3" name="Shape 1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FCFCFC"/>
          </a:solidFill>
          <a:ln/>
        </p:spPr>
      </p:sp>
      <p:sp>
        <p:nvSpPr>
          <p:cNvPr id="4" name="Text 2"/>
          <p:cNvSpPr/>
          <p:nvPr/>
        </p:nvSpPr>
        <p:spPr>
          <a:xfrm>
            <a:off x="2037993" y="726281"/>
            <a:ext cx="8224242" cy="694373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>
              <a:lnSpc>
                <a:spcPts val="5468"/>
              </a:lnSpc>
              <a:buNone/>
            </a:pPr>
            <a:r>
              <a:rPr lang="en-US" sz="4374" b="1" dirty="0">
                <a:solidFill>
                  <a:srgbClr val="1D1D1B"/>
                </a:solidFill>
                <a:latin typeface="Tomorrow" pitchFamily="34" charset="0"/>
                <a:ea typeface="Tomorrow" pitchFamily="34" charset="-122"/>
                <a:cs typeface="Tomorrow" pitchFamily="34" charset="-120"/>
              </a:rPr>
              <a:t>Трудовое законодательство</a:t>
            </a:r>
            <a:endParaRPr lang="en-US" sz="4374" dirty="0"/>
          </a:p>
        </p:txBody>
      </p:sp>
      <p:pic>
        <p:nvPicPr>
          <p:cNvPr id="5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37993" y="1864995"/>
            <a:ext cx="3295888" cy="2036921"/>
          </a:xfrm>
          <a:prstGeom prst="rect">
            <a:avLst/>
          </a:prstGeom>
        </p:spPr>
      </p:pic>
      <p:sp>
        <p:nvSpPr>
          <p:cNvPr id="6" name="Text 3"/>
          <p:cNvSpPr/>
          <p:nvPr/>
        </p:nvSpPr>
        <p:spPr>
          <a:xfrm>
            <a:off x="2037993" y="4179570"/>
            <a:ext cx="2777490" cy="347186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 algn="l">
              <a:lnSpc>
                <a:spcPts val="2734"/>
              </a:lnSpc>
              <a:buNone/>
            </a:pPr>
            <a:r>
              <a:rPr lang="en-US" sz="2187" b="1" dirty="0">
                <a:solidFill>
                  <a:srgbClr val="1D1D1B"/>
                </a:solidFill>
                <a:latin typeface="Tomorrow" pitchFamily="34" charset="0"/>
                <a:ea typeface="Tomorrow" pitchFamily="34" charset="-122"/>
                <a:cs typeface="Tomorrow" pitchFamily="34" charset="-120"/>
              </a:rPr>
              <a:t>Трудовые права</a:t>
            </a:r>
            <a:endParaRPr lang="en-US" sz="2187" dirty="0"/>
          </a:p>
        </p:txBody>
      </p:sp>
      <p:sp>
        <p:nvSpPr>
          <p:cNvPr id="7" name="Text 4"/>
          <p:cNvSpPr/>
          <p:nvPr/>
        </p:nvSpPr>
        <p:spPr>
          <a:xfrm>
            <a:off x="2037993" y="4659987"/>
            <a:ext cx="3295888" cy="2843213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0" indent="0" algn="l">
              <a:lnSpc>
                <a:spcPts val="2799"/>
              </a:lnSpc>
              <a:buNone/>
            </a:pPr>
            <a:r>
              <a:rPr lang="en-US" sz="1750" dirty="0">
                <a:solidFill>
                  <a:srgbClr val="61615C"/>
                </a:solidFill>
                <a:latin typeface="Tomorrow" pitchFamily="34" charset="0"/>
                <a:ea typeface="Tomorrow" pitchFamily="34" charset="-122"/>
                <a:cs typeface="Tomorrow" pitchFamily="34" charset="-120"/>
              </a:rPr>
              <a:t>Российское трудовое законодательство гарантирует работникам ряд основных прав, включая справедливую заработную плату, безопасные условия труда, ограничение рабочего времени и право на отдых.</a:t>
            </a:r>
            <a:endParaRPr lang="en-US" sz="1750" dirty="0"/>
          </a:p>
        </p:txBody>
      </p:sp>
      <p:pic>
        <p:nvPicPr>
          <p:cNvPr id="8" name="Image 1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67137" y="1864995"/>
            <a:ext cx="3296007" cy="2037040"/>
          </a:xfrm>
          <a:prstGeom prst="rect">
            <a:avLst/>
          </a:prstGeom>
        </p:spPr>
      </p:pic>
      <p:sp>
        <p:nvSpPr>
          <p:cNvPr id="9" name="Text 5"/>
          <p:cNvSpPr/>
          <p:nvPr/>
        </p:nvSpPr>
        <p:spPr>
          <a:xfrm>
            <a:off x="5667137" y="4179689"/>
            <a:ext cx="2777490" cy="347186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 algn="l">
              <a:lnSpc>
                <a:spcPts val="2734"/>
              </a:lnSpc>
              <a:buNone/>
            </a:pPr>
            <a:r>
              <a:rPr lang="en-US" sz="2187" b="1" dirty="0">
                <a:solidFill>
                  <a:srgbClr val="1D1D1B"/>
                </a:solidFill>
                <a:latin typeface="Tomorrow" pitchFamily="34" charset="0"/>
                <a:ea typeface="Tomorrow" pitchFamily="34" charset="-122"/>
                <a:cs typeface="Tomorrow" pitchFamily="34" charset="-120"/>
              </a:rPr>
              <a:t>Трудовой договор</a:t>
            </a:r>
            <a:endParaRPr lang="en-US" sz="2187" dirty="0"/>
          </a:p>
        </p:txBody>
      </p:sp>
      <p:sp>
        <p:nvSpPr>
          <p:cNvPr id="10" name="Text 6"/>
          <p:cNvSpPr/>
          <p:nvPr/>
        </p:nvSpPr>
        <p:spPr>
          <a:xfrm>
            <a:off x="5667137" y="4660106"/>
            <a:ext cx="3296007" cy="2487811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0" indent="0" algn="l">
              <a:lnSpc>
                <a:spcPts val="2799"/>
              </a:lnSpc>
              <a:buNone/>
            </a:pPr>
            <a:r>
              <a:rPr lang="en-US" sz="1750" dirty="0">
                <a:solidFill>
                  <a:srgbClr val="61615C"/>
                </a:solidFill>
                <a:latin typeface="Tomorrow" pitchFamily="34" charset="0"/>
                <a:ea typeface="Tomorrow" pitchFamily="34" charset="-122"/>
                <a:cs typeface="Tomorrow" pitchFamily="34" charset="-120"/>
              </a:rPr>
              <a:t>Трудовые отношения между работником и работодателем регулируются трудовым договором, который определяет права, обязанности и условия работы сторон.</a:t>
            </a:r>
            <a:endParaRPr lang="en-US" sz="1750" dirty="0"/>
          </a:p>
        </p:txBody>
      </p:sp>
      <p:pic>
        <p:nvPicPr>
          <p:cNvPr id="11" name="Image 2" descr="preencoded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96400" y="1864995"/>
            <a:ext cx="3296007" cy="2037040"/>
          </a:xfrm>
          <a:prstGeom prst="rect">
            <a:avLst/>
          </a:prstGeom>
        </p:spPr>
      </p:pic>
      <p:sp>
        <p:nvSpPr>
          <p:cNvPr id="12" name="Text 7"/>
          <p:cNvSpPr/>
          <p:nvPr/>
        </p:nvSpPr>
        <p:spPr>
          <a:xfrm>
            <a:off x="9296400" y="4179689"/>
            <a:ext cx="3288625" cy="347186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 algn="l">
              <a:lnSpc>
                <a:spcPts val="2734"/>
              </a:lnSpc>
              <a:buNone/>
            </a:pPr>
            <a:r>
              <a:rPr lang="en-US" sz="2187" b="1" dirty="0">
                <a:solidFill>
                  <a:srgbClr val="1D1D1B"/>
                </a:solidFill>
                <a:latin typeface="Tomorrow" pitchFamily="34" charset="0"/>
                <a:ea typeface="Tomorrow" pitchFamily="34" charset="-122"/>
                <a:cs typeface="Tomorrow" pitchFamily="34" charset="-120"/>
              </a:rPr>
              <a:t>Социальные гарантии</a:t>
            </a:r>
            <a:endParaRPr lang="en-US" sz="2187" dirty="0"/>
          </a:p>
        </p:txBody>
      </p:sp>
      <p:sp>
        <p:nvSpPr>
          <p:cNvPr id="13" name="Text 8"/>
          <p:cNvSpPr/>
          <p:nvPr/>
        </p:nvSpPr>
        <p:spPr>
          <a:xfrm>
            <a:off x="9296400" y="4660106"/>
            <a:ext cx="3296007" cy="2487811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0" indent="0" algn="l">
              <a:lnSpc>
                <a:spcPts val="2799"/>
              </a:lnSpc>
              <a:buNone/>
            </a:pPr>
            <a:r>
              <a:rPr lang="en-US" sz="1750" dirty="0">
                <a:solidFill>
                  <a:srgbClr val="61615C"/>
                </a:solidFill>
                <a:latin typeface="Tomorrow" pitchFamily="34" charset="0"/>
                <a:ea typeface="Tomorrow" pitchFamily="34" charset="-122"/>
                <a:cs typeface="Tomorrow" pitchFamily="34" charset="-120"/>
              </a:rPr>
              <a:t>Российское трудовое законодательство также предоставляет работникам ряд социальных гарантий, таких как оплачиваемый отпуск, больничные, пособия и пенсионное обеспечение.</a:t>
            </a:r>
            <a:endParaRPr lang="en-US" sz="1750" dirty="0"/>
          </a:p>
        </p:txBody>
      </p:sp>
      <p:pic>
        <p:nvPicPr>
          <p:cNvPr id="14" name="Image 3" descr="preencoded.png">
            <a:hlinkClick r:id="rId6"/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2242153" y="7589520"/>
            <a:ext cx="2296807" cy="54864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EFEFEF"/>
          </a:solidFill>
          <a:ln/>
        </p:spPr>
      </p:sp>
      <p:sp>
        <p:nvSpPr>
          <p:cNvPr id="3" name="Shape 1"/>
          <p:cNvSpPr/>
          <p:nvPr/>
        </p:nvSpPr>
        <p:spPr>
          <a:xfrm>
            <a:off x="0" y="0"/>
            <a:ext cx="14630400" cy="8230553"/>
          </a:xfrm>
          <a:prstGeom prst="rect">
            <a:avLst/>
          </a:prstGeom>
          <a:solidFill>
            <a:srgbClr val="FCFCFC"/>
          </a:solidFill>
          <a:ln/>
        </p:spPr>
      </p:sp>
      <p:sp>
        <p:nvSpPr>
          <p:cNvPr id="4" name="Text 2"/>
          <p:cNvSpPr/>
          <p:nvPr/>
        </p:nvSpPr>
        <p:spPr>
          <a:xfrm>
            <a:off x="3152061" y="481965"/>
            <a:ext cx="8326279" cy="1095613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0" indent="0">
              <a:lnSpc>
                <a:spcPts val="4313"/>
              </a:lnSpc>
              <a:buNone/>
            </a:pPr>
            <a:r>
              <a:rPr lang="en-US" sz="3451" b="1" dirty="0">
                <a:solidFill>
                  <a:srgbClr val="1D1D1B"/>
                </a:solidFill>
                <a:latin typeface="Tomorrow" pitchFamily="34" charset="0"/>
                <a:ea typeface="Tomorrow" pitchFamily="34" charset="-122"/>
                <a:cs typeface="Tomorrow" pitchFamily="34" charset="-120"/>
              </a:rPr>
              <a:t>Административное законодательство</a:t>
            </a:r>
            <a:endParaRPr lang="en-US" sz="3451" dirty="0"/>
          </a:p>
        </p:txBody>
      </p:sp>
      <p:sp>
        <p:nvSpPr>
          <p:cNvPr id="5" name="Shape 3"/>
          <p:cNvSpPr/>
          <p:nvPr/>
        </p:nvSpPr>
        <p:spPr>
          <a:xfrm>
            <a:off x="7297698" y="1928098"/>
            <a:ext cx="35004" cy="5820489"/>
          </a:xfrm>
          <a:prstGeom prst="rect">
            <a:avLst/>
          </a:prstGeom>
          <a:solidFill>
            <a:srgbClr val="CCCCCB"/>
          </a:solidFill>
          <a:ln/>
        </p:spPr>
      </p:sp>
      <p:sp>
        <p:nvSpPr>
          <p:cNvPr id="6" name="Shape 4"/>
          <p:cNvSpPr/>
          <p:nvPr/>
        </p:nvSpPr>
        <p:spPr>
          <a:xfrm>
            <a:off x="6504623" y="2244685"/>
            <a:ext cx="613410" cy="35004"/>
          </a:xfrm>
          <a:prstGeom prst="rect">
            <a:avLst/>
          </a:prstGeom>
          <a:solidFill>
            <a:srgbClr val="CCCCCB"/>
          </a:solidFill>
          <a:ln/>
        </p:spPr>
      </p:sp>
      <p:sp>
        <p:nvSpPr>
          <p:cNvPr id="7" name="Shape 5"/>
          <p:cNvSpPr/>
          <p:nvPr/>
        </p:nvSpPr>
        <p:spPr>
          <a:xfrm>
            <a:off x="7118033" y="2065020"/>
            <a:ext cx="394335" cy="394335"/>
          </a:xfrm>
          <a:prstGeom prst="roundRect">
            <a:avLst>
              <a:gd name="adj" fmla="val 26672"/>
            </a:avLst>
          </a:prstGeom>
          <a:solidFill>
            <a:srgbClr val="EAEAEA"/>
          </a:solidFill>
          <a:ln/>
        </p:spPr>
      </p:sp>
      <p:sp>
        <p:nvSpPr>
          <p:cNvPr id="8" name="Text 6"/>
          <p:cNvSpPr/>
          <p:nvPr/>
        </p:nvSpPr>
        <p:spPr>
          <a:xfrm>
            <a:off x="7255312" y="2097881"/>
            <a:ext cx="119658" cy="328613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 algn="ctr">
              <a:lnSpc>
                <a:spcPts val="2588"/>
              </a:lnSpc>
              <a:buNone/>
            </a:pPr>
            <a:r>
              <a:rPr lang="en-US" sz="2070" b="1" dirty="0">
                <a:solidFill>
                  <a:srgbClr val="1D1D1B"/>
                </a:solidFill>
                <a:latin typeface="Tomorrow" pitchFamily="34" charset="0"/>
                <a:ea typeface="Tomorrow" pitchFamily="34" charset="-122"/>
                <a:cs typeface="Tomorrow" pitchFamily="34" charset="-120"/>
              </a:rPr>
              <a:t>1</a:t>
            </a:r>
            <a:endParaRPr lang="en-US" sz="2070" dirty="0"/>
          </a:p>
        </p:txBody>
      </p:sp>
      <p:sp>
        <p:nvSpPr>
          <p:cNvPr id="9" name="Text 7"/>
          <p:cNvSpPr/>
          <p:nvPr/>
        </p:nvSpPr>
        <p:spPr>
          <a:xfrm>
            <a:off x="3152061" y="2103358"/>
            <a:ext cx="3199090" cy="547688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0" indent="0" algn="r">
              <a:lnSpc>
                <a:spcPts val="2157"/>
              </a:lnSpc>
              <a:buNone/>
            </a:pPr>
            <a:r>
              <a:rPr lang="en-US" sz="1725" b="1" dirty="0">
                <a:solidFill>
                  <a:srgbClr val="1D1D1B"/>
                </a:solidFill>
                <a:latin typeface="Tomorrow" pitchFamily="34" charset="0"/>
                <a:ea typeface="Tomorrow" pitchFamily="34" charset="-122"/>
                <a:cs typeface="Tomorrow" pitchFamily="34" charset="-120"/>
              </a:rPr>
              <a:t>Основы административного права</a:t>
            </a:r>
            <a:endParaRPr lang="en-US" sz="1725" dirty="0"/>
          </a:p>
        </p:txBody>
      </p:sp>
      <p:sp>
        <p:nvSpPr>
          <p:cNvPr id="10" name="Text 8"/>
          <p:cNvSpPr/>
          <p:nvPr/>
        </p:nvSpPr>
        <p:spPr>
          <a:xfrm>
            <a:off x="3152061" y="2756178"/>
            <a:ext cx="3199090" cy="1682353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0" indent="0" algn="r">
              <a:lnSpc>
                <a:spcPts val="2208"/>
              </a:lnSpc>
              <a:buNone/>
            </a:pPr>
            <a:r>
              <a:rPr lang="en-US" sz="1380" dirty="0">
                <a:solidFill>
                  <a:srgbClr val="61615C"/>
                </a:solidFill>
                <a:latin typeface="Tomorrow" pitchFamily="34" charset="0"/>
                <a:ea typeface="Tomorrow" pitchFamily="34" charset="-122"/>
                <a:cs typeface="Tomorrow" pitchFamily="34" charset="-120"/>
              </a:rPr>
              <a:t>Административное право регулирует государственное управление, деятельность органов исполнительной власти и отношения между гражданами и государством.</a:t>
            </a:r>
            <a:endParaRPr lang="en-US" sz="1380" dirty="0"/>
          </a:p>
        </p:txBody>
      </p:sp>
      <p:sp>
        <p:nvSpPr>
          <p:cNvPr id="11" name="Shape 9"/>
          <p:cNvSpPr/>
          <p:nvPr/>
        </p:nvSpPr>
        <p:spPr>
          <a:xfrm>
            <a:off x="7512367" y="3121104"/>
            <a:ext cx="613410" cy="35004"/>
          </a:xfrm>
          <a:prstGeom prst="rect">
            <a:avLst/>
          </a:prstGeom>
          <a:solidFill>
            <a:srgbClr val="CCCCCB"/>
          </a:solidFill>
          <a:ln/>
        </p:spPr>
      </p:sp>
      <p:sp>
        <p:nvSpPr>
          <p:cNvPr id="12" name="Shape 10"/>
          <p:cNvSpPr/>
          <p:nvPr/>
        </p:nvSpPr>
        <p:spPr>
          <a:xfrm>
            <a:off x="7118033" y="2941439"/>
            <a:ext cx="394335" cy="394335"/>
          </a:xfrm>
          <a:prstGeom prst="roundRect">
            <a:avLst>
              <a:gd name="adj" fmla="val 26672"/>
            </a:avLst>
          </a:prstGeom>
          <a:solidFill>
            <a:srgbClr val="EAEAEA"/>
          </a:solidFill>
          <a:ln/>
        </p:spPr>
      </p:sp>
      <p:sp>
        <p:nvSpPr>
          <p:cNvPr id="13" name="Text 11"/>
          <p:cNvSpPr/>
          <p:nvPr/>
        </p:nvSpPr>
        <p:spPr>
          <a:xfrm>
            <a:off x="7226856" y="2974300"/>
            <a:ext cx="176689" cy="328613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 algn="ctr">
              <a:lnSpc>
                <a:spcPts val="2588"/>
              </a:lnSpc>
              <a:buNone/>
            </a:pPr>
            <a:r>
              <a:rPr lang="en-US" sz="2070" b="1" dirty="0">
                <a:solidFill>
                  <a:srgbClr val="1D1D1B"/>
                </a:solidFill>
                <a:latin typeface="Tomorrow" pitchFamily="34" charset="0"/>
                <a:ea typeface="Tomorrow" pitchFamily="34" charset="-122"/>
                <a:cs typeface="Tomorrow" pitchFamily="34" charset="-120"/>
              </a:rPr>
              <a:t>2</a:t>
            </a:r>
            <a:endParaRPr lang="en-US" sz="2070" dirty="0"/>
          </a:p>
        </p:txBody>
      </p:sp>
      <p:sp>
        <p:nvSpPr>
          <p:cNvPr id="14" name="Text 12"/>
          <p:cNvSpPr/>
          <p:nvPr/>
        </p:nvSpPr>
        <p:spPr>
          <a:xfrm>
            <a:off x="8279249" y="2979777"/>
            <a:ext cx="3199090" cy="547688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0" indent="0" algn="l">
              <a:lnSpc>
                <a:spcPts val="2157"/>
              </a:lnSpc>
              <a:buNone/>
            </a:pPr>
            <a:r>
              <a:rPr lang="en-US" sz="1725" b="1" dirty="0">
                <a:solidFill>
                  <a:srgbClr val="1D1D1B"/>
                </a:solidFill>
                <a:latin typeface="Tomorrow" pitchFamily="34" charset="0"/>
                <a:ea typeface="Tomorrow" pitchFamily="34" charset="-122"/>
                <a:cs typeface="Tomorrow" pitchFamily="34" charset="-120"/>
              </a:rPr>
              <a:t>Административные правонарушения</a:t>
            </a:r>
            <a:endParaRPr lang="en-US" sz="1725" dirty="0"/>
          </a:p>
        </p:txBody>
      </p:sp>
      <p:sp>
        <p:nvSpPr>
          <p:cNvPr id="15" name="Text 13"/>
          <p:cNvSpPr/>
          <p:nvPr/>
        </p:nvSpPr>
        <p:spPr>
          <a:xfrm>
            <a:off x="8279249" y="3632597"/>
            <a:ext cx="3199090" cy="1682353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0" indent="0" algn="l">
              <a:lnSpc>
                <a:spcPts val="2208"/>
              </a:lnSpc>
              <a:buNone/>
            </a:pPr>
            <a:r>
              <a:rPr lang="en-US" sz="1380" dirty="0">
                <a:solidFill>
                  <a:srgbClr val="61615C"/>
                </a:solidFill>
                <a:latin typeface="Tomorrow" pitchFamily="34" charset="0"/>
                <a:ea typeface="Tomorrow" pitchFamily="34" charset="-122"/>
                <a:cs typeface="Tomorrow" pitchFamily="34" charset="-120"/>
              </a:rPr>
              <a:t>Административные правонарушения - общественно вредные, но менее опасные, чем уголовные, деяния, за которые предусмотрена административная ответственность.</a:t>
            </a:r>
            <a:endParaRPr lang="en-US" sz="1380" dirty="0"/>
          </a:p>
        </p:txBody>
      </p:sp>
      <p:sp>
        <p:nvSpPr>
          <p:cNvPr id="16" name="Shape 14"/>
          <p:cNvSpPr/>
          <p:nvPr/>
        </p:nvSpPr>
        <p:spPr>
          <a:xfrm>
            <a:off x="6504623" y="5105638"/>
            <a:ext cx="613410" cy="35004"/>
          </a:xfrm>
          <a:prstGeom prst="rect">
            <a:avLst/>
          </a:prstGeom>
          <a:solidFill>
            <a:srgbClr val="CCCCCB"/>
          </a:solidFill>
          <a:ln/>
        </p:spPr>
      </p:sp>
      <p:sp>
        <p:nvSpPr>
          <p:cNvPr id="17" name="Shape 15"/>
          <p:cNvSpPr/>
          <p:nvPr/>
        </p:nvSpPr>
        <p:spPr>
          <a:xfrm>
            <a:off x="7118033" y="4925973"/>
            <a:ext cx="394335" cy="394335"/>
          </a:xfrm>
          <a:prstGeom prst="roundRect">
            <a:avLst>
              <a:gd name="adj" fmla="val 26672"/>
            </a:avLst>
          </a:prstGeom>
          <a:solidFill>
            <a:srgbClr val="EAEAEA"/>
          </a:solidFill>
          <a:ln/>
        </p:spPr>
      </p:sp>
      <p:sp>
        <p:nvSpPr>
          <p:cNvPr id="18" name="Text 16"/>
          <p:cNvSpPr/>
          <p:nvPr/>
        </p:nvSpPr>
        <p:spPr>
          <a:xfrm>
            <a:off x="7227332" y="4958834"/>
            <a:ext cx="175617" cy="328613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 algn="ctr">
              <a:lnSpc>
                <a:spcPts val="2588"/>
              </a:lnSpc>
              <a:buNone/>
            </a:pPr>
            <a:r>
              <a:rPr lang="en-US" sz="2070" b="1" dirty="0">
                <a:solidFill>
                  <a:srgbClr val="1D1D1B"/>
                </a:solidFill>
                <a:latin typeface="Tomorrow" pitchFamily="34" charset="0"/>
                <a:ea typeface="Tomorrow" pitchFamily="34" charset="-122"/>
                <a:cs typeface="Tomorrow" pitchFamily="34" charset="-120"/>
              </a:rPr>
              <a:t>3</a:t>
            </a:r>
            <a:endParaRPr lang="en-US" sz="2070" dirty="0"/>
          </a:p>
        </p:txBody>
      </p:sp>
      <p:sp>
        <p:nvSpPr>
          <p:cNvPr id="19" name="Text 17"/>
          <p:cNvSpPr/>
          <p:nvPr/>
        </p:nvSpPr>
        <p:spPr>
          <a:xfrm>
            <a:off x="3152061" y="4964311"/>
            <a:ext cx="3199090" cy="821531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0" indent="0" algn="r">
              <a:lnSpc>
                <a:spcPts val="2157"/>
              </a:lnSpc>
              <a:buNone/>
            </a:pPr>
            <a:r>
              <a:rPr lang="en-US" sz="1725" b="1" dirty="0">
                <a:solidFill>
                  <a:srgbClr val="1D1D1B"/>
                </a:solidFill>
                <a:latin typeface="Tomorrow" pitchFamily="34" charset="0"/>
                <a:ea typeface="Tomorrow" pitchFamily="34" charset="-122"/>
                <a:cs typeface="Tomorrow" pitchFamily="34" charset="-120"/>
              </a:rPr>
              <a:t>Производство по делам об административных правонарушениях</a:t>
            </a:r>
            <a:endParaRPr lang="en-US" sz="1725" dirty="0"/>
          </a:p>
        </p:txBody>
      </p:sp>
      <p:sp>
        <p:nvSpPr>
          <p:cNvPr id="20" name="Text 18"/>
          <p:cNvSpPr/>
          <p:nvPr/>
        </p:nvSpPr>
        <p:spPr>
          <a:xfrm>
            <a:off x="3152061" y="5890974"/>
            <a:ext cx="3199090" cy="1682353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0" indent="0" algn="r">
              <a:lnSpc>
                <a:spcPts val="2208"/>
              </a:lnSpc>
              <a:buNone/>
            </a:pPr>
            <a:r>
              <a:rPr lang="en-US" sz="1380" dirty="0">
                <a:solidFill>
                  <a:srgbClr val="61615C"/>
                </a:solidFill>
                <a:latin typeface="Tomorrow" pitchFamily="34" charset="0"/>
                <a:ea typeface="Tomorrow" pitchFamily="34" charset="-122"/>
                <a:cs typeface="Tomorrow" pitchFamily="34" charset="-120"/>
              </a:rPr>
              <a:t>Процедура рассмотрения дел об административных правонарушениях регламентируется Кодексом Российской Федерации об административных правонарушениях.</a:t>
            </a:r>
            <a:endParaRPr lang="en-US" sz="1380" dirty="0"/>
          </a:p>
        </p:txBody>
      </p:sp>
      <p:pic>
        <p:nvPicPr>
          <p:cNvPr id="21" name="Image 0" descr="preencoded.png">
            <a:hlinkClick r:id="rId3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242153" y="7589520"/>
            <a:ext cx="2296807" cy="54864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EFEFEF"/>
          </a:solidFill>
          <a:ln/>
        </p:spPr>
      </p:sp>
      <p:sp>
        <p:nvSpPr>
          <p:cNvPr id="3" name="Shape 1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FCFCFC"/>
          </a:solidFill>
          <a:ln/>
        </p:spPr>
      </p:sp>
      <p:sp>
        <p:nvSpPr>
          <p:cNvPr id="4" name="Text 2"/>
          <p:cNvSpPr/>
          <p:nvPr/>
        </p:nvSpPr>
        <p:spPr>
          <a:xfrm>
            <a:off x="2037993" y="732592"/>
            <a:ext cx="8594408" cy="694373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>
              <a:lnSpc>
                <a:spcPts val="5468"/>
              </a:lnSpc>
              <a:buNone/>
            </a:pPr>
            <a:r>
              <a:rPr lang="en-US" sz="4374" b="1" dirty="0">
                <a:solidFill>
                  <a:srgbClr val="1D1D1B"/>
                </a:solidFill>
                <a:latin typeface="Tomorrow" pitchFamily="34" charset="0"/>
                <a:ea typeface="Tomorrow" pitchFamily="34" charset="-122"/>
                <a:cs typeface="Tomorrow" pitchFamily="34" charset="-120"/>
              </a:rPr>
              <a:t>Налоговое законодательство</a:t>
            </a:r>
            <a:endParaRPr lang="en-US" sz="4374" dirty="0"/>
          </a:p>
        </p:txBody>
      </p:sp>
      <p:sp>
        <p:nvSpPr>
          <p:cNvPr id="5" name="Shape 3"/>
          <p:cNvSpPr/>
          <p:nvPr/>
        </p:nvSpPr>
        <p:spPr>
          <a:xfrm>
            <a:off x="2037993" y="1871305"/>
            <a:ext cx="5166122" cy="2701766"/>
          </a:xfrm>
          <a:prstGeom prst="roundRect">
            <a:avLst>
              <a:gd name="adj" fmla="val 4935"/>
            </a:avLst>
          </a:prstGeom>
          <a:solidFill>
            <a:srgbClr val="EAEAEA"/>
          </a:solidFill>
          <a:ln/>
        </p:spPr>
      </p:sp>
      <p:sp>
        <p:nvSpPr>
          <p:cNvPr id="6" name="Text 4"/>
          <p:cNvSpPr/>
          <p:nvPr/>
        </p:nvSpPr>
        <p:spPr>
          <a:xfrm>
            <a:off x="2260163" y="2093476"/>
            <a:ext cx="3854172" cy="347186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>
              <a:lnSpc>
                <a:spcPts val="2734"/>
              </a:lnSpc>
              <a:buNone/>
            </a:pPr>
            <a:r>
              <a:rPr lang="en-US" sz="2187" b="1" dirty="0">
                <a:solidFill>
                  <a:srgbClr val="1D1D1B"/>
                </a:solidFill>
                <a:latin typeface="Tomorrow" pitchFamily="34" charset="0"/>
                <a:ea typeface="Tomorrow" pitchFamily="34" charset="-122"/>
                <a:cs typeface="Tomorrow" pitchFamily="34" charset="-120"/>
              </a:rPr>
              <a:t>Основы налогообложения</a:t>
            </a:r>
            <a:endParaRPr lang="en-US" sz="2187" dirty="0"/>
          </a:p>
        </p:txBody>
      </p:sp>
      <p:sp>
        <p:nvSpPr>
          <p:cNvPr id="7" name="Text 5"/>
          <p:cNvSpPr/>
          <p:nvPr/>
        </p:nvSpPr>
        <p:spPr>
          <a:xfrm>
            <a:off x="2260163" y="2573893"/>
            <a:ext cx="4721781" cy="1777008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0" indent="0">
              <a:lnSpc>
                <a:spcPts val="2799"/>
              </a:lnSpc>
              <a:buNone/>
            </a:pPr>
            <a:r>
              <a:rPr lang="en-US" sz="1750" dirty="0">
                <a:solidFill>
                  <a:srgbClr val="61615C"/>
                </a:solidFill>
                <a:latin typeface="Tomorrow" pitchFamily="34" charset="0"/>
                <a:ea typeface="Tomorrow" pitchFamily="34" charset="-122"/>
                <a:cs typeface="Tomorrow" pitchFamily="34" charset="-120"/>
              </a:rPr>
              <a:t>Российское налоговое законодательство регулирует систему сборов, налогов и платежей, которые граждане и организации обязаны уплачивать государству.</a:t>
            </a:r>
            <a:endParaRPr lang="en-US" sz="1750" dirty="0"/>
          </a:p>
        </p:txBody>
      </p:sp>
      <p:sp>
        <p:nvSpPr>
          <p:cNvPr id="8" name="Shape 6"/>
          <p:cNvSpPr/>
          <p:nvPr/>
        </p:nvSpPr>
        <p:spPr>
          <a:xfrm>
            <a:off x="7426285" y="1871305"/>
            <a:ext cx="5166122" cy="2701766"/>
          </a:xfrm>
          <a:prstGeom prst="roundRect">
            <a:avLst>
              <a:gd name="adj" fmla="val 4935"/>
            </a:avLst>
          </a:prstGeom>
          <a:solidFill>
            <a:srgbClr val="EAEAEA"/>
          </a:solidFill>
          <a:ln/>
        </p:spPr>
      </p:sp>
      <p:sp>
        <p:nvSpPr>
          <p:cNvPr id="9" name="Text 7"/>
          <p:cNvSpPr/>
          <p:nvPr/>
        </p:nvSpPr>
        <p:spPr>
          <a:xfrm>
            <a:off x="7648456" y="2093476"/>
            <a:ext cx="3213854" cy="347186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>
              <a:lnSpc>
                <a:spcPts val="2734"/>
              </a:lnSpc>
              <a:buNone/>
            </a:pPr>
            <a:r>
              <a:rPr lang="en-US" sz="2187" b="1" dirty="0">
                <a:solidFill>
                  <a:srgbClr val="1D1D1B"/>
                </a:solidFill>
                <a:latin typeface="Tomorrow" pitchFamily="34" charset="0"/>
                <a:ea typeface="Tomorrow" pitchFamily="34" charset="-122"/>
                <a:cs typeface="Tomorrow" pitchFamily="34" charset="-120"/>
              </a:rPr>
              <a:t>Налоговый Кодекс РФ</a:t>
            </a:r>
            <a:endParaRPr lang="en-US" sz="2187" dirty="0"/>
          </a:p>
        </p:txBody>
      </p:sp>
      <p:sp>
        <p:nvSpPr>
          <p:cNvPr id="10" name="Text 8"/>
          <p:cNvSpPr/>
          <p:nvPr/>
        </p:nvSpPr>
        <p:spPr>
          <a:xfrm>
            <a:off x="7648456" y="2573893"/>
            <a:ext cx="4721781" cy="1421606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0" indent="0">
              <a:lnSpc>
                <a:spcPts val="2799"/>
              </a:lnSpc>
              <a:buNone/>
            </a:pPr>
            <a:r>
              <a:rPr lang="en-US" sz="1750" dirty="0">
                <a:solidFill>
                  <a:srgbClr val="61615C"/>
                </a:solidFill>
                <a:latin typeface="Tomorrow" pitchFamily="34" charset="0"/>
                <a:ea typeface="Tomorrow" pitchFamily="34" charset="-122"/>
                <a:cs typeface="Tomorrow" pitchFamily="34" charset="-120"/>
              </a:rPr>
              <a:t>Налоговый Кодекс определяет виды налогов, порядок их исчисления и уплаты, права и обязанности налогоплательщиков и налоговых органов.</a:t>
            </a:r>
            <a:endParaRPr lang="en-US" sz="1750" dirty="0"/>
          </a:p>
        </p:txBody>
      </p:sp>
      <p:sp>
        <p:nvSpPr>
          <p:cNvPr id="11" name="Shape 9"/>
          <p:cNvSpPr/>
          <p:nvPr/>
        </p:nvSpPr>
        <p:spPr>
          <a:xfrm>
            <a:off x="2037993" y="4795242"/>
            <a:ext cx="5166122" cy="2701766"/>
          </a:xfrm>
          <a:prstGeom prst="roundRect">
            <a:avLst>
              <a:gd name="adj" fmla="val 4935"/>
            </a:avLst>
          </a:prstGeom>
          <a:solidFill>
            <a:srgbClr val="EAEAEA"/>
          </a:solidFill>
          <a:ln/>
        </p:spPr>
      </p:sp>
      <p:sp>
        <p:nvSpPr>
          <p:cNvPr id="12" name="Text 10"/>
          <p:cNvSpPr/>
          <p:nvPr/>
        </p:nvSpPr>
        <p:spPr>
          <a:xfrm>
            <a:off x="2260163" y="5017413"/>
            <a:ext cx="4208978" cy="347186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>
              <a:lnSpc>
                <a:spcPts val="2734"/>
              </a:lnSpc>
              <a:buNone/>
            </a:pPr>
            <a:r>
              <a:rPr lang="en-US" sz="2187" b="1" dirty="0">
                <a:solidFill>
                  <a:srgbClr val="1D1D1B"/>
                </a:solidFill>
                <a:latin typeface="Tomorrow" pitchFamily="34" charset="0"/>
                <a:ea typeface="Tomorrow" pitchFamily="34" charset="-122"/>
                <a:cs typeface="Tomorrow" pitchFamily="34" charset="-120"/>
              </a:rPr>
              <a:t>Прямые и косвенные налоги</a:t>
            </a:r>
            <a:endParaRPr lang="en-US" sz="2187" dirty="0"/>
          </a:p>
        </p:txBody>
      </p:sp>
      <p:sp>
        <p:nvSpPr>
          <p:cNvPr id="13" name="Text 11"/>
          <p:cNvSpPr/>
          <p:nvPr/>
        </p:nvSpPr>
        <p:spPr>
          <a:xfrm>
            <a:off x="2260163" y="5497830"/>
            <a:ext cx="4721781" cy="1421606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0" indent="0">
              <a:lnSpc>
                <a:spcPts val="2799"/>
              </a:lnSpc>
              <a:buNone/>
            </a:pPr>
            <a:r>
              <a:rPr lang="en-US" sz="1750" dirty="0">
                <a:solidFill>
                  <a:srgbClr val="61615C"/>
                </a:solidFill>
                <a:latin typeface="Tomorrow" pitchFamily="34" charset="0"/>
                <a:ea typeface="Tomorrow" pitchFamily="34" charset="-122"/>
                <a:cs typeface="Tomorrow" pitchFamily="34" charset="-120"/>
              </a:rPr>
              <a:t>К прямым налогам относятся налог на прибыль, НДФЛ, НДС. Косвенные налоги взимаются в виде надбавок к цене товаров и услуг.</a:t>
            </a:r>
            <a:endParaRPr lang="en-US" sz="1750" dirty="0"/>
          </a:p>
        </p:txBody>
      </p:sp>
      <p:sp>
        <p:nvSpPr>
          <p:cNvPr id="14" name="Shape 12"/>
          <p:cNvSpPr/>
          <p:nvPr/>
        </p:nvSpPr>
        <p:spPr>
          <a:xfrm>
            <a:off x="7426285" y="4795242"/>
            <a:ext cx="5166122" cy="2701766"/>
          </a:xfrm>
          <a:prstGeom prst="roundRect">
            <a:avLst>
              <a:gd name="adj" fmla="val 4935"/>
            </a:avLst>
          </a:prstGeom>
          <a:solidFill>
            <a:srgbClr val="EAEAEA"/>
          </a:solidFill>
          <a:ln/>
        </p:spPr>
      </p:sp>
      <p:sp>
        <p:nvSpPr>
          <p:cNvPr id="15" name="Text 13"/>
          <p:cNvSpPr/>
          <p:nvPr/>
        </p:nvSpPr>
        <p:spPr>
          <a:xfrm>
            <a:off x="7648456" y="5017413"/>
            <a:ext cx="4629626" cy="347186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>
              <a:lnSpc>
                <a:spcPts val="2734"/>
              </a:lnSpc>
              <a:buNone/>
            </a:pPr>
            <a:r>
              <a:rPr lang="en-US" sz="2187" b="1" dirty="0">
                <a:solidFill>
                  <a:srgbClr val="1D1D1B"/>
                </a:solidFill>
                <a:latin typeface="Tomorrow" pitchFamily="34" charset="0"/>
                <a:ea typeface="Tomorrow" pitchFamily="34" charset="-122"/>
                <a:cs typeface="Tomorrow" pitchFamily="34" charset="-120"/>
              </a:rPr>
              <a:t>Ответственность за нарушения</a:t>
            </a:r>
            <a:endParaRPr lang="en-US" sz="2187" dirty="0"/>
          </a:p>
        </p:txBody>
      </p:sp>
      <p:sp>
        <p:nvSpPr>
          <p:cNvPr id="16" name="Text 14"/>
          <p:cNvSpPr/>
          <p:nvPr/>
        </p:nvSpPr>
        <p:spPr>
          <a:xfrm>
            <a:off x="7648456" y="5497830"/>
            <a:ext cx="4721781" cy="1777008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0" indent="0">
              <a:lnSpc>
                <a:spcPts val="2799"/>
              </a:lnSpc>
              <a:buNone/>
            </a:pPr>
            <a:r>
              <a:rPr lang="en-US" sz="1750" dirty="0">
                <a:solidFill>
                  <a:srgbClr val="61615C"/>
                </a:solidFill>
                <a:latin typeface="Tomorrow" pitchFamily="34" charset="0"/>
                <a:ea typeface="Tomorrow" pitchFamily="34" charset="-122"/>
                <a:cs typeface="Tomorrow" pitchFamily="34" charset="-120"/>
              </a:rPr>
              <a:t>За неуплату или неверное исчисление налогов предусмотрены административная и уголовная ответственность в виде штрафов и лишения свободы.</a:t>
            </a:r>
            <a:endParaRPr lang="en-US" sz="1750" dirty="0"/>
          </a:p>
        </p:txBody>
      </p:sp>
      <p:pic>
        <p:nvPicPr>
          <p:cNvPr id="17" name="Image 0" descr="preencoded.png">
            <a:hlinkClick r:id="rId3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242153" y="7589520"/>
            <a:ext cx="2296807" cy="54864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784</Words>
  <Application>Microsoft Office PowerPoint</Application>
  <PresentationFormat>Произвольный</PresentationFormat>
  <Paragraphs>70</Paragraphs>
  <Slides>10</Slides>
  <Notes>10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4" baseType="lpstr">
      <vt:lpstr>Arial</vt:lpstr>
      <vt:lpstr>Calibri</vt:lpstr>
      <vt:lpstr>Tomorrow</vt:lpstr>
      <vt:lpstr>Office Theme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PptxGenJS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PptxGenJS Presentation</dc:title>
  <dc:subject>PptxGenJS Presentation</dc:subject>
  <dc:creator>PptxGenJS</dc:creator>
  <cp:lastModifiedBy>Учетная запись Майкрософт</cp:lastModifiedBy>
  <cp:revision>2</cp:revision>
  <dcterms:created xsi:type="dcterms:W3CDTF">2024-05-02T00:12:12Z</dcterms:created>
  <dcterms:modified xsi:type="dcterms:W3CDTF">2024-06-26T08:46:33Z</dcterms:modified>
</cp:coreProperties>
</file>