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84" r:id="rId2"/>
    <p:sldId id="283" r:id="rId3"/>
    <p:sldId id="258" r:id="rId4"/>
    <p:sldId id="285" r:id="rId5"/>
    <p:sldId id="286" r:id="rId6"/>
    <p:sldId id="288" r:id="rId7"/>
    <p:sldId id="287" r:id="rId8"/>
    <p:sldId id="289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9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-4297363" y="304800"/>
            <a:ext cx="15879763" cy="4724400"/>
            <a:chOff x="-2030" y="192"/>
            <a:chExt cx="7502" cy="2976"/>
          </a:xfrm>
        </p:grpSpPr>
        <p:sp>
          <p:nvSpPr>
            <p:cNvPr id="2355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5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355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sp>
        <p:nvSpPr>
          <p:cNvPr id="2355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924050" y="985838"/>
            <a:ext cx="9652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924050" y="3427413"/>
            <a:ext cx="965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28AE898-4837-4639-B12F-952783A70131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5FEC94-B018-443E-A038-9057697E6B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B5E2D-43E5-40C5-A070-C6907027F510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A7131-FFB7-4179-9F5D-3B42FA72DF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0825" y="301625"/>
            <a:ext cx="2436813" cy="56403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27213" y="301625"/>
            <a:ext cx="7161212" cy="56403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A3BC33-89F2-4EC9-B6CF-16BE5ADB3FEE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CF45C-0514-4F2D-8EB3-1204ED9A59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8CD328-0429-4830-99F0-452293BF625C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8C911-3697-4E00-8CBE-AB92DF779E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D2487F-68C5-41B8-BF89-3440C2727F10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2C224-14C7-4A47-90B9-6A3A46B031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27213" y="1827213"/>
            <a:ext cx="47990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78625" y="1827213"/>
            <a:ext cx="479901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C3D58-CDD1-4BD6-B20F-85752DB531AB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567A5-A93D-4AFC-B37F-24DE2100C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AE5A1F-FD4A-434E-ADD1-CF7178E2377D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847A3-3FFD-4897-B9DC-9BE4A41EB0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4204F1-167F-4C17-A358-4406AFACA689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452F9-8ACE-4E8B-8EF1-269074AC98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E09AF4-B1AF-41C5-9107-16DB942F3920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DD958-10E8-4FFC-9817-CF5CD90050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A1B290-218D-4F4B-ACA9-5996FAB86251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AA13D-E487-4955-A040-847EFB7C1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84E22E-989A-4D79-9AF1-CF810D20F189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F7AFD-DDCE-42A5-9327-F9B47E9280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4318000" y="0"/>
            <a:ext cx="15900400" cy="3810000"/>
            <a:chOff x="-2040" y="0"/>
            <a:chExt cx="7512" cy="2400"/>
          </a:xfrm>
        </p:grpSpPr>
        <p:sp>
          <p:nvSpPr>
            <p:cNvPr id="2253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301625"/>
            <a:ext cx="975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7213" y="1827213"/>
            <a:ext cx="97504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C7E2408-2BE1-4AC5-AE89-86FC7BA3462E}" type="datetimeFigureOut">
              <a:rPr lang="ru-RU"/>
              <a:pPr/>
              <a:t>26.06.2024</a:t>
            </a:fld>
            <a:endParaRPr lang="ru-RU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D42C8A-6C1A-4726-BBD9-87707408996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41375" y="2436813"/>
            <a:ext cx="10853738" cy="210820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4800" b="1">
                <a:solidFill>
                  <a:srgbClr val="FF0000"/>
                </a:solidFill>
                <a:latin typeface="XO Thames"/>
              </a:rPr>
              <a:t>Линейный и экспоненциальный рост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08038" y="195263"/>
            <a:ext cx="10502900" cy="128746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>
                <a:solidFill>
                  <a:srgbClr val="000099"/>
                </a:solidFill>
                <a:latin typeface="Sylfaen" pitchFamily="18" charset="0"/>
              </a:rPr>
              <a:t>Алгебра </a:t>
            </a:r>
          </a:p>
          <a:p>
            <a:pPr algn="ctr">
              <a:lnSpc>
                <a:spcPct val="90000"/>
              </a:lnSpc>
            </a:pPr>
            <a:r>
              <a:rPr lang="ru-RU" sz="5400" b="1">
                <a:solidFill>
                  <a:srgbClr val="000099"/>
                </a:solidFill>
                <a:latin typeface="Sylfaen" pitchFamily="18" charset="0"/>
              </a:rPr>
              <a:t>9 класс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74763" y="5070475"/>
            <a:ext cx="10515600" cy="1325563"/>
          </a:xfrm>
          <a:prstGeom prst="rect">
            <a:avLst/>
          </a:prstGeom>
        </p:spPr>
        <p:txBody>
          <a:bodyPr anchor="b"/>
          <a:lstStyle/>
          <a:p>
            <a:pPr algn="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3600" b="1" dirty="0">
              <a:solidFill>
                <a:srgbClr val="0070C0"/>
              </a:solidFill>
              <a:latin typeface="Sylfae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47725" y="155575"/>
            <a:ext cx="10515600" cy="1325563"/>
          </a:xfrm>
        </p:spPr>
        <p:txBody>
          <a:bodyPr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Sylfaen" pitchFamily="18" charset="0"/>
              </a:rPr>
              <a:t>Этапы работы с презентацией: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60388" y="1641475"/>
            <a:ext cx="11363325" cy="3863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>
                <a:latin typeface="Sylfaen" pitchFamily="18" charset="0"/>
                <a:ea typeface="+mj-ea"/>
                <a:cs typeface="+mj-cs"/>
              </a:rPr>
              <a:t> Изучите материал, расположенный на слайдах 3-7 и составьте опорный конспект в тетради.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4400" b="1" dirty="0">
              <a:latin typeface="Sylfaen" pitchFamily="18" charset="0"/>
              <a:ea typeface="+mj-ea"/>
              <a:cs typeface="+mj-cs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>
                <a:latin typeface="Sylfaen" pitchFamily="18" charset="0"/>
                <a:ea typeface="+mj-ea"/>
                <a:cs typeface="+mj-cs"/>
              </a:rPr>
              <a:t> Выполни задания по учебнику со слайда 28.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dirty="0">
              <a:latin typeface="Sylfae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Линейный рост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4294967295"/>
          </p:nvPr>
        </p:nvSpPr>
        <p:spPr>
          <a:xfrm>
            <a:off x="712788" y="1825625"/>
            <a:ext cx="11128375" cy="4351338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/>
              <a:t>В случае </a:t>
            </a:r>
            <a:r>
              <a:rPr lang="ru-RU" b="1"/>
              <a:t>линейного роста</a:t>
            </a:r>
            <a:r>
              <a:rPr lang="ru-RU"/>
              <a:t>, величина </a:t>
            </a:r>
            <a:r>
              <a:rPr lang="ru-RU" i="1"/>
              <a:t>N</a:t>
            </a:r>
            <a:r>
              <a:rPr lang="ru-RU"/>
              <a:t>(</a:t>
            </a:r>
            <a:r>
              <a:rPr lang="ru-RU" i="1"/>
              <a:t>t</a:t>
            </a:r>
            <a:r>
              <a:rPr lang="ru-RU"/>
              <a:t>) для одного и того же периода времени (</a:t>
            </a:r>
            <a:r>
              <a:rPr lang="ru-RU" i="1"/>
              <a:t>c</a:t>
            </a:r>
            <a:r>
              <a:rPr lang="ru-RU"/>
              <a:t>) всегда дополняется одинаковым слагаемым (</a:t>
            </a:r>
            <a:r>
              <a:rPr lang="ru-RU" i="1"/>
              <a:t>d</a:t>
            </a:r>
            <a:r>
              <a:rPr lang="ru-RU"/>
              <a:t>).</a:t>
            </a:r>
          </a:p>
          <a:p>
            <a:pPr marL="0" indent="0">
              <a:buFont typeface="Wingdings" pitchFamily="2" charset="2"/>
              <a:buNone/>
            </a:pPr>
            <a:endParaRPr lang="ru-RU"/>
          </a:p>
        </p:txBody>
      </p:sp>
      <p:sp>
        <p:nvSpPr>
          <p:cNvPr id="15363" name="AutoShape 2" descr="https://math.lakschool.com/en/themen/wachstumsprozesse/images/lineares_wachstum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2876550"/>
            <a:ext cx="590232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1663" y="2879725"/>
            <a:ext cx="5037137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Прочитайте легенду</a:t>
            </a:r>
          </a:p>
        </p:txBody>
      </p:sp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622300" y="1847850"/>
            <a:ext cx="106346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Мудрец, который изобрёл шахматы, попросил у падишаха за своё изобретение зёрна пшеницы в следующих количествах: за первую клетку шахматной доски - 1 зерно, за вторую - 2 зерна, за третью - 2</a:t>
            </a:r>
            <a:r>
              <a:rPr lang="ru-RU" sz="2000" baseline="30000">
                <a:latin typeface="Calibri" pitchFamily="34" charset="0"/>
              </a:rPr>
              <a:t>2</a:t>
            </a:r>
            <a:r>
              <a:rPr lang="ru-RU" sz="2000">
                <a:latin typeface="Calibri" pitchFamily="34" charset="0"/>
              </a:rPr>
              <a:t>, за четвёртую - 2</a:t>
            </a:r>
            <a:r>
              <a:rPr lang="ru-RU" sz="2000" baseline="30000">
                <a:latin typeface="Calibri" pitchFamily="34" charset="0"/>
              </a:rPr>
              <a:t>3</a:t>
            </a:r>
            <a:r>
              <a:rPr lang="ru-RU" sz="2000">
                <a:latin typeface="Calibri" pitchFamily="34" charset="0"/>
              </a:rPr>
              <a:t>, …, за последнюю 64-ю клетку - 2</a:t>
            </a:r>
            <a:r>
              <a:rPr lang="ru-RU" sz="2000" baseline="30000">
                <a:latin typeface="Calibri" pitchFamily="34" charset="0"/>
              </a:rPr>
              <a:t>63</a:t>
            </a:r>
            <a:r>
              <a:rPr lang="ru-RU" sz="2000">
                <a:latin typeface="Calibri" pitchFamily="34" charset="0"/>
              </a:rPr>
              <a:t> зёрен. И падишах велел слугам выдать требуемую пшеницу. Мы тогда поняли, что на самом деле изобретатель попросил невероятно большое количество зёрен.</a:t>
            </a:r>
          </a:p>
          <a:p>
            <a:r>
              <a:rPr lang="ru-RU" sz="2000">
                <a:latin typeface="Calibri" pitchFamily="34" charset="0"/>
              </a:rPr>
              <a:t>Действительно, только за последнюю клетку мудрец попросил 2</a:t>
            </a:r>
            <a:r>
              <a:rPr lang="ru-RU" sz="2000" baseline="30000">
                <a:latin typeface="Calibri" pitchFamily="34" charset="0"/>
              </a:rPr>
              <a:t>63</a:t>
            </a:r>
            <a:r>
              <a:rPr lang="ru-RU" sz="2000">
                <a:latin typeface="Calibri" pitchFamily="34" charset="0"/>
              </a:rPr>
              <a:t> зёрен, что образует 20-разрядное число зёрен. Это количество больше, чем объём зерна, выращиваемый на всей</a:t>
            </a:r>
          </a:p>
          <a:p>
            <a:r>
              <a:rPr lang="ru-RU" sz="2000">
                <a:latin typeface="Calibri" pitchFamily="34" charset="0"/>
              </a:rPr>
              <a:t>Земле за год.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23950" y="5199063"/>
            <a:ext cx="10077450" cy="1201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Таким интересным образом падишах познакомился с экспоненциальным ростом величин.  Фактически в этой легенде речь шла о геометрической прогрессии, у которой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b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= 1 и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q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= 2.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Экспоненциальный рост</a:t>
            </a:r>
          </a:p>
        </p:txBody>
      </p:sp>
      <p:sp>
        <p:nvSpPr>
          <p:cNvPr id="17410" name="AutoShape 2" descr="https://math.lakschool.com/en/themen/wachstumsprozesse/images/lineares_wachstum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8225" y="2974975"/>
            <a:ext cx="848836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638" y="1550988"/>
            <a:ext cx="3319462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Чем экспоненциальный рост </a:t>
            </a:r>
            <a:br>
              <a:rPr lang="ru-RU" sz="3200" b="1">
                <a:solidFill>
                  <a:schemeClr val="bg1"/>
                </a:solidFill>
              </a:rPr>
            </a:br>
            <a:r>
              <a:rPr lang="ru-RU" sz="3200" b="1">
                <a:solidFill>
                  <a:schemeClr val="bg1"/>
                </a:solidFill>
              </a:rPr>
              <a:t>отличается от линейного?</a:t>
            </a:r>
            <a:r>
              <a:rPr lang="ru-RU" sz="3200" b="1"/>
              <a:t/>
            </a:r>
            <a:br>
              <a:rPr lang="ru-RU" sz="3200" b="1"/>
            </a:br>
            <a:endParaRPr lang="ru-RU" sz="3200"/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661988" y="1576388"/>
            <a:ext cx="111521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XO Thames"/>
              </a:rPr>
              <a:t>Линейный рост характеризуется стабильным прибавлением постоянной, а экспоненциальный рост – это следствие многократного умножения на постоянную. То есть если линейный рост на графике представляет собой стабильную линию, то экспоненциальный рост характеризуется быстрым взлетом. </a:t>
            </a:r>
          </a:p>
          <a:p>
            <a:endParaRPr lang="ru-RU" sz="2400">
              <a:latin typeface="XO Thames"/>
            </a:endParaRPr>
          </a:p>
          <a:p>
            <a:r>
              <a:rPr lang="ru-RU" sz="2400">
                <a:latin typeface="XO Thames"/>
              </a:rPr>
              <a:t>В качестве примера можно привести обычную ходьбу. Если длина одного шага составляет 1 метр, то через 6 шагов человек преодолевает расстояние в 6 метров. Это и называется линейным ростом. </a:t>
            </a:r>
          </a:p>
          <a:p>
            <a:endParaRPr lang="ru-RU" sz="2400">
              <a:latin typeface="XO Thames"/>
            </a:endParaRPr>
          </a:p>
          <a:p>
            <a:r>
              <a:rPr lang="ru-RU" sz="2400">
                <a:latin typeface="XO Thames"/>
              </a:rPr>
              <a:t>При экспоненциальном росте длина каждого шага в нашем примере увеличивается в 2 раза. То есть сначала человек шагает на 1 метр, потом на 2 метра, потом на 4 метра и так далее. В таком случае за 6 шагов можно пройти 32 метра, что гораздо больше, чем в предыдущем примере.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s://cf.ppt-online.org/files1/slide/t/tq0LEh5MXNZOV3uDYs9agF8ySRrI1BdlConkWQpTx/slide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4225" y="365125"/>
            <a:ext cx="8202613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Домашнее задание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9100" y="1063625"/>
            <a:ext cx="663257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727325" y="195263"/>
            <a:ext cx="52943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XO Thames"/>
              </a:rPr>
              <a:t>Выполните тестовые задания: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111</TotalTime>
  <Words>285</Words>
  <Application>Microsoft Office PowerPoint</Application>
  <PresentationFormat>Произвольный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Calibri</vt:lpstr>
      <vt:lpstr>Arial</vt:lpstr>
      <vt:lpstr>Calibri Light</vt:lpstr>
      <vt:lpstr>XO Thames</vt:lpstr>
      <vt:lpstr>Sylfaen</vt:lpstr>
      <vt:lpstr>Times New Roman</vt:lpstr>
      <vt:lpstr>Verdana</vt:lpstr>
      <vt:lpstr>Wingdings</vt:lpstr>
      <vt:lpstr>Затмение</vt:lpstr>
      <vt:lpstr>Слайд 1</vt:lpstr>
      <vt:lpstr>Этапы работы с презентацией:</vt:lpstr>
      <vt:lpstr>Линейный рост</vt:lpstr>
      <vt:lpstr>Прочитайте легенду</vt:lpstr>
      <vt:lpstr>Экспоненциальный рост</vt:lpstr>
      <vt:lpstr>Чем экспоненциальный рост  отличается от линейного? </vt:lpstr>
      <vt:lpstr>Слайд 7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Координата точки на прямой. Числовые промежутки. Расстояние между двумя точками координатной прямой.</dc:title>
  <dc:creator>ОШ42</dc:creator>
  <cp:lastModifiedBy>Admin</cp:lastModifiedBy>
  <cp:revision>21</cp:revision>
  <dcterms:created xsi:type="dcterms:W3CDTF">2023-02-08T15:14:52Z</dcterms:created>
  <dcterms:modified xsi:type="dcterms:W3CDTF">2024-06-26T09:06:08Z</dcterms:modified>
</cp:coreProperties>
</file>