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9" r:id="rId1"/>
  </p:sldMasterIdLst>
  <p:notesMasterIdLst>
    <p:notesMasterId r:id="rId21"/>
  </p:notesMasterIdLst>
  <p:sldIdLst>
    <p:sldId id="267" r:id="rId2"/>
    <p:sldId id="270" r:id="rId3"/>
    <p:sldId id="301" r:id="rId4"/>
    <p:sldId id="321" r:id="rId5"/>
    <p:sldId id="318" r:id="rId6"/>
    <p:sldId id="323" r:id="rId7"/>
    <p:sldId id="303" r:id="rId8"/>
    <p:sldId id="325" r:id="rId9"/>
    <p:sldId id="324" r:id="rId10"/>
    <p:sldId id="314" r:id="rId11"/>
    <p:sldId id="315" r:id="rId12"/>
    <p:sldId id="316" r:id="rId13"/>
    <p:sldId id="317" r:id="rId14"/>
    <p:sldId id="311" r:id="rId15"/>
    <p:sldId id="296" r:id="rId16"/>
    <p:sldId id="278" r:id="rId17"/>
    <p:sldId id="328" r:id="rId18"/>
    <p:sldId id="319" r:id="rId19"/>
    <p:sldId id="310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27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8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    </c:v>
                </c:pt>
              </c:strCache>
            </c:strRef>
          </c:tx>
          <c:spPr>
            <a:solidFill>
              <a:srgbClr val="FF0066"/>
            </a:solidFill>
          </c:spPr>
          <c:explosion val="25"/>
          <c:dPt>
            <c:idx val="0"/>
            <c:bubble3D val="0"/>
            <c:explosion val="7"/>
            <c:spPr>
              <a:solidFill>
                <a:srgbClr val="4FB4FF"/>
              </a:solidFill>
            </c:spPr>
            <c:extLst>
              <c:ext xmlns:c16="http://schemas.microsoft.com/office/drawing/2014/chart" uri="{C3380CC4-5D6E-409C-BE32-E72D297353CC}">
                <c16:uniqueId val="{00000000-3D23-4BF7-837D-7879642EA332}"/>
              </c:ext>
            </c:extLst>
          </c:dPt>
          <c:dPt>
            <c:idx val="1"/>
            <c:bubble3D val="0"/>
            <c:explosion val="0"/>
            <c:spPr>
              <a:solidFill>
                <a:srgbClr val="A963A6"/>
              </a:solidFill>
            </c:spPr>
            <c:extLst>
              <c:ext xmlns:c16="http://schemas.microsoft.com/office/drawing/2014/chart" uri="{C3380CC4-5D6E-409C-BE32-E72D297353CC}">
                <c16:uniqueId val="{00000001-3D23-4BF7-837D-7879642EA33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40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Христиане</c:v>
                </c:pt>
                <c:pt idx="1">
                  <c:v>Атеисты и агностики 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D23-4BF7-837D-7879642EA3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1944444444444528E-2"/>
          <c:y val="0.2281142652420392"/>
          <c:w val="0.84444444444444566"/>
          <c:h val="0.7708069128897069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   </c:v>
                </c:pt>
              </c:strCache>
            </c:strRef>
          </c:tx>
          <c:explosion val="20"/>
          <c:dPt>
            <c:idx val="0"/>
            <c:bubble3D val="0"/>
            <c:explosion val="13"/>
            <c:spPr>
              <a:solidFill>
                <a:srgbClr val="FF66CC"/>
              </a:solidFill>
            </c:spPr>
            <c:extLst>
              <c:ext xmlns:c16="http://schemas.microsoft.com/office/drawing/2014/chart" uri="{C3380CC4-5D6E-409C-BE32-E72D297353CC}">
                <c16:uniqueId val="{00000000-B5D4-4FAA-92E7-BAB38D6A7947}"/>
              </c:ext>
            </c:extLst>
          </c:dPt>
          <c:dPt>
            <c:idx val="1"/>
            <c:bubble3D val="0"/>
            <c:explosion val="8"/>
            <c:spPr>
              <a:solidFill>
                <a:srgbClr val="66CCFF"/>
              </a:solidFill>
            </c:spPr>
            <c:extLst>
              <c:ext xmlns:c16="http://schemas.microsoft.com/office/drawing/2014/chart" uri="{C3380CC4-5D6E-409C-BE32-E72D297353CC}">
                <c16:uniqueId val="{00000001-B5D4-4FAA-92E7-BAB38D6A7947}"/>
              </c:ext>
            </c:extLst>
          </c:dPt>
          <c:dPt>
            <c:idx val="2"/>
            <c:bubble3D val="0"/>
            <c:explosion val="32"/>
            <c:spPr>
              <a:solidFill>
                <a:srgbClr val="00FF00"/>
              </a:solidFill>
            </c:spPr>
            <c:extLst>
              <c:ext xmlns:c16="http://schemas.microsoft.com/office/drawing/2014/chart" uri="{C3380CC4-5D6E-409C-BE32-E72D297353CC}">
                <c16:uniqueId val="{00000002-B5D4-4FAA-92E7-BAB38D6A7947}"/>
              </c:ext>
            </c:extLst>
          </c:dPt>
          <c:dPt>
            <c:idx val="3"/>
            <c:bubble3D val="0"/>
            <c:explosion val="36"/>
            <c:spPr>
              <a:solidFill>
                <a:srgbClr val="FF3300"/>
              </a:solidFill>
            </c:spPr>
            <c:extLst>
              <c:ext xmlns:c16="http://schemas.microsoft.com/office/drawing/2014/chart" uri="{C3380CC4-5D6E-409C-BE32-E72D297353CC}">
                <c16:uniqueId val="{00000003-B5D4-4FAA-92E7-BAB38D6A7947}"/>
              </c:ext>
            </c:extLst>
          </c:dPt>
          <c:dPt>
            <c:idx val="4"/>
            <c:bubble3D val="0"/>
            <c:explosion val="32"/>
            <c:spPr>
              <a:solidFill>
                <a:srgbClr val="003399"/>
              </a:solidFill>
            </c:spPr>
            <c:extLst>
              <c:ext xmlns:c16="http://schemas.microsoft.com/office/drawing/2014/chart" uri="{C3380CC4-5D6E-409C-BE32-E72D297353CC}">
                <c16:uniqueId val="{00000004-B5D4-4FAA-92E7-BAB38D6A7947}"/>
              </c:ext>
            </c:extLst>
          </c:dPt>
          <c:dLbls>
            <c:dLbl>
              <c:idx val="0"/>
              <c:layout>
                <c:manualLayout>
                  <c:x val="-0.12217596237970253"/>
                  <c:y val="-0.32239961701450964"/>
                </c:manualLayout>
              </c:layout>
              <c:tx>
                <c:rich>
                  <a:bodyPr/>
                  <a:lstStyle/>
                  <a:p>
                    <a:r>
                      <a:rPr lang="uk-UA" sz="2800" dirty="0"/>
                      <a:t>Итальянцы
80%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5D4-4FAA-92E7-BAB38D6A7947}"/>
                </c:ext>
              </c:extLst>
            </c:dLbl>
            <c:dLbl>
              <c:idx val="1"/>
              <c:layout>
                <c:manualLayout>
                  <c:x val="-6.6249323842344887E-2"/>
                  <c:y val="5.7151771949625237E-2"/>
                </c:manualLayout>
              </c:layout>
              <c:tx>
                <c:rich>
                  <a:bodyPr/>
                  <a:lstStyle/>
                  <a:p>
                    <a:r>
                      <a:rPr lang="ru-RU" sz="2500" dirty="0"/>
                      <a:t>Албанцы, поляки и др.
13%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5D4-4FAA-92E7-BAB38D6A7947}"/>
                </c:ext>
              </c:extLst>
            </c:dLbl>
            <c:dLbl>
              <c:idx val="2"/>
              <c:layout>
                <c:manualLayout>
                  <c:x val="-4.2377296587926626E-2"/>
                  <c:y val="-6.5762302735537431E-2"/>
                </c:manualLayout>
              </c:layout>
              <c:tx>
                <c:rich>
                  <a:bodyPr/>
                  <a:lstStyle/>
                  <a:p>
                    <a:r>
                      <a:rPr lang="uk-UA" sz="2500" dirty="0"/>
                      <a:t>Сардинцы
3%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5D4-4FAA-92E7-BAB38D6A7947}"/>
                </c:ext>
              </c:extLst>
            </c:dLbl>
            <c:dLbl>
              <c:idx val="3"/>
              <c:layout>
                <c:manualLayout>
                  <c:x val="6.2461176727909011E-2"/>
                  <c:y val="-6.5126932883909014E-2"/>
                </c:manualLayout>
              </c:layout>
              <c:tx>
                <c:rich>
                  <a:bodyPr/>
                  <a:lstStyle/>
                  <a:p>
                    <a:r>
                      <a:rPr lang="uk-UA" sz="2600" dirty="0"/>
                      <a:t>Азиаты
2%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5D4-4FAA-92E7-BAB38D6A7947}"/>
                </c:ext>
              </c:extLst>
            </c:dLbl>
            <c:dLbl>
              <c:idx val="4"/>
              <c:layout>
                <c:manualLayout>
                  <c:x val="0.22663373286598112"/>
                  <c:y val="5.3173892115690749E-2"/>
                </c:manualLayout>
              </c:layout>
              <c:tx>
                <c:rich>
                  <a:bodyPr/>
                  <a:lstStyle/>
                  <a:p>
                    <a:r>
                      <a:rPr lang="uk-UA" sz="2400" dirty="0"/>
                      <a:t>Аргентинцы, колумбийцы, бразильцы
2%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94399280194989"/>
                      <c:h val="0.387528106725773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B5D4-4FAA-92E7-BAB38D6A7947}"/>
                </c:ext>
              </c:extLst>
            </c:dLbl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txPr>
              <a:bodyPr/>
              <a:lstStyle/>
              <a:p>
                <a: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Итальянцы</c:v>
                </c:pt>
                <c:pt idx="1">
                  <c:v>Албанцы, поляки и др.</c:v>
                </c:pt>
                <c:pt idx="2">
                  <c:v>Сардинцы</c:v>
                </c:pt>
                <c:pt idx="3">
                  <c:v>Азиаты</c:v>
                </c:pt>
                <c:pt idx="4">
                  <c:v>Аргентинцы, колумбийцы, бразильцы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0.8</c:v>
                </c:pt>
                <c:pt idx="1">
                  <c:v>0.13</c:v>
                </c:pt>
                <c:pt idx="2">
                  <c:v>3.0000000000000002E-2</c:v>
                </c:pt>
                <c:pt idx="3" formatCode="0.00%">
                  <c:v>2.5000000000000001E-2</c:v>
                </c:pt>
                <c:pt idx="4" formatCode="0.00%">
                  <c:v>1.4999999999999998E-2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5D4-4FAA-92E7-BAB38D6A7947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title>
      <c:overlay val="0"/>
    </c:title>
    <c:autoTitleDeleted val="0"/>
    <c:plotArea>
      <c:layout>
        <c:manualLayout>
          <c:layoutTarget val="inner"/>
          <c:xMode val="edge"/>
          <c:yMode val="edge"/>
          <c:x val="1.5277777777777781E-2"/>
          <c:y val="0.18098988733315099"/>
          <c:w val="0.96944444444444555"/>
          <c:h val="0.674095588382441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   </c:v>
                </c:pt>
              </c:strCache>
            </c:strRef>
          </c:tx>
          <c:spPr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Обслуживание</c:v>
                </c:pt>
                <c:pt idx="1">
                  <c:v>Промышленность</c:v>
                </c:pt>
                <c:pt idx="2">
                  <c:v>Сельское хозяйство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0.63000000000000123</c:v>
                </c:pt>
                <c:pt idx="1">
                  <c:v>0.32000000000000062</c:v>
                </c:pt>
                <c:pt idx="2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D6-4899-A5EE-D76FCA4D8A3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86590976"/>
        <c:axId val="86592512"/>
      </c:barChart>
      <c:catAx>
        <c:axId val="8659097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2600"/>
            </a:pPr>
            <a:endParaRPr lang="en-US"/>
          </a:p>
        </c:txPr>
        <c:crossAx val="86592512"/>
        <c:crosses val="autoZero"/>
        <c:auto val="1"/>
        <c:lblAlgn val="ctr"/>
        <c:lblOffset val="100"/>
        <c:noMultiLvlLbl val="0"/>
      </c:catAx>
      <c:valAx>
        <c:axId val="8659251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one"/>
        <c:crossAx val="865909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hart>
    <c:title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   </c:v>
                </c:pt>
              </c:strCache>
            </c:strRef>
          </c:tx>
          <c:spPr>
            <a:gradFill flip="none" rotWithShape="1">
              <a:gsLst>
                <a:gs pos="0">
                  <a:srgbClr val="A3A3FF"/>
                </a:gs>
                <a:gs pos="17999">
                  <a:srgbClr val="99CCFF"/>
                </a:gs>
                <a:gs pos="36000">
                  <a:srgbClr val="9966FF"/>
                </a:gs>
                <a:gs pos="61000">
                  <a:srgbClr val="CC99FF"/>
                </a:gs>
                <a:gs pos="82001">
                  <a:srgbClr val="99CCFF"/>
                </a:gs>
                <a:gs pos="100000">
                  <a:srgbClr val="CCCCFF"/>
                </a:gs>
              </a:gsLst>
              <a:lin ang="16200000" scaled="1"/>
              <a:tileRect/>
            </a:gradFill>
          </c:spPr>
          <c:invertIfNegative val="0"/>
          <c:dLbls>
            <c:dLbl>
              <c:idx val="0"/>
              <c:layout>
                <c:manualLayout>
                  <c:x val="-0.53888888888888964"/>
                  <c:y val="-9.4375127180438043E-2"/>
                </c:manualLayout>
              </c:layout>
              <c:tx>
                <c:rich>
                  <a:bodyPr/>
                  <a:lstStyle/>
                  <a:p>
                    <a:r>
                      <a:rPr lang="uk-UA" sz="2400" smtClean="0"/>
                      <a:t>3</a:t>
                    </a:r>
                    <a:r>
                      <a:rPr lang="uk-UA" smtClean="0"/>
                      <a:t>,697 млн.</a:t>
                    </a:r>
                    <a:endParaRPr lang="uk-UA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667-4A98-9B14-46269F5D77DC}"/>
                </c:ext>
              </c:extLst>
            </c:dLbl>
            <c:dLbl>
              <c:idx val="1"/>
              <c:layout>
                <c:manualLayout>
                  <c:x val="-0.49166666666666747"/>
                  <c:y val="-9.4719397560396767E-2"/>
                </c:manualLayout>
              </c:layout>
              <c:tx>
                <c:rich>
                  <a:bodyPr/>
                  <a:lstStyle/>
                  <a:p>
                    <a:r>
                      <a:rPr lang="uk-UA" sz="2400" smtClean="0"/>
                      <a:t>3</a:t>
                    </a:r>
                    <a:r>
                      <a:rPr lang="uk-UA" smtClean="0"/>
                      <a:t>,094 млн.</a:t>
                    </a:r>
                    <a:endParaRPr lang="uk-UA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667-4A98-9B14-46269F5D77DC}"/>
                </c:ext>
              </c:extLst>
            </c:dLbl>
            <c:dLbl>
              <c:idx val="2"/>
              <c:layout>
                <c:manualLayout>
                  <c:x val="-0.33888888888889068"/>
                  <c:y val="-9.4202898550724723E-2"/>
                </c:manualLayout>
              </c:layout>
              <c:tx>
                <c:rich>
                  <a:bodyPr/>
                  <a:lstStyle/>
                  <a:p>
                    <a:r>
                      <a:rPr lang="uk-UA" sz="2400" dirty="0" smtClean="0"/>
                      <a:t>2</a:t>
                    </a:r>
                    <a:r>
                      <a:rPr lang="uk-UA" dirty="0" smtClean="0"/>
                      <a:t>,207</a:t>
                    </a:r>
                    <a:r>
                      <a:rPr lang="uk-UA" baseline="0" dirty="0" smtClean="0"/>
                      <a:t> </a:t>
                    </a:r>
                    <a:r>
                      <a:rPr lang="uk-UA" dirty="0" smtClean="0"/>
                      <a:t>млн.</a:t>
                    </a:r>
                    <a:endParaRPr lang="uk-UA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667-4A98-9B14-46269F5D77DC}"/>
                </c:ext>
              </c:extLst>
            </c:dLbl>
            <c:dLbl>
              <c:idx val="3"/>
              <c:layout>
                <c:manualLayout>
                  <c:x val="-0.26111111111111113"/>
                  <c:y val="-8.5573887595102704E-2"/>
                </c:manualLayout>
              </c:layout>
              <c:tx>
                <c:rich>
                  <a:bodyPr/>
                  <a:lstStyle/>
                  <a:p>
                    <a:r>
                      <a:rPr lang="uk-UA" sz="2400" dirty="0" smtClean="0"/>
                      <a:t>1</a:t>
                    </a:r>
                    <a:r>
                      <a:rPr lang="uk-UA" dirty="0" smtClean="0"/>
                      <a:t>,761 млн.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667-4A98-9B14-46269F5D77D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Рим (столица)</c:v>
                </c:pt>
                <c:pt idx="1">
                  <c:v>Милан</c:v>
                </c:pt>
                <c:pt idx="2">
                  <c:v>Неаполь</c:v>
                </c:pt>
                <c:pt idx="3">
                  <c:v>Турин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3.6970000000000001</c:v>
                </c:pt>
                <c:pt idx="1">
                  <c:v>3.0939999999999999</c:v>
                </c:pt>
                <c:pt idx="2">
                  <c:v>2.2069999999999999</c:v>
                </c:pt>
                <c:pt idx="3">
                  <c:v>1.7609999999999975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667-4A98-9B14-46269F5D77D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89894272"/>
        <c:axId val="89900160"/>
        <c:axId val="0"/>
      </c:bar3DChart>
      <c:catAx>
        <c:axId val="89894272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2400" b="0" i="0" u="none"/>
            </a:pPr>
            <a:endParaRPr lang="en-US"/>
          </a:p>
        </c:txPr>
        <c:crossAx val="89900160"/>
        <c:crosses val="autoZero"/>
        <c:auto val="1"/>
        <c:lblAlgn val="ctr"/>
        <c:lblOffset val="100"/>
        <c:noMultiLvlLbl val="0"/>
      </c:catAx>
      <c:valAx>
        <c:axId val="899001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89894272"/>
        <c:crosses val="autoZero"/>
        <c:crossBetween val="between"/>
      </c:valAx>
    </c:plotArea>
    <c:plotVisOnly val="1"/>
    <c:dispBlanksAs val="gap"/>
    <c:showDLblsOverMax val="0"/>
  </c:chart>
  <c:spPr>
    <a:noFill/>
    <a:ln>
      <a:noFill/>
    </a:ln>
    <a:effectLst/>
    <a:scene3d>
      <a:camera prst="orthographicFront"/>
      <a:lightRig rig="threePt" dir="t"/>
    </a:scene3d>
    <a:sp3d/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0.32135</cdr:x>
      <cdr:y>0.20645</cdr:y>
    </cdr:from>
    <cdr:to>
      <cdr:x>0.43045</cdr:x>
      <cdr:y>0.35312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693592" y="128713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Мусульманство</a:t>
          </a:r>
          <a:endParaRPr lang="en-US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0.5454</cdr:x>
      <cdr:y>0.58968</cdr:y>
    </cdr:from>
    <cdr:to>
      <cdr:x>0.65449</cdr:x>
      <cdr:y>0.73634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571552" y="3676371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Христианство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A3E8EB-2596-4507-894C-300F848782A1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004F62-71CF-4C37-BBD3-D6B35CCF62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785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004F62-71CF-4C37-BBD3-D6B35CCF62C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256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3E0A7-1CFC-4FF0-B7E2-9EAAC9A595A5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3DDF9539-6F4E-4437-A5BC-C22C1EFC8E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767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3E0A7-1CFC-4FF0-B7E2-9EAAC9A595A5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DDF9539-6F4E-4437-A5BC-C22C1EFC8E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455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3E0A7-1CFC-4FF0-B7E2-9EAAC9A595A5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DDF9539-6F4E-4437-A5BC-C22C1EFC8EC1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460170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3E0A7-1CFC-4FF0-B7E2-9EAAC9A595A5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DDF9539-6F4E-4437-A5BC-C22C1EFC8E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2080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3E0A7-1CFC-4FF0-B7E2-9EAAC9A595A5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DDF9539-6F4E-4437-A5BC-C22C1EFC8EC1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148300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3E0A7-1CFC-4FF0-B7E2-9EAAC9A595A5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DDF9539-6F4E-4437-A5BC-C22C1EFC8E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1046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3E0A7-1CFC-4FF0-B7E2-9EAAC9A595A5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F9539-6F4E-4437-A5BC-C22C1EFC8E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964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3E0A7-1CFC-4FF0-B7E2-9EAAC9A595A5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F9539-6F4E-4437-A5BC-C22C1EFC8E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7610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1"/>
            <a:ext cx="5384800" cy="218916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41763"/>
            <a:ext cx="5384800" cy="218916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09600" y="6243638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737600" y="6243638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fld id="{E8A477F4-3DD4-407D-B9D9-957DD9C307C3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137216761"/>
      </p:ext>
    </p:extLst>
  </p:cSld>
  <p:clrMapOvr>
    <a:masterClrMapping/>
  </p:clrMapOvr>
  <p:transition spd="slow" advTm="25000">
    <p:check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3E0A7-1CFC-4FF0-B7E2-9EAAC9A595A5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F9539-6F4E-4437-A5BC-C22C1EFC8E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75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3E0A7-1CFC-4FF0-B7E2-9EAAC9A595A5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DDF9539-6F4E-4437-A5BC-C22C1EFC8E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964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3E0A7-1CFC-4FF0-B7E2-9EAAC9A595A5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DDF9539-6F4E-4437-A5BC-C22C1EFC8E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354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3E0A7-1CFC-4FF0-B7E2-9EAAC9A595A5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DDF9539-6F4E-4437-A5BC-C22C1EFC8E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97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3E0A7-1CFC-4FF0-B7E2-9EAAC9A595A5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F9539-6F4E-4437-A5BC-C22C1EFC8E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756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3E0A7-1CFC-4FF0-B7E2-9EAAC9A595A5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F9539-6F4E-4437-A5BC-C22C1EFC8E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021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3E0A7-1CFC-4FF0-B7E2-9EAAC9A595A5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F9539-6F4E-4437-A5BC-C22C1EFC8E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42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3E0A7-1CFC-4FF0-B7E2-9EAAC9A595A5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DDF9539-6F4E-4437-A5BC-C22C1EFC8E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217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13E0A7-1CFC-4FF0-B7E2-9EAAC9A595A5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3DDF9539-6F4E-4437-A5BC-C22C1EFC8E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507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883" r:id="rId4"/>
    <p:sldLayoutId id="2147483884" r:id="rId5"/>
    <p:sldLayoutId id="2147483885" r:id="rId6"/>
    <p:sldLayoutId id="2147483886" r:id="rId7"/>
    <p:sldLayoutId id="2147483887" r:id="rId8"/>
    <p:sldLayoutId id="2147483888" r:id="rId9"/>
    <p:sldLayoutId id="2147483889" r:id="rId10"/>
    <p:sldLayoutId id="2147483890" r:id="rId11"/>
    <p:sldLayoutId id="2147483891" r:id="rId12"/>
    <p:sldLayoutId id="2147483892" r:id="rId13"/>
    <p:sldLayoutId id="2147483893" r:id="rId14"/>
    <p:sldLayoutId id="2147483894" r:id="rId15"/>
    <p:sldLayoutId id="2147483895" r:id="rId16"/>
    <p:sldLayoutId id="214748391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s://www.mschmidt-webdesign.de/wp-content/uploads/2018/11/internet_orginal_lizen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110"/>
            <a:ext cx="12192000" cy="6841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590478" y="920640"/>
            <a:ext cx="6902851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ОБЩАЯ ХАРАКТЕРИСТИКА </a:t>
            </a:r>
          </a:p>
          <a:p>
            <a:pPr algn="ctr"/>
            <a:r>
              <a:rPr lang="ru-RU" sz="4000" b="1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ИТАЛИИ</a:t>
            </a:r>
            <a:endParaRPr lang="en-US" sz="4000" b="1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026" name="Picture 2" descr="https://italy-insider.ru/wp-content/uploads/2023/03/italy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9974" y="3856911"/>
            <a:ext cx="3906510" cy="26043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94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119270"/>
            <a:ext cx="9144000" cy="977899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/>
              <a:t>Религиозный состав</a:t>
            </a:r>
            <a:endParaRPr lang="ru-RU" sz="4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277638"/>
              </p:ext>
            </p:extLst>
          </p:nvPr>
        </p:nvGraphicFramePr>
        <p:xfrm>
          <a:off x="1898073" y="443346"/>
          <a:ext cx="8382000" cy="62345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2251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249382"/>
            <a:ext cx="9144000" cy="983672"/>
          </a:xfrm>
        </p:spPr>
        <p:txBody>
          <a:bodyPr>
            <a:normAutofit fontScale="90000"/>
          </a:bodyPr>
          <a:lstStyle/>
          <a:p>
            <a:pPr indent="1163638" algn="ctr"/>
            <a:r>
              <a:rPr lang="ru-RU" b="1" dirty="0" smtClean="0">
                <a:solidFill>
                  <a:srgbClr val="00B050"/>
                </a:solidFill>
              </a:rPr>
              <a:t>Происхождение и национальность</a:t>
            </a:r>
            <a:endParaRPr lang="ru-RU" dirty="0">
              <a:solidFill>
                <a:srgbClr val="00B050"/>
              </a:solidFill>
            </a:endParaRPr>
          </a:p>
        </p:txBody>
      </p:sp>
      <p:graphicFrame>
        <p:nvGraphicFramePr>
          <p:cNvPr id="4" name="Содержимое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365056"/>
              </p:ext>
            </p:extLst>
          </p:nvPr>
        </p:nvGraphicFramePr>
        <p:xfrm>
          <a:off x="1524000" y="1080656"/>
          <a:ext cx="9698182" cy="61791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0953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52925" y="0"/>
            <a:ext cx="7839075" cy="977900"/>
          </a:xfrm>
        </p:spPr>
        <p:txBody>
          <a:bodyPr>
            <a:normAutofit/>
          </a:bodyPr>
          <a:lstStyle/>
          <a:p>
            <a:pPr indent="1163638"/>
            <a:r>
              <a:rPr lang="ru-RU" sz="4400" b="1" dirty="0"/>
              <a:t>Структура занятости</a:t>
            </a:r>
            <a:endParaRPr lang="ru-RU" sz="4400" dirty="0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5068429"/>
              </p:ext>
            </p:extLst>
          </p:nvPr>
        </p:nvGraphicFramePr>
        <p:xfrm>
          <a:off x="1524000" y="1278194"/>
          <a:ext cx="10304206" cy="55798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4071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2907" y="119269"/>
            <a:ext cx="7839635" cy="1183058"/>
          </a:xfrm>
        </p:spPr>
        <p:txBody>
          <a:bodyPr>
            <a:normAutofit fontScale="90000"/>
          </a:bodyPr>
          <a:lstStyle/>
          <a:p>
            <a:pPr indent="1163638"/>
            <a:r>
              <a:rPr lang="ru-RU" sz="4400" b="1" dirty="0"/>
              <a:t>Крупнейшие города страны</a:t>
            </a:r>
            <a:endParaRPr lang="ru-RU" sz="4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524001" y="818866"/>
          <a:ext cx="9143999" cy="60391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3195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5259427"/>
              </p:ext>
            </p:extLst>
          </p:nvPr>
        </p:nvGraphicFramePr>
        <p:xfrm>
          <a:off x="-1" y="389356"/>
          <a:ext cx="12192000" cy="6389688"/>
        </p:xfrm>
        <a:graphic>
          <a:graphicData uri="http://schemas.openxmlformats.org/drawingml/2006/table">
            <a:tbl>
              <a:tblPr/>
              <a:tblGrid>
                <a:gridCol w="6096000">
                  <a:extLst>
                    <a:ext uri="{9D8B030D-6E8A-4147-A177-3AD203B41FA5}">
                      <a16:colId xmlns:a16="http://schemas.microsoft.com/office/drawing/2014/main" val="3278746195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4068681712"/>
                    </a:ext>
                  </a:extLst>
                </a:gridCol>
              </a:tblGrid>
              <a:tr h="307394">
                <a:tc>
                  <a:txBody>
                    <a:bodyPr/>
                    <a:lstStyle/>
                    <a:p>
                      <a:pPr fontAlgn="t"/>
                      <a:r>
                        <a:rPr lang="uk-U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Валюта</a:t>
                      </a:r>
                    </a:p>
                  </a:txBody>
                  <a:tcPr marL="21590" marR="21590" marT="10795" marB="10795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uk-UA" sz="2000" u="none" strike="noStrike" dirty="0" smtClean="0">
                          <a:solidFill>
                            <a:srgbClr val="0645AD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евро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590" marR="21590" marT="10795" marB="10795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3199696"/>
                  </a:ext>
                </a:extLst>
              </a:tr>
              <a:tr h="307394">
                <a:tc>
                  <a:txBody>
                    <a:bodyPr/>
                    <a:lstStyle/>
                    <a:p>
                      <a:pPr fontAlgn="t"/>
                      <a:r>
                        <a:rPr lang="uk-UA" sz="2000" u="none" strike="noStrike" dirty="0">
                          <a:solidFill>
                            <a:srgbClr val="0645AD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ВВП</a:t>
                      </a:r>
                      <a:endParaRPr lang="uk-UA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590" marR="21590" marT="10795" marB="10795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uk-U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$2,004 триллионов</a:t>
                      </a:r>
                    </a:p>
                  </a:txBody>
                  <a:tcPr marL="21590" marR="21590" marT="10795" marB="10795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6171955"/>
                  </a:ext>
                </a:extLst>
              </a:tr>
              <a:tr h="594454">
                <a:tc>
                  <a:txBody>
                    <a:bodyPr/>
                    <a:lstStyle/>
                    <a:p>
                      <a:pPr fontAlgn="t"/>
                      <a:r>
                        <a:rPr lang="uk-U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 по ВВП</a:t>
                      </a:r>
                    </a:p>
                  </a:txBody>
                  <a:tcPr marL="21590" marR="21590" marT="10795" marB="10795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объёму: 8-е</a:t>
                      </a:r>
                      <a:b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душу населения: 32-е</a:t>
                      </a:r>
                    </a:p>
                  </a:txBody>
                  <a:tcPr marL="21590" marR="21590" marT="10795" marB="10795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6959499"/>
                  </a:ext>
                </a:extLst>
              </a:tr>
              <a:tr h="307394">
                <a:tc>
                  <a:txBody>
                    <a:bodyPr/>
                    <a:lstStyle/>
                    <a:p>
                      <a:pPr fontAlgn="t"/>
                      <a:r>
                        <a:rPr lang="uk-UA" sz="2000" u="none" strike="noStrike" dirty="0">
                          <a:solidFill>
                            <a:srgbClr val="0645AD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 ВВП</a:t>
                      </a:r>
                      <a:endParaRPr lang="uk-UA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590" marR="21590" marT="10795" marB="10795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6,6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% (2021</a:t>
                      </a:r>
                      <a:r>
                        <a:rPr lang="en-US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590" marR="21590" marT="10795" marB="10795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9937350"/>
                  </a:ext>
                </a:extLst>
              </a:tr>
              <a:tr h="307394">
                <a:tc>
                  <a:txBody>
                    <a:bodyPr/>
                    <a:lstStyle/>
                    <a:p>
                      <a:pPr fontAlgn="t"/>
                      <a:r>
                        <a:rPr lang="uk-UA" sz="2000" u="none" strike="noStrike" dirty="0">
                          <a:solidFill>
                            <a:srgbClr val="0645AD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ВВП на душу населения</a:t>
                      </a:r>
                      <a:endParaRPr lang="uk-UA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590" marR="21590" marT="10795" marB="10795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$36 428 (2016)</a:t>
                      </a:r>
                    </a:p>
                  </a:txBody>
                  <a:tcPr marL="21590" marR="21590" marT="10795" marB="10795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0023851"/>
                  </a:ext>
                </a:extLst>
              </a:tr>
              <a:tr h="881514">
                <a:tc>
                  <a:txBody>
                    <a:bodyPr/>
                    <a:lstStyle/>
                    <a:p>
                      <a:pPr fontAlgn="t"/>
                      <a:r>
                        <a:rPr lang="uk-U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ВВП по </a:t>
                      </a:r>
                      <a:r>
                        <a:rPr lang="uk-UA" sz="2000" u="none" strike="noStrike" dirty="0">
                          <a:solidFill>
                            <a:srgbClr val="0645AD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секторам</a:t>
                      </a:r>
                      <a:endParaRPr lang="uk-UA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590" marR="21590" marT="10795" marB="10795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 хозяйство: 2 %</a:t>
                      </a:r>
                      <a:b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промышленность: 28 %</a:t>
                      </a:r>
                      <a:b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сфера услуг: 70 %</a:t>
                      </a:r>
                    </a:p>
                  </a:txBody>
                  <a:tcPr marL="21590" marR="21590" marT="10795" marB="10795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5767676"/>
                  </a:ext>
                </a:extLst>
              </a:tr>
              <a:tr h="362813">
                <a:tc>
                  <a:txBody>
                    <a:bodyPr/>
                    <a:lstStyle/>
                    <a:p>
                      <a:pPr fontAlgn="t"/>
                      <a:r>
                        <a:rPr lang="uk-UA" sz="2000" u="none" strike="noStrike" dirty="0" smtClean="0">
                          <a:solidFill>
                            <a:srgbClr val="0645AD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Инфляция</a:t>
                      </a:r>
                      <a:r>
                        <a:rPr lang="uk-UA" sz="20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uk-UA" sz="2000" u="none" strike="noStrike" dirty="0" smtClean="0">
                          <a:solidFill>
                            <a:srgbClr val="0645AD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ИПЦ</a:t>
                      </a:r>
                      <a:r>
                        <a:rPr lang="uk-UA" sz="2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uk-UA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590" marR="21590" marT="10795" marB="10795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uk-U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5,5 % (сентябрь 2022</a:t>
                      </a:r>
                      <a:r>
                        <a:rPr lang="uk-UA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uk-UA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590" marR="21590" marT="10795" marB="10795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6497571"/>
                  </a:ext>
                </a:extLst>
              </a:tr>
              <a:tr h="307394">
                <a:tc>
                  <a:txBody>
                    <a:bodyPr/>
                    <a:lstStyle/>
                    <a:p>
                      <a:pPr fontAlgn="t"/>
                      <a:r>
                        <a:rPr lang="uk-U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Население за </a:t>
                      </a:r>
                      <a:r>
                        <a:rPr lang="uk-UA" sz="2000" u="none" strike="noStrike" dirty="0">
                          <a:solidFill>
                            <a:srgbClr val="0645AD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чертой бедности</a:t>
                      </a:r>
                      <a:endParaRPr lang="uk-UA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590" marR="21590" marT="10795" marB="10795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5,7 % (2014)</a:t>
                      </a:r>
                    </a:p>
                  </a:txBody>
                  <a:tcPr marL="21590" marR="21590" marT="10795" marB="10795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5879284"/>
                  </a:ext>
                </a:extLst>
              </a:tr>
              <a:tr h="307394">
                <a:tc>
                  <a:txBody>
                    <a:bodyPr/>
                    <a:lstStyle/>
                    <a:p>
                      <a:pPr fontAlgn="t"/>
                      <a:r>
                        <a:rPr lang="uk-UA" sz="2000" u="none" strike="noStrike" dirty="0">
                          <a:solidFill>
                            <a:srgbClr val="0645AD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Индекс человеческого </a:t>
                      </a:r>
                      <a:r>
                        <a:rPr lang="uk-UA" sz="2000" u="none" strike="noStrike" dirty="0" smtClean="0">
                          <a:solidFill>
                            <a:srgbClr val="0645AD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развития</a:t>
                      </a:r>
                      <a:r>
                        <a:rPr lang="uk-UA" sz="20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(ИЧР</a:t>
                      </a:r>
                      <a:r>
                        <a:rPr lang="uk-U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21590" marR="21590" marT="10795" marB="10795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uk-U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29-е место (2020)</a:t>
                      </a:r>
                    </a:p>
                  </a:txBody>
                  <a:tcPr marL="21590" marR="21590" marT="10795" marB="10795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3112310"/>
                  </a:ext>
                </a:extLst>
              </a:tr>
              <a:tr h="307394">
                <a:tc>
                  <a:txBody>
                    <a:bodyPr/>
                    <a:lstStyle/>
                    <a:p>
                      <a:pPr fontAlgn="t"/>
                      <a:r>
                        <a:rPr lang="uk-UA" sz="2000" u="none" strike="noStrike" dirty="0">
                          <a:solidFill>
                            <a:srgbClr val="0645AD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Экономически активное население</a:t>
                      </a:r>
                      <a:endParaRPr lang="uk-UA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590" marR="21590" marT="10795" marB="10795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25 630 000 (2020</a:t>
                      </a:r>
                      <a:r>
                        <a:rPr lang="en-US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590" marR="21590" marT="10795" marB="10795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388005"/>
                  </a:ext>
                </a:extLst>
              </a:tr>
              <a:tr h="307394">
                <a:tc>
                  <a:txBody>
                    <a:bodyPr/>
                    <a:lstStyle/>
                    <a:p>
                      <a:pPr fontAlgn="t"/>
                      <a:r>
                        <a:rPr lang="uk-UA" sz="2000" u="none" strike="noStrike" dirty="0">
                          <a:solidFill>
                            <a:srgbClr val="0645AD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безработицы</a:t>
                      </a:r>
                      <a:endParaRPr lang="uk-UA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590" marR="21590" marT="10795" marB="10795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uk-U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7,9 % (сентябрь 2022</a:t>
                      </a:r>
                      <a:r>
                        <a:rPr lang="uk-UA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uk-UA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590" marR="21590" marT="10795" marB="10795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533428"/>
                  </a:ext>
                </a:extLst>
              </a:tr>
              <a:tr h="594454">
                <a:tc>
                  <a:txBody>
                    <a:bodyPr/>
                    <a:lstStyle/>
                    <a:p>
                      <a:pPr fontAlgn="t"/>
                      <a:r>
                        <a:rPr lang="uk-U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отрасли</a:t>
                      </a:r>
                    </a:p>
                  </a:txBody>
                  <a:tcPr marL="21590" marR="21590" marT="10795" marB="10795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машиностроение, химическая, автомобильная, авиационная, электронная, пищевая</a:t>
                      </a:r>
                    </a:p>
                  </a:txBody>
                  <a:tcPr marL="21590" marR="21590" marT="10795" marB="10795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94198"/>
                  </a:ext>
                </a:extLst>
              </a:tr>
              <a:tr h="1217385">
                <a:tc>
                  <a:txBody>
                    <a:bodyPr/>
                    <a:lstStyle/>
                    <a:p>
                      <a:pPr fontAlgn="t"/>
                      <a:r>
                        <a:rPr lang="uk-U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Партнёры по импорту</a:t>
                      </a:r>
                    </a:p>
                  </a:txBody>
                  <a:tcPr marL="21590" marR="21590" marT="10795" marB="10795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buFont typeface="Arial" panose="020B0604020202020204" pitchFamily="34" charset="0"/>
                        <a:buNone/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u="none" strike="noStrike" dirty="0">
                          <a:solidFill>
                            <a:srgbClr val="0645AD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Германия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(14,7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</a:t>
                      </a:r>
                      <a:r>
                        <a:rPr lang="ru-RU" sz="2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ru-RU" sz="2000" u="none" strike="noStrike" dirty="0" smtClean="0">
                          <a:solidFill>
                            <a:srgbClr val="0645AD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Франция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(8,4 %)</a:t>
                      </a:r>
                    </a:p>
                    <a:p>
                      <a:pPr fontAlgn="t">
                        <a:buFont typeface="Arial" panose="020B0604020202020204" pitchFamily="34" charset="0"/>
                        <a:buNone/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u="none" strike="noStrike" dirty="0">
                          <a:solidFill>
                            <a:srgbClr val="0645AD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Китай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(8,4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</a:t>
                      </a:r>
                      <a:r>
                        <a:rPr lang="ru-RU" sz="2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u="none" strike="noStrike" dirty="0">
                          <a:solidFill>
                            <a:srgbClr val="0645AD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Россия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(6,3 %)</a:t>
                      </a:r>
                    </a:p>
                    <a:p>
                      <a:pPr fontAlgn="t">
                        <a:buFont typeface="Arial" panose="020B0604020202020204" pitchFamily="34" charset="0"/>
                        <a:buNone/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u="none" strike="noStrike" dirty="0">
                          <a:solidFill>
                            <a:srgbClr val="0645AD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Нидерланды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(5,8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</a:t>
                      </a:r>
                      <a:r>
                        <a:rPr lang="ru-RU" sz="2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u="none" strike="noStrike" dirty="0">
                          <a:solidFill>
                            <a:srgbClr val="0645AD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Испания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(4,5 %) (2016)</a:t>
                      </a:r>
                    </a:p>
                  </a:txBody>
                  <a:tcPr marL="21590" marR="21590" marT="10795" marB="10795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2954152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618271" y="-133865"/>
            <a:ext cx="2652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</a:t>
            </a:r>
            <a:endParaRPr lang="en-US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798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xn--e1abcgakjmf3afc5c8g.xn--p1ai/upload/main/5fb/5fb8219d8dcc6cb738c6e9f7fa510d3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083845" cy="6901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929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Италия на мировых рынках презентац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4023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00"/>
    </mc:Choice>
    <mc:Fallback xmlns="">
      <p:transition spd="slow" advTm="25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Экономика италии презентац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413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96696" y="255638"/>
            <a:ext cx="54681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Культурное наследие.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15801" y="1871880"/>
            <a:ext cx="13306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Колизей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Содержимое 3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5987" y="2301315"/>
            <a:ext cx="2871767" cy="192072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79651" y="4162588"/>
            <a:ext cx="36666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Долина храмов Сицилии</a:t>
            </a:r>
            <a:endParaRPr 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Содержимое 3" descr="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08364" y="934171"/>
            <a:ext cx="2507649" cy="141326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009440" y="2304996"/>
            <a:ext cx="26758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Пизанская башня</a:t>
            </a:r>
            <a:endParaRPr 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2" name="Picture 4" descr="Вид на Колизей с ожидающими у входа туристам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03" y="0"/>
            <a:ext cx="2966131" cy="1871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Архитектурная композиция Фонтана де Треви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77" y="4690853"/>
            <a:ext cx="2827957" cy="1840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752483" y="6412642"/>
            <a:ext cx="25587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Фонтан де Треви</a:t>
            </a:r>
            <a:endParaRPr 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6" name="Picture 8" descr="Балкон на доме Джульетты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342" y="2707649"/>
            <a:ext cx="2622160" cy="1762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3617925" y="4369133"/>
            <a:ext cx="37282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Джульетты в Вероне</a:t>
            </a:r>
            <a:endParaRPr 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8" name="Picture 10" descr="Сикстинская капелла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892" y="4723192"/>
            <a:ext cx="2414610" cy="1608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3580440" y="6384048"/>
            <a:ext cx="47098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Сикстинская капелла (Ватикан)</a:t>
            </a:r>
            <a:endParaRPr 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030778" y="1232546"/>
            <a:ext cx="4797865" cy="4614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defTabSz="457200">
              <a:lnSpc>
                <a:spcPct val="90000"/>
              </a:lnSpc>
              <a:spcBef>
                <a:spcPts val="1000"/>
              </a:spcBef>
              <a:buClr>
                <a:srgbClr val="E78712"/>
              </a:buClr>
              <a:buFont typeface="Wingdings 3" charset="2"/>
              <a:buChar char=""/>
            </a:pPr>
            <a:r>
              <a:rPr lang="ru-RU" altLang="en-US" sz="28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Культурные центры: </a:t>
            </a:r>
            <a:endParaRPr lang="ru-RU" altLang="en-US" sz="2800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>
              <a:lnSpc>
                <a:spcPct val="90000"/>
              </a:lnSpc>
              <a:spcBef>
                <a:spcPts val="1000"/>
              </a:spcBef>
              <a:buClr>
                <a:srgbClr val="E78712"/>
              </a:buClr>
            </a:pPr>
            <a:r>
              <a:rPr lang="ru-RU" altLang="en-US" sz="2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Рим</a:t>
            </a:r>
            <a:r>
              <a:rPr lang="ru-RU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Милан, Флоренция, Венеция, Неаполь, Генуя.</a:t>
            </a:r>
          </a:p>
          <a:p>
            <a:pPr marL="342900" lvl="0" indent="-342900" algn="ctr" defTabSz="457200">
              <a:lnSpc>
                <a:spcPct val="90000"/>
              </a:lnSpc>
              <a:spcBef>
                <a:spcPts val="1000"/>
              </a:spcBef>
              <a:buClr>
                <a:srgbClr val="E78712"/>
              </a:buClr>
              <a:buFont typeface="Wingdings 3" charset="2"/>
              <a:buChar char=""/>
            </a:pPr>
            <a:r>
              <a:rPr lang="ru-RU" altLang="en-US" sz="28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списке Всемирного культурного наследия ЮНЕСКО 23 объекта: </a:t>
            </a:r>
            <a:r>
              <a:rPr lang="ru-RU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исторический центр Рима, Помпея и Геркуланум, Венеция, исторические центры Флоренции, Пизы, Виченцы, Неаполя и мн. др.</a:t>
            </a:r>
          </a:p>
        </p:txBody>
      </p:sp>
    </p:spTree>
    <p:extLst>
      <p:ext uri="{BB962C8B-B14F-4D97-AF65-F5344CB8AC3E}">
        <p14:creationId xmlns:p14="http://schemas.microsoft.com/office/powerpoint/2010/main" val="81210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1504336" y="274638"/>
            <a:ext cx="10097729" cy="114300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ru-RU" sz="4800" b="1" dirty="0" smtClean="0">
                <a:solidFill>
                  <a:srgbClr val="00B050"/>
                </a:solidFill>
              </a:rPr>
              <a:t>Проблемы.</a:t>
            </a:r>
            <a:endParaRPr lang="ru-RU" sz="4800" b="1" dirty="0">
              <a:solidFill>
                <a:srgbClr val="00B050"/>
              </a:solidFill>
            </a:endParaRPr>
          </a:p>
        </p:txBody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>
          <a:xfrm>
            <a:off x="1219201" y="846138"/>
            <a:ext cx="8542674" cy="3777622"/>
          </a:xfrm>
        </p:spPr>
        <p:txBody>
          <a:bodyPr>
            <a:normAutofit fontScale="25000" lnSpcReduction="20000"/>
          </a:bodyPr>
          <a:lstStyle/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lang="ru-RU" altLang="ru-RU" dirty="0"/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lang="ru-RU" altLang="ru-RU" sz="1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altLang="ru-RU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Из-за небольшой территории и высокой плотности населения, в современной Италии остро стоит вопрос переработки </a:t>
            </a:r>
            <a:r>
              <a:rPr lang="ru-RU" altLang="ru-RU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отходов. </a:t>
            </a:r>
            <a:endParaRPr lang="ru-RU" altLang="ru-RU" sz="1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altLang="ru-RU" sz="1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Причины: 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altLang="ru-RU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неблагополучная социальная среда на юге страны и, в частности, </a:t>
            </a:r>
            <a:endParaRPr lang="ru-RU" altLang="ru-RU" sz="1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altLang="ru-RU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климатические </a:t>
            </a:r>
            <a:r>
              <a:rPr lang="ru-RU" altLang="ru-RU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демографические особенности региона (</a:t>
            </a:r>
            <a:r>
              <a:rPr lang="ru-RU" altLang="ru-RU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жаркий сухой</a:t>
            </a:r>
            <a:r>
              <a:rPr lang="ru-RU" altLang="ru-RU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климат Италии способствует </a:t>
            </a:r>
            <a:r>
              <a:rPr lang="ru-RU" altLang="ru-RU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быстрому распространению </a:t>
            </a:r>
            <a:r>
              <a:rPr lang="ru-RU" altLang="ru-RU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антисанитарных условий в густонаселённых </a:t>
            </a:r>
            <a:r>
              <a:rPr lang="ru-RU" altLang="ru-RU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городах</a:t>
            </a:r>
            <a:r>
              <a:rPr lang="ru-RU" altLang="ru-RU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.    </a:t>
            </a:r>
            <a:endParaRPr lang="ru-RU" altLang="ru-RU" sz="1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80000"/>
              </a:lnSpc>
              <a:buNone/>
            </a:pPr>
            <a:r>
              <a:rPr lang="ru-RU" sz="19200" b="1" dirty="0" smtClean="0">
                <a:solidFill>
                  <a:srgbClr val="00B050"/>
                </a:solidFill>
              </a:rPr>
              <a:t>  Перспективы</a:t>
            </a:r>
            <a:endParaRPr lang="ru-RU" altLang="ru-RU" sz="19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ru-RU" altLang="ru-RU" sz="112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Италии можно найти оптимальные </a:t>
            </a:r>
            <a:r>
              <a:rPr lang="ru-RU" altLang="ru-RU" sz="112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климатические условия </a:t>
            </a:r>
            <a:r>
              <a:rPr lang="ru-RU" altLang="ru-RU" sz="112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любого вида отдыха. </a:t>
            </a:r>
            <a:endParaRPr lang="ru-RU" altLang="ru-RU" sz="11200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ru-RU" altLang="ru-RU" sz="112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Туризм </a:t>
            </a:r>
            <a:r>
              <a:rPr lang="ru-RU" altLang="ru-RU" sz="112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одной из важных перспектив развития страны.</a:t>
            </a:r>
          </a:p>
          <a:p>
            <a:pPr eaLnBrk="1" hangingPunct="1">
              <a:lnSpc>
                <a:spcPct val="80000"/>
              </a:lnSpc>
            </a:pPr>
            <a:endParaRPr lang="ru-RU" altLang="ru-RU" sz="2000" dirty="0"/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altLang="ru-RU" sz="2000" dirty="0"/>
              <a:t>                                                                                                                        </a:t>
            </a:r>
          </a:p>
        </p:txBody>
      </p:sp>
      <p:pic>
        <p:nvPicPr>
          <p:cNvPr id="5" name="Picture 2" descr="https://i.pinimg.com/originals/9a/23/ce/9a23cedaabd1f0c4f50b7228c4d5ffe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1875" y="3588774"/>
            <a:ext cx="2430125" cy="3269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1479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3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27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327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6600" b="1" dirty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Италия </a:t>
            </a:r>
            <a:r>
              <a:rPr lang="ru-RU" altLang="en-US" dirty="0"/>
              <a:t> 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599" y="1600201"/>
            <a:ext cx="7275872" cy="4530725"/>
          </a:xfrm>
        </p:spPr>
        <p:txBody>
          <a:bodyPr>
            <a:normAutofit fontScale="92500" lnSpcReduction="20000"/>
          </a:bodyPr>
          <a:lstStyle/>
          <a:p>
            <a:r>
              <a:rPr lang="ru-RU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Официальное название: </a:t>
            </a:r>
            <a:r>
              <a:rPr lang="ru-RU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Итальянская </a:t>
            </a: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</a:t>
            </a:r>
          </a:p>
          <a:p>
            <a:r>
              <a:rPr lang="ru-RU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правления: </a:t>
            </a: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парламентская республика</a:t>
            </a:r>
          </a:p>
          <a:p>
            <a:r>
              <a:rPr lang="ru-RU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Площадь: </a:t>
            </a: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301 338 </a:t>
            </a:r>
            <a:r>
              <a:rPr lang="ru-RU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кв.км</a:t>
            </a: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(72 место среди стран мира)</a:t>
            </a:r>
          </a:p>
          <a:p>
            <a:r>
              <a:rPr lang="ru-RU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Население:  </a:t>
            </a:r>
            <a:r>
              <a:rPr lang="ru-RU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58 784 790 чел. (31 мая 2023 г.)</a:t>
            </a:r>
          </a:p>
          <a:p>
            <a:r>
              <a:rPr lang="ru-RU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Столица</a:t>
            </a: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Рим.</a:t>
            </a:r>
          </a:p>
          <a:p>
            <a:r>
              <a:rPr lang="ru-RU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Официальный язык: </a:t>
            </a: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итальянский</a:t>
            </a: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Член международных организаций: </a:t>
            </a:r>
            <a:r>
              <a:rPr lang="ru-RU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ООН (с 1955), ЕС (с 1957), НАТО (с 1949), «большой семёрки».</a:t>
            </a:r>
          </a:p>
        </p:txBody>
      </p:sp>
      <p:pic>
        <p:nvPicPr>
          <p:cNvPr id="78848" name="Picture 0" descr="flag_italia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59652" y="455614"/>
            <a:ext cx="1524000" cy="9620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" name="Picture 2" descr="stemma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15284" y="261938"/>
            <a:ext cx="1524000" cy="17145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3" descr="https://i.mycdn.me/i?r=AyH4iRPQ2q0otWIFepML2LxRZB3sY4EA074h0M8p0niUPQ&amp;fn=w_6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7040" y="2684206"/>
            <a:ext cx="3757288" cy="3038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1174" y="1789471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ФЛАГ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9835684" y="2031060"/>
            <a:ext cx="683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ГЕРБ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112093339"/>
      </p:ext>
    </p:extLst>
  </p:cSld>
  <p:clrMapOvr>
    <a:masterClrMapping/>
  </p:clrMapOvr>
  <p:transition spd="slow" advTm="25000">
    <p:check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133181" y="114342"/>
            <a:ext cx="107171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4000" b="1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4000" b="1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еографические </a:t>
            </a:r>
            <a:r>
              <a:rPr lang="ru-RU" altLang="ru-RU" sz="4000" b="1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страны</a:t>
            </a:r>
            <a:endParaRPr lang="en-US" sz="4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s://xlust.ru/wp-content/uploads/Italiya-kar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8155" y="959591"/>
            <a:ext cx="6665135" cy="5898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cf2.ppt-online.org/files2/slide/p/pTVdoEtF0BGcSsClkzJxZj34Hv5yL8fDeAnqb1/slide-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24"/>
          <a:stretch/>
        </p:blipFill>
        <p:spPr bwMode="auto">
          <a:xfrm>
            <a:off x="8396749" y="822228"/>
            <a:ext cx="2939845" cy="586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9424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2003208"/>
              </p:ext>
            </p:extLst>
          </p:nvPr>
        </p:nvGraphicFramePr>
        <p:xfrm>
          <a:off x="270377" y="196645"/>
          <a:ext cx="6867842" cy="6522200"/>
        </p:xfrm>
        <a:graphic>
          <a:graphicData uri="http://schemas.openxmlformats.org/drawingml/2006/table">
            <a:tbl>
              <a:tblPr/>
              <a:tblGrid>
                <a:gridCol w="3433921">
                  <a:extLst>
                    <a:ext uri="{9D8B030D-6E8A-4147-A177-3AD203B41FA5}">
                      <a16:colId xmlns:a16="http://schemas.microsoft.com/office/drawing/2014/main" val="3395063639"/>
                    </a:ext>
                  </a:extLst>
                </a:gridCol>
                <a:gridCol w="3433921">
                  <a:extLst>
                    <a:ext uri="{9D8B030D-6E8A-4147-A177-3AD203B41FA5}">
                      <a16:colId xmlns:a16="http://schemas.microsoft.com/office/drawing/2014/main" val="305452495"/>
                    </a:ext>
                  </a:extLst>
                </a:gridCol>
              </a:tblGrid>
              <a:tr h="413845">
                <a:tc>
                  <a:txBody>
                    <a:bodyPr/>
                    <a:lstStyle/>
                    <a:p>
                      <a:pPr fontAlgn="t"/>
                      <a:r>
                        <a:rPr lang="uk-UA" sz="2400" b="1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Часть света</a:t>
                      </a:r>
                    </a:p>
                  </a:txBody>
                  <a:tcPr marL="67003" marR="67003" marT="33502" marB="33502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uk-UA" sz="2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Европа</a:t>
                      </a:r>
                      <a:endParaRPr lang="uk-UA" sz="2400" b="1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003" marR="67003" marT="33502" marB="33502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5031560"/>
                  </a:ext>
                </a:extLst>
              </a:tr>
              <a:tr h="413845">
                <a:tc>
                  <a:txBody>
                    <a:bodyPr/>
                    <a:lstStyle/>
                    <a:p>
                      <a:pPr fontAlgn="t"/>
                      <a:r>
                        <a:rPr lang="uk-UA" sz="2400" b="1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Регион</a:t>
                      </a:r>
                    </a:p>
                  </a:txBody>
                  <a:tcPr marL="67003" marR="67003" marT="33502" marB="33502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uk-UA" sz="2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Южная Европа</a:t>
                      </a:r>
                      <a:endParaRPr lang="uk-UA" sz="2400" b="1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003" marR="67003" marT="33502" marB="33502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3070055"/>
                  </a:ext>
                </a:extLst>
              </a:tr>
              <a:tr h="413845">
                <a:tc>
                  <a:txBody>
                    <a:bodyPr/>
                    <a:lstStyle/>
                    <a:p>
                      <a:pPr fontAlgn="t"/>
                      <a:r>
                        <a:rPr lang="uk-UA" sz="2400" b="1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Координаты</a:t>
                      </a:r>
                    </a:p>
                  </a:txBody>
                  <a:tcPr marL="67003" marR="67003" marT="33502" marB="33502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uk-UA" sz="2400" b="1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42°50′ с.ш. 12°50′ в.д.</a:t>
                      </a:r>
                    </a:p>
                  </a:txBody>
                  <a:tcPr marL="67003" marR="67003" marT="33502" marB="33502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9860644"/>
                  </a:ext>
                </a:extLst>
              </a:tr>
              <a:tr h="1463154">
                <a:tc>
                  <a:txBody>
                    <a:bodyPr/>
                    <a:lstStyle/>
                    <a:p>
                      <a:pPr fontAlgn="t"/>
                      <a:r>
                        <a:rPr lang="uk-UA" sz="2400" b="1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</a:t>
                      </a:r>
                    </a:p>
                  </a:txBody>
                  <a:tcPr marL="67003" marR="67003" marT="33502" marB="33502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ru-RU" sz="2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70-я в мире</a:t>
                      </a:r>
                      <a:endParaRPr lang="ru-RU" sz="2400" b="1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ru-RU" sz="2400" b="1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302 073 км²</a:t>
                      </a:r>
                    </a:p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ru-RU" sz="2400" b="1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вода: 2,4 %</a:t>
                      </a:r>
                    </a:p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ru-RU" sz="2400" b="1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суша: 97,6 %</a:t>
                      </a:r>
                    </a:p>
                  </a:txBody>
                  <a:tcPr marL="67003" marR="67003" marT="33502" marB="33502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6362527"/>
                  </a:ext>
                </a:extLst>
              </a:tr>
              <a:tr h="413845">
                <a:tc>
                  <a:txBody>
                    <a:bodyPr/>
                    <a:lstStyle/>
                    <a:p>
                      <a:pPr fontAlgn="t"/>
                      <a:r>
                        <a:rPr lang="uk-UA" sz="2400" b="1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Береговая линия</a:t>
                      </a:r>
                    </a:p>
                  </a:txBody>
                  <a:tcPr marL="67003" marR="67003" marT="33502" marB="33502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uk-UA" sz="2400" b="1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7600 км</a:t>
                      </a:r>
                    </a:p>
                  </a:txBody>
                  <a:tcPr marL="67003" marR="67003" marT="33502" marB="33502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021314"/>
                  </a:ext>
                </a:extLst>
              </a:tr>
              <a:tr h="1113384">
                <a:tc>
                  <a:txBody>
                    <a:bodyPr/>
                    <a:lstStyle/>
                    <a:p>
                      <a:pPr fontAlgn="t"/>
                      <a:r>
                        <a:rPr lang="uk-UA" sz="2400" b="1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Границы</a:t>
                      </a:r>
                    </a:p>
                  </a:txBody>
                  <a:tcPr marL="67003" marR="67003" marT="33502" marB="33502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Австрия</a:t>
                      </a:r>
                      <a:r>
                        <a:rPr lang="ru-RU" sz="2400" b="1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ru-RU" sz="2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Франция</a:t>
                      </a:r>
                      <a:r>
                        <a:rPr lang="ru-RU" sz="2400" b="1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br>
                        <a:rPr lang="ru-RU" sz="2400" b="1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Ватикан</a:t>
                      </a:r>
                      <a:r>
                        <a:rPr lang="ru-RU" sz="2400" b="1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ru-RU" sz="2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Сан-Марино</a:t>
                      </a:r>
                      <a:r>
                        <a:rPr lang="ru-RU" sz="2400" b="1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br>
                        <a:rPr lang="ru-RU" sz="2400" b="1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Словения</a:t>
                      </a:r>
                      <a:r>
                        <a:rPr lang="ru-RU" sz="2400" b="1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ru-RU" sz="2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Швейцария</a:t>
                      </a:r>
                      <a:endParaRPr lang="ru-RU" sz="2400" b="1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003" marR="67003" marT="33502" marB="33502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594086"/>
                  </a:ext>
                </a:extLst>
              </a:tr>
              <a:tr h="413845">
                <a:tc>
                  <a:txBody>
                    <a:bodyPr/>
                    <a:lstStyle/>
                    <a:p>
                      <a:pPr fontAlgn="t"/>
                      <a:r>
                        <a:rPr lang="uk-UA" sz="2400" b="1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Высшая точка</a:t>
                      </a:r>
                    </a:p>
                  </a:txBody>
                  <a:tcPr marL="67003" marR="67003" marT="33502" marB="33502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uk-UA" sz="2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Монблан</a:t>
                      </a:r>
                      <a:r>
                        <a:rPr lang="uk-UA" sz="2400" b="1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4808 м</a:t>
                      </a:r>
                    </a:p>
                  </a:txBody>
                  <a:tcPr marL="67003" marR="67003" marT="33502" marB="33502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6352293"/>
                  </a:ext>
                </a:extLst>
              </a:tr>
              <a:tr h="763614">
                <a:tc>
                  <a:txBody>
                    <a:bodyPr/>
                    <a:lstStyle/>
                    <a:p>
                      <a:pPr fontAlgn="t"/>
                      <a:r>
                        <a:rPr lang="uk-UA" sz="2400" b="1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Низшая точка</a:t>
                      </a:r>
                    </a:p>
                  </a:txBody>
                  <a:tcPr marL="67003" marR="67003" marT="33502" marB="33502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400" b="1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Побережье </a:t>
                      </a:r>
                      <a:r>
                        <a:rPr lang="ru-RU" sz="2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Средизем-ного </a:t>
                      </a:r>
                      <a:r>
                        <a:rPr lang="ru-RU" sz="2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моря</a:t>
                      </a:r>
                      <a:r>
                        <a:rPr lang="ru-RU" sz="2400" b="1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0 м</a:t>
                      </a:r>
                    </a:p>
                  </a:txBody>
                  <a:tcPr marL="67003" marR="67003" marT="33502" marB="33502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2105038"/>
                  </a:ext>
                </a:extLst>
              </a:tr>
              <a:tr h="413845">
                <a:tc>
                  <a:txBody>
                    <a:bodyPr/>
                    <a:lstStyle/>
                    <a:p>
                      <a:pPr fontAlgn="t"/>
                      <a:r>
                        <a:rPr lang="uk-UA" sz="2400" b="1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Крупнейшая река</a:t>
                      </a:r>
                    </a:p>
                  </a:txBody>
                  <a:tcPr marL="67003" marR="67003" marT="33502" marB="33502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uk-UA" sz="2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  <a:r>
                        <a:rPr lang="uk-UA" sz="2400" b="1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652 км</a:t>
                      </a:r>
                    </a:p>
                  </a:txBody>
                  <a:tcPr marL="67003" marR="67003" marT="33502" marB="33502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0011862"/>
                  </a:ext>
                </a:extLst>
              </a:tr>
              <a:tr h="413845">
                <a:tc>
                  <a:txBody>
                    <a:bodyPr/>
                    <a:lstStyle/>
                    <a:p>
                      <a:pPr fontAlgn="t"/>
                      <a:r>
                        <a:rPr lang="uk-UA" sz="2400" b="1" u="non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Крупнейшее озеро</a:t>
                      </a:r>
                    </a:p>
                  </a:txBody>
                  <a:tcPr marL="67003" marR="67003" marT="33502" marB="33502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uk-UA" sz="2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Гарда</a:t>
                      </a:r>
                      <a:r>
                        <a:rPr lang="uk-UA" sz="2400" b="1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370 км²</a:t>
                      </a:r>
                    </a:p>
                  </a:txBody>
                  <a:tcPr marL="67003" marR="67003" marT="33502" marB="33502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7886647"/>
                  </a:ext>
                </a:extLst>
              </a:tr>
            </a:tbl>
          </a:graphicData>
        </a:graphic>
      </p:graphicFrame>
      <p:pic>
        <p:nvPicPr>
          <p:cNvPr id="9220" name="Picture 4" descr="https://i2.wp.com/mediasole.ru/data/images/128/128212/%D0%B3%D1%80%D0%B0%D0%BD%D0%B8%D1%86%D1%8B_%D0%B8%D1%82%D0%B0%D0%BB%D0%B8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8219" y="481782"/>
            <a:ext cx="5053781" cy="5734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399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1584" y="400692"/>
            <a:ext cx="11592232" cy="82591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/>
            </a:r>
            <a:br>
              <a:rPr lang="ru-RU" sz="2800" b="1" dirty="0" smtClean="0">
                <a:solidFill>
                  <a:srgbClr val="00B050"/>
                </a:solidFill>
              </a:rPr>
            </a:br>
            <a:r>
              <a:rPr lang="ru-RU" sz="2800" b="1" dirty="0" smtClean="0">
                <a:solidFill>
                  <a:srgbClr val="00B050"/>
                </a:solidFill>
              </a:rPr>
              <a:t/>
            </a:r>
            <a:br>
              <a:rPr lang="ru-RU" sz="2800" b="1" dirty="0" smtClean="0">
                <a:solidFill>
                  <a:srgbClr val="00B050"/>
                </a:solidFill>
              </a:rPr>
            </a:br>
            <a:r>
              <a:rPr lang="ru-RU" sz="2800" b="1" dirty="0" smtClean="0">
                <a:solidFill>
                  <a:srgbClr val="00B050"/>
                </a:solidFill>
              </a:rPr>
              <a:t>Политический строй.</a:t>
            </a:r>
            <a:br>
              <a:rPr lang="ru-RU" sz="2800" b="1" dirty="0" smtClean="0">
                <a:solidFill>
                  <a:srgbClr val="00B050"/>
                </a:solidFill>
              </a:rPr>
            </a:br>
            <a:r>
              <a:rPr lang="ru-RU" sz="2800" b="1" dirty="0" smtClean="0">
                <a:solidFill>
                  <a:srgbClr val="00B050"/>
                </a:solidFill>
              </a:rPr>
              <a:t>Административно-территориальное </a:t>
            </a:r>
            <a:r>
              <a:rPr lang="ru-RU" sz="2800" b="1" dirty="0">
                <a:solidFill>
                  <a:srgbClr val="00B050"/>
                </a:solidFill>
              </a:rPr>
              <a:t>устройство</a:t>
            </a:r>
            <a:endParaRPr lang="ru-RU" sz="2800" dirty="0">
              <a:solidFill>
                <a:srgbClr val="00B05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35162" y="4488778"/>
            <a:ext cx="5756747" cy="2179610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116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Конституции Италии от 11 декабря 1947 года закрепляет деление Итальянской Республики на 20 регионов (областей), состоящие из 15 регионов и 5 автономных регионов.</a:t>
            </a:r>
          </a:p>
        </p:txBody>
      </p:sp>
      <p:pic>
        <p:nvPicPr>
          <p:cNvPr id="5" name="Содержимое 5" descr="Рисунок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4247" b="4247"/>
          <a:stretch>
            <a:fillRect/>
          </a:stretch>
        </p:blipFill>
        <p:spPr>
          <a:xfrm>
            <a:off x="7295037" y="1411537"/>
            <a:ext cx="4748506" cy="5290742"/>
          </a:xfrm>
        </p:spPr>
      </p:pic>
      <p:sp>
        <p:nvSpPr>
          <p:cNvPr id="3" name="Rectangle 2"/>
          <p:cNvSpPr/>
          <p:nvPr/>
        </p:nvSpPr>
        <p:spPr>
          <a:xfrm>
            <a:off x="926049" y="1314201"/>
            <a:ext cx="1018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ГЛАВЫ:</a:t>
            </a:r>
            <a:endParaRPr lang="en-US" b="1" dirty="0"/>
          </a:p>
        </p:txBody>
      </p:sp>
      <p:pic>
        <p:nvPicPr>
          <p:cNvPr id="6" name="Picture 2" descr="Официальный портрет, 20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063" y="1226602"/>
            <a:ext cx="1580236" cy="2250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upload.wikimedia.org/wikipedia/commons/thumb/a/a3/Sergio_Mattarella_Presidente_della_Repubblica_Italiana.jpg/384px-Sergio_Mattarella_Presidente_della_Repubblica_Italian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2087" y="1245248"/>
            <a:ext cx="1788713" cy="2235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1944276" y="366179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YS Text"/>
              </a:rPr>
              <a:t>Джорджа Мелони 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</a:t>
            </a:r>
          </a:p>
          <a:p>
            <a:r>
              <a:rPr lang="ru-RU" b="1" dirty="0">
                <a:solidFill>
                  <a:srgbClr val="333333"/>
                </a:solidFill>
                <a:latin typeface="YS Text"/>
              </a:rPr>
              <a:t>(премьер-министр)</a:t>
            </a:r>
          </a:p>
        </p:txBody>
      </p:sp>
      <p:sp>
        <p:nvSpPr>
          <p:cNvPr id="9" name="Rectangle 8"/>
          <p:cNvSpPr/>
          <p:nvPr/>
        </p:nvSpPr>
        <p:spPr>
          <a:xfrm>
            <a:off x="4517204" y="366179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YS Text"/>
              </a:rPr>
              <a:t>Серджо Маттарелла </a:t>
            </a:r>
            <a:endParaRPr lang="ru-RU" b="1" dirty="0" smtClean="0">
              <a:solidFill>
                <a:srgbClr val="0070C0"/>
              </a:solidFill>
              <a:latin typeface="YS Text"/>
            </a:endParaRPr>
          </a:p>
          <a:p>
            <a:r>
              <a:rPr lang="ru-RU" b="1" dirty="0">
                <a:solidFill>
                  <a:srgbClr val="0070C0"/>
                </a:solidFill>
                <a:latin typeface="YS Text"/>
              </a:rPr>
              <a:t> </a:t>
            </a:r>
            <a:r>
              <a:rPr lang="ru-RU" b="1" dirty="0" smtClean="0">
                <a:solidFill>
                  <a:srgbClr val="0070C0"/>
                </a:solidFill>
                <a:latin typeface="YS Text"/>
              </a:rPr>
              <a:t>    </a:t>
            </a:r>
            <a:r>
              <a:rPr lang="ru-RU" b="1" dirty="0" smtClean="0">
                <a:latin typeface="YS Text"/>
              </a:rPr>
              <a:t>(</a:t>
            </a:r>
            <a:r>
              <a:rPr lang="ru-RU" b="1" dirty="0">
                <a:latin typeface="YS Text"/>
              </a:rPr>
              <a:t>президент)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82740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ote4estvo.ru/uploads/posts/2017-05/prirodnye-usloviya-italii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6" y="698090"/>
            <a:ext cx="9237685" cy="6017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sportishka.com/uploads/posts/2022-03/1646211289_34-sportishka-com-p-alpi-italiya-turizm-krasivo-foto-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447" y="5417574"/>
            <a:ext cx="2076574" cy="1297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лиматическая карта италии на русском язык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1021" y="1986116"/>
            <a:ext cx="2900517" cy="394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271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ote4estvo.ru/uploads/posts/2017-05/prirodnye-resursy-italii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478" y="0"/>
            <a:ext cx="11897032" cy="6749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921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а италии с полезными ископаемы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439" y="0"/>
            <a:ext cx="9183175" cy="6725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847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ote4estvo.ru/uploads/posts/2017-05/naselenie-italii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06" y="98321"/>
            <a:ext cx="11675869" cy="6626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313498" y="501134"/>
            <a:ext cx="47613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58 784 790 чел. </a:t>
            </a:r>
            <a:r>
              <a:rPr lang="ru-RU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(на 31 </a:t>
            </a:r>
            <a:r>
              <a:rPr lang="ru-RU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г.)</a:t>
            </a:r>
          </a:p>
        </p:txBody>
      </p:sp>
      <p:pic>
        <p:nvPicPr>
          <p:cNvPr id="1030" name="Picture 6" descr="Традиционная итальянская одежд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0645" y="2950297"/>
            <a:ext cx="2449872" cy="3684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418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419</TotalTime>
  <Words>415</Words>
  <Application>Microsoft Office PowerPoint</Application>
  <PresentationFormat>Widescreen</PresentationFormat>
  <Paragraphs>114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Century Gothic</vt:lpstr>
      <vt:lpstr>Times New Roman</vt:lpstr>
      <vt:lpstr>Wingdings 3</vt:lpstr>
      <vt:lpstr>YS Text</vt:lpstr>
      <vt:lpstr>Wisp</vt:lpstr>
      <vt:lpstr>PowerPoint Presentation</vt:lpstr>
      <vt:lpstr>Италия  </vt:lpstr>
      <vt:lpstr>PowerPoint Presentation</vt:lpstr>
      <vt:lpstr>PowerPoint Presentation</vt:lpstr>
      <vt:lpstr>  Политический строй. Административно-территориальное устройство</vt:lpstr>
      <vt:lpstr>PowerPoint Presentation</vt:lpstr>
      <vt:lpstr>PowerPoint Presentation</vt:lpstr>
      <vt:lpstr>PowerPoint Presentation</vt:lpstr>
      <vt:lpstr>PowerPoint Presentation</vt:lpstr>
      <vt:lpstr>Религиозный состав</vt:lpstr>
      <vt:lpstr>Происхождение и национальность</vt:lpstr>
      <vt:lpstr>Структура занятости</vt:lpstr>
      <vt:lpstr>Крупнейшие города страны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Проблемы.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83</cp:revision>
  <dcterms:created xsi:type="dcterms:W3CDTF">2023-09-02T10:50:48Z</dcterms:created>
  <dcterms:modified xsi:type="dcterms:W3CDTF">2024-06-26T09:51:07Z</dcterms:modified>
</cp:coreProperties>
</file>