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90" r:id="rId2"/>
    <p:sldId id="282" r:id="rId3"/>
    <p:sldId id="285" r:id="rId4"/>
    <p:sldId id="283" r:id="rId5"/>
    <p:sldId id="260" r:id="rId6"/>
    <p:sldId id="277" r:id="rId7"/>
    <p:sldId id="294" r:id="rId8"/>
    <p:sldId id="270" r:id="rId9"/>
    <p:sldId id="271" r:id="rId10"/>
    <p:sldId id="286" r:id="rId11"/>
    <p:sldId id="279" r:id="rId12"/>
    <p:sldId id="288" r:id="rId13"/>
    <p:sldId id="292" r:id="rId14"/>
    <p:sldId id="289" r:id="rId15"/>
  </p:sldIdLst>
  <p:sldSz cx="9144000" cy="6858000" type="screen4x3"/>
  <p:notesSz cx="6858000" cy="9144000"/>
  <p:embeddedFontLst>
    <p:embeddedFont>
      <p:font typeface="Arial Black" pitchFamily="34" charset="0"/>
      <p:bold r:id="rId16"/>
    </p:embeddedFont>
    <p:embeddedFont>
      <p:font typeface="Vesna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Georgia" pitchFamily="18" charset="0"/>
      <p:regular r:id="rId22"/>
      <p:bold r:id="rId23"/>
      <p:italic r:id="rId24"/>
      <p:boldItalic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7171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22" autoAdjust="0"/>
  </p:normalViewPr>
  <p:slideViewPr>
    <p:cSldViewPr>
      <p:cViewPr>
        <p:scale>
          <a:sx n="81" d="100"/>
          <a:sy n="81" d="100"/>
        </p:scale>
        <p:origin x="-828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3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-99392"/>
            <a:ext cx="9505056" cy="695739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Урок русского языка 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класс 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2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Тема</a:t>
            </a:r>
            <a:r>
              <a:rPr lang="ru-RU" sz="3200" b="1" spc="150" dirty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. Падежные окончания имён существительных </a:t>
            </a:r>
            <a:br>
              <a:rPr lang="ru-RU" sz="3200" b="1" spc="150" dirty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3200" b="1" spc="15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3-го склонения. </a:t>
            </a:r>
            <a:r>
              <a:rPr lang="ru-RU" b="1" spc="15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/>
            </a:r>
            <a:br>
              <a:rPr lang="ru-RU" b="1" spc="15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7448872" cy="2448272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Учитель </a:t>
            </a:r>
            <a:r>
              <a:rPr lang="ru-RU" sz="2000" dirty="0" smtClean="0"/>
              <a:t>начальных классов  ГБОУ школа 57 Санкт-Петербурга</a:t>
            </a:r>
          </a:p>
          <a:p>
            <a:r>
              <a:rPr lang="ru-RU" sz="2000" dirty="0" smtClean="0"/>
              <a:t>Светлана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1368516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5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444444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Вывод</a:t>
            </a:r>
            <a:r>
              <a:rPr lang="ru-RU" sz="4000" dirty="0" smtClean="0">
                <a:solidFill>
                  <a:srgbClr val="444444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Имена </a:t>
            </a: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существительные 3-го склонения в Р., Д., П. падежах в ед. числе имеют окончание </a:t>
            </a:r>
            <a:r>
              <a:rPr lang="ru-RU" sz="4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1580" y="3717032"/>
            <a:ext cx="777686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ЗАПОМНИ:      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окончания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–</a:t>
            </a:r>
            <a:r>
              <a:rPr lang="ru-RU" sz="48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r>
              <a:rPr lang="ru-RU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endParaRPr lang="ru-RU" sz="4400" b="1" dirty="0" smtClean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 </a:t>
            </a:r>
            <a:r>
              <a:rPr lang="ru-RU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имен существительных 3-го склонения </a:t>
            </a:r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бывает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7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Закрепление изученного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1.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Стр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34, 35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Прочитайте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слова профессора и учащихся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2.Выполните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упр57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стр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35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( по заданию)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Прочитайте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выучите правила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на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стр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37.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6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Итог </a:t>
            </a: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урока:</a:t>
            </a:r>
            <a: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Что мы изучали сегодня на уроке?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-Какие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окончания имеют имена существительные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1 и 2-го склонений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в Р., Д. и П. падежах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? 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-Какие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окончания имеют имена существительные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 3-ем склонении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-Как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определить склонение имени существительного?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Что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значит просклонять имя существительное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590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Рефлексия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5842" name="Picture 2" descr="G:\4 класс Нахождение доли от числа\img_user_file_54c3d76c24e42_14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67544" y="1077961"/>
            <a:ext cx="7956376" cy="5733256"/>
          </a:xfrm>
          <a:prstGeom prst="rect">
            <a:avLst/>
          </a:prstGeom>
          <a:noFill/>
          <a:effectLst>
            <a:softEdge rad="317500"/>
          </a:effectLst>
          <a:extLst/>
        </p:spPr>
      </p:pic>
    </p:spTree>
    <p:extLst>
      <p:ext uri="{BB962C8B-B14F-4D97-AF65-F5344CB8AC3E}">
        <p14:creationId xmlns:p14="http://schemas.microsoft.com/office/powerpoint/2010/main" val="16030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Домашнее задание: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1.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Записать в словарь словарные слова </a:t>
            </a:r>
            <a:r>
              <a:rPr lang="ru-RU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стр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34-39 . Подготовиться к словарному диктанту.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598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Упражнение   в  чистописании</a:t>
            </a:r>
            <a:b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по  </a:t>
            </a:r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образцу  учителя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1683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Правило   красивого   письма 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i="1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ЮБ, ЮШ,ЮТ, ЮН, ЮЮ,ЮС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763688" y="4365104"/>
            <a:ext cx="7200800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Записываем буквы  высотой  в половину  широкой  строки, соблюдаем  наклон  письма! Образец учитель записывает на доске</a:t>
            </a:r>
            <a:endParaRPr lang="ru-RU" sz="180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112"/>
            <a:ext cx="7067128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Словарная  работа</a:t>
            </a:r>
            <a:endParaRPr lang="ru-RU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27575"/>
            <a:ext cx="2352532" cy="128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841566" y="3062469"/>
            <a:ext cx="8388424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Запишите  словарные  слова, вставляя  пропущенные  буквы.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Как  нужно  проверять  написание  таких  слов?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На какие две группы можно разбить все эти слова?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Проверь (слайд ниже).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7479" y="2247292"/>
            <a:ext cx="71315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8034">
            <a:off x="7420384" y="510574"/>
            <a:ext cx="927967" cy="97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856174"/>
            <a:ext cx="8424936" cy="226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П..л..то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шо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…е, 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т..л..фон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к..л..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ндарь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р..дио,х..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зяйство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м..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тро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р..яль,эл..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ктричество</a:t>
            </a:r>
            <a:r>
              <a:rPr lang="ru-RU" sz="4000" b="1" dirty="0" smtClean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29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836712"/>
            <a:ext cx="4572000" cy="44185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</a:t>
            </a:r>
            <a:r>
              <a:rPr lang="ru-RU" sz="3600" u="sng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АлЬ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шоССе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тЕлЕфон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кАлЕндарь</a:t>
            </a:r>
            <a:endParaRPr lang="ru-RU" sz="3600" dirty="0" smtClean="0">
              <a:solidFill>
                <a:schemeClr val="accent5">
                  <a:lumMod val="75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рАдио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хОзяйство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мЕтро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рОяЛь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540"/>
              </a:spcAft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элЕктричество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57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692696"/>
            <a:ext cx="720080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spc="150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Тема урока: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Падежные </a:t>
            </a:r>
            <a:r>
              <a:rPr lang="ru-RU" sz="5400" b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окончания имён существительных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3-го склонения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i="1" kern="0" baseline="30000" dirty="0">
              <a:ln w="31750">
                <a:solidFill>
                  <a:prstClr val="white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0" b="1" i="0" u="none" strike="noStrike" kern="1200" spc="150" normalizeH="0" noProof="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6440760" cy="170574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8354"/>
            <a:ext cx="13414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16632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Вспомни, </a:t>
            </a:r>
            <a:r>
              <a:rPr lang="ru-RU" sz="32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мы можем </a:t>
            </a:r>
            <a:endParaRPr lang="ru-RU" sz="32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ru-RU" sz="32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проверить  безударные окончания имён </a:t>
            </a:r>
          </a:p>
          <a:p>
            <a:pPr lvl="0" algn="ctr"/>
            <a:r>
              <a:rPr lang="ru-RU" sz="32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существительных 1-го и 2-го склонений</a:t>
            </a:r>
            <a:r>
              <a:rPr lang="ru-RU" sz="32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27" y="3429000"/>
            <a:ext cx="8308975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029400"/>
            <a:ext cx="2755900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21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7353"/>
            <a:ext cx="8291513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i="1" dirty="0" smtClean="0">
                <a:latin typeface="+mn-lt"/>
              </a:rPr>
              <a:t/>
            </a:r>
            <a:br>
              <a:rPr lang="ru-RU" sz="1600" i="1" dirty="0" smtClean="0">
                <a:latin typeface="+mn-lt"/>
              </a:rPr>
            </a:br>
            <a:r>
              <a:rPr lang="ru-RU" sz="1600" i="1" dirty="0" smtClean="0">
                <a:latin typeface="+mn-lt"/>
              </a:rPr>
              <a:t>Р.П.     ЗЕМЛ-И                               </a:t>
            </a:r>
            <a:br>
              <a:rPr lang="ru-RU" sz="1600" i="1" dirty="0" smtClean="0">
                <a:latin typeface="+mn-lt"/>
              </a:rPr>
            </a:br>
            <a:r>
              <a:rPr lang="ru-RU" sz="1600" i="1" dirty="0" smtClean="0">
                <a:latin typeface="+mn-lt"/>
              </a:rPr>
              <a:t>Д.П.    ЗЕМЛ-Е</a:t>
            </a:r>
            <a:br>
              <a:rPr lang="ru-RU" sz="1600" i="1" dirty="0" smtClean="0">
                <a:latin typeface="+mn-lt"/>
              </a:rPr>
            </a:br>
            <a:r>
              <a:rPr lang="ru-RU" sz="1600" i="1" dirty="0" smtClean="0">
                <a:latin typeface="+mn-lt"/>
              </a:rPr>
              <a:t>П.П.   О ЗЕМЛ-Е                              П.П     О ДОМ-Е</a:t>
            </a:r>
            <a:br>
              <a:rPr lang="ru-RU" sz="1600" i="1" dirty="0" smtClean="0">
                <a:latin typeface="+mn-lt"/>
              </a:rPr>
            </a:br>
            <a:endParaRPr lang="ru-RU" sz="1600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Например :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5184"/>
            <a:ext cx="13414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38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7" name="Picture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025" y="5566271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99" y="5077248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52" y="4039842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898" y="3511767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09" y="5566445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599" y="5063106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674" y="4033980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674" y="3525685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525685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65" y="4033980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47" y="5063106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98" y="5566445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05" y="260648"/>
            <a:ext cx="1158142" cy="112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9286" y="116632"/>
            <a:ext cx="79208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3200" b="1" dirty="0">
                <a:ln w="11430"/>
                <a:blipFill dpi="0" rotWithShape="1">
                  <a:blip r:embed="rId6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 </a:t>
            </a:r>
            <a:r>
              <a:rPr lang="ru-RU" sz="28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ли воспользоваться уже </a:t>
            </a:r>
            <a:r>
              <a:rPr lang="ru-RU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известными </a:t>
            </a:r>
          </a:p>
          <a:p>
            <a:pPr lvl="0" algn="r"/>
            <a:r>
              <a:rPr lang="ru-RU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тебе </a:t>
            </a:r>
            <a:r>
              <a:rPr lang="ru-RU" sz="28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двумя способами </a:t>
            </a:r>
            <a:r>
              <a:rPr lang="ru-RU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проверки безударных</a:t>
            </a:r>
          </a:p>
          <a:p>
            <a:pPr lvl="0" algn="r"/>
            <a:r>
              <a:rPr lang="ru-RU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окончаний </a:t>
            </a:r>
            <a:r>
              <a:rPr lang="ru-RU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при написании окончаний имён существительных 3-го склонения?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6876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09250" y="1948485"/>
            <a:ext cx="85895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Окончания имён существительных 3-го склонения.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Понаблюдай. Проанализируй.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04037"/>
              </p:ext>
            </p:extLst>
          </p:nvPr>
        </p:nvGraphicFramePr>
        <p:xfrm>
          <a:off x="763181" y="2852936"/>
          <a:ext cx="6545123" cy="3108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84483"/>
                <a:gridCol w="1653917"/>
                <a:gridCol w="2018491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И.п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рожь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осень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лошадь</a:t>
                      </a:r>
                      <a:endParaRPr lang="ru-RU" sz="2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Р.п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ржи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осени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лошади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Д.п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ржи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осени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лошади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В.п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рожь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лошадь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Т.п.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рожью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осенью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лошадью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П.п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о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ржи</a:t>
                      </a:r>
                      <a:r>
                        <a:rPr lang="ru-RU" sz="28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об осени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 лошади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4707503" y="3028291"/>
            <a:ext cx="296545" cy="2880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98" y="4533726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534" y="3005173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534" y="4571903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015591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377" y="4533726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826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228" y="5765103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50" y="5273773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50" y="4297023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50" y="3682355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25062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n-ea"/>
                <a:cs typeface="+mn-cs"/>
              </a:rPr>
              <a:t>   </a:t>
            </a:r>
            <a:br>
              <a:rPr lang="ru-RU" sz="3100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n-ea"/>
                <a:cs typeface="+mn-cs"/>
              </a:rPr>
            </a:br>
            <a:r>
              <a:rPr lang="ru-RU" sz="31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      </a:t>
            </a:r>
            <a:r>
              <a:rPr lang="ru-RU" sz="36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Петя  </a:t>
            </a:r>
            <a:r>
              <a:rPr lang="ru-RU" sz="36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решил </a:t>
            </a:r>
            <a:r>
              <a:rPr lang="ru-RU" sz="36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проверять  </a:t>
            </a:r>
            <a:r>
              <a:rPr lang="ru-RU" sz="36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безударные  окончания  имён </a:t>
            </a:r>
            <a:r>
              <a:rPr lang="ru-RU" sz="36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существительных  3-го склонения по окончаниям слова рожь.</a:t>
            </a:r>
            <a:br>
              <a:rPr lang="ru-RU" sz="36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36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     Женя составила таблицу окончаний и решила выучить.</a:t>
            </a:r>
            <a:r>
              <a:rPr lang="ru-RU" sz="2800" b="1" dirty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n-ea"/>
                <a:cs typeface="+mn-cs"/>
              </a:rPr>
              <a:t/>
            </a:r>
            <a:br>
              <a:rPr lang="ru-RU" sz="2800" b="1" dirty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219670"/>
              </p:ext>
            </p:extLst>
          </p:nvPr>
        </p:nvGraphicFramePr>
        <p:xfrm>
          <a:off x="2843808" y="3068960"/>
          <a:ext cx="3528392" cy="3108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368152"/>
                <a:gridCol w="2160240"/>
              </a:tblGrid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И.п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Р.п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и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Д.п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и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В.п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Т.п.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    - ю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29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П.п</a:t>
                      </a:r>
                      <a:r>
                        <a:rPr lang="ru-RU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    - и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50" y="3189858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86" y="4797152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6224334"/>
            <a:ext cx="6434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Выполните письменно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упражнение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55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стр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35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386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Vesna</vt:lpstr>
      <vt:lpstr>Times New Roman</vt:lpstr>
      <vt:lpstr>Calibri</vt:lpstr>
      <vt:lpstr>Georgia</vt:lpstr>
      <vt:lpstr>Тема Office</vt:lpstr>
      <vt:lpstr>Урок русского языка  4  класс   Тема. Падежные окончания имён существительных  3-го склонения.  </vt:lpstr>
      <vt:lpstr>Упражнение   в  чистописании по  образцу  учителя</vt:lpstr>
      <vt:lpstr>Словарная  работа</vt:lpstr>
      <vt:lpstr>Презентация PowerPoint</vt:lpstr>
      <vt:lpstr>Презентация PowerPoint</vt:lpstr>
      <vt:lpstr>Презентация PowerPoint</vt:lpstr>
      <vt:lpstr> Р.П.     ЗЕМЛ-И                                Д.П.    ЗЕМЛ-Е П.П.   О ЗЕМЛ-Е                              П.П     О ДОМ-Е </vt:lpstr>
      <vt:lpstr>Презентация PowerPoint</vt:lpstr>
      <vt:lpstr>          Петя  решил проверять  безударные  окончания  имён существительных  3-го склонения по окончаниям слова рожь.      Женя составила таблицу окончаний и решила выучить. </vt:lpstr>
      <vt:lpstr>Презентация PowerPoint</vt:lpstr>
      <vt:lpstr>Закрепление изученного</vt:lpstr>
      <vt:lpstr> Итог урока: </vt:lpstr>
      <vt:lpstr>Рефлексия</vt:lpstr>
      <vt:lpstr>Домашнее задание: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Попович СВ</dc:creator>
  <cp:lastModifiedBy>user</cp:lastModifiedBy>
  <cp:revision>82</cp:revision>
  <dcterms:created xsi:type="dcterms:W3CDTF">2013-08-23T08:38:35Z</dcterms:created>
  <dcterms:modified xsi:type="dcterms:W3CDTF">2024-06-26T09:57:13Z</dcterms:modified>
</cp:coreProperties>
</file>