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6" r:id="rId5"/>
    <p:sldId id="265" r:id="rId6"/>
    <p:sldId id="261" r:id="rId7"/>
    <p:sldId id="262" r:id="rId8"/>
    <p:sldId id="271" r:id="rId9"/>
    <p:sldId id="263" r:id="rId10"/>
    <p:sldId id="258" r:id="rId11"/>
    <p:sldId id="272" r:id="rId12"/>
    <p:sldId id="269" r:id="rId13"/>
    <p:sldId id="270" r:id="rId14"/>
    <p:sldId id="260" r:id="rId15"/>
    <p:sldId id="264" r:id="rId16"/>
    <p:sldId id="268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0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6" y="7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C350-0EA1-4C70-A2BA-7BF4C07FCB6D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9DEF-233C-48ED-BEC8-BB54E720D7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686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C350-0EA1-4C70-A2BA-7BF4C07FCB6D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9DEF-233C-48ED-BEC8-BB54E720D7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442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C350-0EA1-4C70-A2BA-7BF4C07FCB6D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9DEF-233C-48ED-BEC8-BB54E720D7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440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C350-0EA1-4C70-A2BA-7BF4C07FCB6D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9DEF-233C-48ED-BEC8-BB54E720D7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081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C350-0EA1-4C70-A2BA-7BF4C07FCB6D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9DEF-233C-48ED-BEC8-BB54E720D7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772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C350-0EA1-4C70-A2BA-7BF4C07FCB6D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9DEF-233C-48ED-BEC8-BB54E720D7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014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C350-0EA1-4C70-A2BA-7BF4C07FCB6D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9DEF-233C-48ED-BEC8-BB54E720D7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337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C350-0EA1-4C70-A2BA-7BF4C07FCB6D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9DEF-233C-48ED-BEC8-BB54E720D7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195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C350-0EA1-4C70-A2BA-7BF4C07FCB6D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9DEF-233C-48ED-BEC8-BB54E720D7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630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C350-0EA1-4C70-A2BA-7BF4C07FCB6D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9DEF-233C-48ED-BEC8-BB54E720D7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597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C350-0EA1-4C70-A2BA-7BF4C07FCB6D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9DEF-233C-48ED-BEC8-BB54E720D7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852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3C350-0EA1-4C70-A2BA-7BF4C07FCB6D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29DEF-233C-48ED-BEC8-BB54E720D7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882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64479"/>
            <a:ext cx="9144000" cy="167404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Производственная структура предприятия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minterdial.com/wp-content/uploads/2018/03/Connected-Cogs-Engine-L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463" y="2139696"/>
            <a:ext cx="10207625" cy="4718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www.minterdial.com/wp-content/uploads/2018/03/Connected-Cogs-Engine-L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5474" y="16477488"/>
            <a:ext cx="6338564" cy="7528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74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Подразделения производства: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/>
              <a:t>Основное</a:t>
            </a:r>
            <a:r>
              <a:rPr lang="ru-RU" sz="3200" dirty="0" smtClean="0"/>
              <a:t> (производственный цех)</a:t>
            </a:r>
          </a:p>
          <a:p>
            <a:endParaRPr lang="ru-RU" sz="3200" b="1" dirty="0"/>
          </a:p>
          <a:p>
            <a:r>
              <a:rPr lang="ru-RU" sz="3200" b="1" dirty="0" smtClean="0"/>
              <a:t>Вспомогательное</a:t>
            </a:r>
            <a:r>
              <a:rPr lang="ru-RU" sz="3200" dirty="0" smtClean="0"/>
              <a:t> (ремонтное, инструментальное, энергетическое)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Обслуживающее </a:t>
            </a:r>
            <a:r>
              <a:rPr lang="ru-RU" sz="3200" dirty="0" smtClean="0"/>
              <a:t>(транспортное, складское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358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cf.ppt-online.org/files/slide/n/n81uze9PsB0NSrGQfEUmlg7FHco4Yd6AMCb5V2yXt/slide-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" y="1"/>
            <a:ext cx="117226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9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bstudy.net/htm/img/21/10977/2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48" y="0"/>
            <a:ext cx="11667744" cy="571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699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Длительность производственного цикла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t">
              <a:buNone/>
            </a:pPr>
            <a:endParaRPr lang="ru-RU" dirty="0"/>
          </a:p>
          <a:p>
            <a:pPr marL="0" indent="0" algn="ctr" fontAlgn="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Т </a:t>
            </a:r>
            <a:r>
              <a:rPr lang="ru-RU" b="1" dirty="0" err="1">
                <a:solidFill>
                  <a:srgbClr val="FF0000"/>
                </a:solidFill>
              </a:rPr>
              <a:t>п.ц</a:t>
            </a:r>
            <a:r>
              <a:rPr lang="ru-RU" b="1" dirty="0">
                <a:solidFill>
                  <a:srgbClr val="FF0000"/>
                </a:solidFill>
              </a:rPr>
              <a:t>. = </a:t>
            </a:r>
            <a:r>
              <a:rPr lang="ru-RU" b="1" dirty="0" err="1">
                <a:solidFill>
                  <a:srgbClr val="FF0000"/>
                </a:solidFill>
              </a:rPr>
              <a:t>Ттехн</a:t>
            </a:r>
            <a:r>
              <a:rPr lang="ru-RU" b="1" dirty="0">
                <a:solidFill>
                  <a:srgbClr val="FF0000"/>
                </a:solidFill>
              </a:rPr>
              <a:t> + </a:t>
            </a:r>
            <a:r>
              <a:rPr lang="ru-RU" b="1" dirty="0" err="1">
                <a:solidFill>
                  <a:srgbClr val="FF0000"/>
                </a:solidFill>
              </a:rPr>
              <a:t>Тпер</a:t>
            </a:r>
            <a:r>
              <a:rPr lang="ru-RU" b="1" dirty="0">
                <a:solidFill>
                  <a:srgbClr val="FF0000"/>
                </a:solidFill>
              </a:rPr>
              <a:t> + </a:t>
            </a:r>
            <a:r>
              <a:rPr lang="ru-RU" b="1" dirty="0" err="1">
                <a:solidFill>
                  <a:srgbClr val="FF0000"/>
                </a:solidFill>
              </a:rPr>
              <a:t>Тест.проц</a:t>
            </a:r>
            <a:r>
              <a:rPr lang="ru-RU" b="1" dirty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  <a:p>
            <a:pPr marL="0" indent="0" fontAlgn="t">
              <a:buNone/>
            </a:pPr>
            <a:endParaRPr lang="ru-RU" dirty="0"/>
          </a:p>
          <a:p>
            <a:pPr marL="0" indent="0" fontAlgn="t">
              <a:buNone/>
            </a:pPr>
            <a:r>
              <a:rPr lang="ru-RU" dirty="0" err="1"/>
              <a:t>Тп.ц</a:t>
            </a:r>
            <a:r>
              <a:rPr lang="ru-RU" dirty="0"/>
              <a:t>. – сроки ПЦ.</a:t>
            </a:r>
          </a:p>
          <a:p>
            <a:pPr marL="0" indent="0" fontAlgn="t">
              <a:buNone/>
            </a:pPr>
            <a:r>
              <a:rPr lang="ru-RU" dirty="0" err="1"/>
              <a:t>Ттехн</a:t>
            </a:r>
            <a:r>
              <a:rPr lang="ru-RU" dirty="0"/>
              <a:t> – сроки технологического этапа.</a:t>
            </a:r>
          </a:p>
          <a:p>
            <a:pPr marL="0" indent="0" fontAlgn="t">
              <a:buNone/>
            </a:pPr>
            <a:r>
              <a:rPr lang="ru-RU" dirty="0" err="1"/>
              <a:t>Тпер</a:t>
            </a:r>
            <a:r>
              <a:rPr lang="ru-RU" dirty="0"/>
              <a:t> – перерывы.</a:t>
            </a:r>
          </a:p>
          <a:p>
            <a:pPr marL="0" indent="0" fontAlgn="t">
              <a:buNone/>
            </a:pPr>
            <a:r>
              <a:rPr lang="ru-RU" dirty="0" err="1"/>
              <a:t>Тест.проц</a:t>
            </a:r>
            <a:r>
              <a:rPr lang="ru-RU" dirty="0"/>
              <a:t> – сроки естественных простоев.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2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5868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Типы производств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23810"/>
            <a:ext cx="10515600" cy="4853153"/>
          </a:xfrm>
        </p:spPr>
        <p:txBody>
          <a:bodyPr/>
          <a:lstStyle/>
          <a:p>
            <a:r>
              <a:rPr lang="ru-RU" dirty="0" smtClean="0"/>
              <a:t>Заполните таблицу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040494"/>
              </p:ext>
            </p:extLst>
          </p:nvPr>
        </p:nvGraphicFramePr>
        <p:xfrm>
          <a:off x="292607" y="1901952"/>
          <a:ext cx="11667744" cy="477682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950209">
                  <a:extLst>
                    <a:ext uri="{9D8B030D-6E8A-4147-A177-3AD203B41FA5}">
                      <a16:colId xmlns:a16="http://schemas.microsoft.com/office/drawing/2014/main" val="408016275"/>
                    </a:ext>
                  </a:extLst>
                </a:gridCol>
                <a:gridCol w="2615184">
                  <a:extLst>
                    <a:ext uri="{9D8B030D-6E8A-4147-A177-3AD203B41FA5}">
                      <a16:colId xmlns:a16="http://schemas.microsoft.com/office/drawing/2014/main" val="238643083"/>
                    </a:ext>
                  </a:extLst>
                </a:gridCol>
                <a:gridCol w="2395728">
                  <a:extLst>
                    <a:ext uri="{9D8B030D-6E8A-4147-A177-3AD203B41FA5}">
                      <a16:colId xmlns:a16="http://schemas.microsoft.com/office/drawing/2014/main" val="2503150732"/>
                    </a:ext>
                  </a:extLst>
                </a:gridCol>
                <a:gridCol w="2706623">
                  <a:extLst>
                    <a:ext uri="{9D8B030D-6E8A-4147-A177-3AD203B41FA5}">
                      <a16:colId xmlns:a16="http://schemas.microsoft.com/office/drawing/2014/main" val="1434274111"/>
                    </a:ext>
                  </a:extLst>
                </a:gridCol>
              </a:tblGrid>
              <a:tr h="780229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Факторы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Единичное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Серийное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Массовое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7963006"/>
                  </a:ext>
                </a:extLst>
              </a:tr>
              <a:tr h="1072123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1.Номенклатура производимых</a:t>
                      </a:r>
                      <a:r>
                        <a:rPr lang="ru-RU" sz="2800" baseline="0" dirty="0" smtClean="0"/>
                        <a:t> изделий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5895338"/>
                  </a:ext>
                </a:extLst>
              </a:tr>
              <a:tr h="78022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2.Объем выпуска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5091499"/>
                  </a:ext>
                </a:extLst>
              </a:tr>
              <a:tr h="1072123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3.Применяемое</a:t>
                      </a:r>
                      <a:r>
                        <a:rPr lang="ru-RU" sz="2800" baseline="0" dirty="0" smtClean="0"/>
                        <a:t> оборудование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467812"/>
                  </a:ext>
                </a:extLst>
              </a:tr>
              <a:tr h="1072123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4. Себестоимость продукции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8017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898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4458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Проектирование магазина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https://im0-tub-ru.yandex.net/i?id=a78aa4ea1252c197daf31ff754e272c8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96112"/>
            <a:ext cx="11246296" cy="596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51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bishelp.ru/sites/default/files/imagecache/article-big/users/79865/content/magazina_roznichnoy_torgovl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11814048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91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Структура предприятия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592" y="1536192"/>
            <a:ext cx="12027408" cy="4640771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/>
              <a:t>                                               </a:t>
            </a:r>
            <a:r>
              <a:rPr lang="ru-RU" sz="4000" b="1" dirty="0" smtClean="0"/>
              <a:t>Предприятие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b="1" dirty="0" smtClean="0"/>
              <a:t>Производственная       	     Структура                           Непроизводственная</a:t>
            </a:r>
          </a:p>
          <a:p>
            <a:pPr marL="0" indent="0" algn="just">
              <a:buNone/>
            </a:pPr>
            <a:r>
              <a:rPr lang="ru-RU" b="1" dirty="0"/>
              <a:t>с</a:t>
            </a:r>
            <a:r>
              <a:rPr lang="ru-RU" b="1" dirty="0" smtClean="0"/>
              <a:t>труктура                                управления                       структура</a:t>
            </a:r>
          </a:p>
          <a:p>
            <a:pPr marL="0" indent="0" algn="just">
              <a:buNone/>
            </a:pPr>
            <a:r>
              <a:rPr lang="ru-RU" b="1" dirty="0"/>
              <a:t>	</a:t>
            </a:r>
            <a:r>
              <a:rPr lang="ru-RU" b="1" dirty="0" smtClean="0"/>
              <a:t>							     (столовая, здравпункт)</a:t>
            </a:r>
            <a:endParaRPr lang="ru-RU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856233" y="2157984"/>
            <a:ext cx="2377440" cy="6766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303520" y="2084832"/>
            <a:ext cx="0" cy="6766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333744" y="2084832"/>
            <a:ext cx="2980944" cy="5303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732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44784" cy="132556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Производственная структура предприятия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534009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ru-RU" sz="3200" dirty="0"/>
              <a:t>э</a:t>
            </a:r>
            <a:r>
              <a:rPr lang="ru-RU" sz="3200" dirty="0" smtClean="0"/>
              <a:t>то совокупность производственных единиц предприятия (цехов, участков и служб), формы их взаимосвязи в процессе производства продукции.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dirty="0"/>
              <a:t> </a:t>
            </a:r>
            <a:r>
              <a:rPr lang="ru-RU" sz="3200" dirty="0" smtClean="0"/>
              <a:t> 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ru-RU" sz="3200" dirty="0" smtClean="0"/>
              <a:t>	На основе производственной структуры  разрабатывается генеральный план предприятия, т.е. пространственное положение всех участков и служб, а также путей и коммуникаций на территории предприятия</a:t>
            </a:r>
          </a:p>
          <a:p>
            <a:pPr algn="just">
              <a:lnSpc>
                <a:spcPct val="16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73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845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Производственная структура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44752"/>
            <a:ext cx="10515600" cy="528523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4200" b="1" dirty="0" smtClean="0"/>
              <a:t>Предприятие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4200" b="1" dirty="0" smtClean="0"/>
              <a:t>Цех (подразделение)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4200" b="1" dirty="0" smtClean="0"/>
              <a:t>Участок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4200" b="1" dirty="0" smtClean="0"/>
              <a:t>Рабочее место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	Основным </a:t>
            </a:r>
            <a:r>
              <a:rPr lang="ru-RU" dirty="0"/>
              <a:t>элементом производственной структуры предприятия являются рабочие места, которые могут быть объединены в производственные участки и цеха. </a:t>
            </a:r>
          </a:p>
          <a:p>
            <a:pPr marL="0" indent="0" algn="ctr">
              <a:lnSpc>
                <a:spcPct val="150000"/>
              </a:lnSpc>
              <a:buNone/>
            </a:pP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6028944" y="2103120"/>
            <a:ext cx="134112" cy="53035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096000" y="3055048"/>
            <a:ext cx="134112" cy="53035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096000" y="3922300"/>
            <a:ext cx="134112" cy="53035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0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Производственная структура зависит: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От вида выпускаемой и/или реализуемой продукции и ее номенклатуры;</a:t>
            </a:r>
          </a:p>
          <a:p>
            <a:r>
              <a:rPr lang="ru-RU" sz="3200" dirty="0" smtClean="0"/>
              <a:t>От типа производства (единичное, серийное, массовое) </a:t>
            </a:r>
          </a:p>
          <a:p>
            <a:r>
              <a:rPr lang="ru-RU" sz="3200" dirty="0" smtClean="0"/>
              <a:t>От форм  специализации (комбинирование, специализация, укрупнение и кооперирование)</a:t>
            </a:r>
          </a:p>
          <a:p>
            <a:r>
              <a:rPr lang="ru-RU" sz="3200" dirty="0" smtClean="0"/>
              <a:t>От особенностей технологических процессов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8138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608" y="365125"/>
            <a:ext cx="11558016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Организация производственного и технологических процессов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25624"/>
            <a:ext cx="11210544" cy="4666615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b="1" i="1" dirty="0"/>
              <a:t>Производственный процесс</a:t>
            </a:r>
            <a:r>
              <a:rPr lang="ru-RU" b="1" dirty="0"/>
              <a:t> –</a:t>
            </a:r>
            <a:r>
              <a:rPr lang="ru-RU" dirty="0"/>
              <a:t> это совокупность взаимосвязанных действий людей и орудий производства, необходимых на данном предприятии для изготовления (ремонта) </a:t>
            </a:r>
            <a:r>
              <a:rPr lang="ru-RU" dirty="0" smtClean="0"/>
              <a:t>продукции.</a:t>
            </a:r>
          </a:p>
          <a:p>
            <a:pPr algn="just">
              <a:lnSpc>
                <a:spcPct val="150000"/>
              </a:lnSpc>
            </a:pPr>
            <a:r>
              <a:rPr lang="ru-RU" b="1" i="1" dirty="0"/>
              <a:t>Технологический процесс</a:t>
            </a:r>
            <a:r>
              <a:rPr lang="ru-RU" dirty="0"/>
              <a:t> </a:t>
            </a:r>
            <a:r>
              <a:rPr lang="ru-RU" dirty="0" smtClean="0"/>
              <a:t> </a:t>
            </a:r>
            <a:r>
              <a:rPr lang="ru-RU" dirty="0"/>
              <a:t>– это часть производственного процесса, содержащая действия по изменению и (или) определению состояния предмета труда. </a:t>
            </a:r>
          </a:p>
        </p:txBody>
      </p:sp>
    </p:spTree>
    <p:extLst>
      <p:ext uri="{BB962C8B-B14F-4D97-AF65-F5344CB8AC3E}">
        <p14:creationId xmlns:p14="http://schemas.microsoft.com/office/powerpoint/2010/main" val="399513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 </a:t>
            </a:r>
            <a:r>
              <a:rPr lang="ru-RU" b="1" i="1" dirty="0" smtClean="0"/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Этапы подготовки </a:t>
            </a:r>
            <a:r>
              <a:rPr lang="ru-RU" b="1" i="1" dirty="0">
                <a:solidFill>
                  <a:srgbClr val="FF0000"/>
                </a:solidFill>
              </a:rPr>
              <a:t>производства 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608" y="1042416"/>
            <a:ext cx="11521440" cy="5134547"/>
          </a:xfrm>
        </p:spPr>
        <p:txBody>
          <a:bodyPr>
            <a:normAutofit/>
          </a:bodyPr>
          <a:lstStyle/>
          <a:p>
            <a:pPr marL="0" indent="0" algn="just" fontAlgn="base">
              <a:lnSpc>
                <a:spcPct val="150000"/>
              </a:lnSpc>
              <a:buNone/>
            </a:pPr>
            <a:r>
              <a:rPr lang="ru-RU" sz="3200" dirty="0" smtClean="0"/>
              <a:t>1</a:t>
            </a:r>
            <a:r>
              <a:rPr lang="ru-RU" sz="3200" dirty="0"/>
              <a:t>) </a:t>
            </a:r>
            <a:r>
              <a:rPr lang="ru-RU" sz="3200" dirty="0" smtClean="0"/>
              <a:t>конструкторская и проектная подготовка производства;</a:t>
            </a:r>
            <a:endParaRPr lang="ru-RU" sz="3200" dirty="0"/>
          </a:p>
          <a:p>
            <a:pPr marL="0" indent="0" algn="just" fontAlgn="base">
              <a:lnSpc>
                <a:spcPct val="150000"/>
              </a:lnSpc>
              <a:buNone/>
            </a:pPr>
            <a:r>
              <a:rPr lang="ru-RU" sz="3200" dirty="0"/>
              <a:t>2) технологическую подготовку производства, т.е. совокупность взаимосвязанных процессов, обеспечивающих технологическую готовность предприятий (или предприятия) к выпуску </a:t>
            </a:r>
            <a:r>
              <a:rPr lang="ru-RU" sz="3200" dirty="0" smtClean="0"/>
              <a:t>и реализации продукции;</a:t>
            </a:r>
            <a:endParaRPr lang="ru-RU" sz="3200" dirty="0"/>
          </a:p>
          <a:p>
            <a:pPr marL="0" indent="0" algn="just" fontAlgn="base">
              <a:lnSpc>
                <a:spcPct val="150000"/>
              </a:lnSpc>
              <a:buNone/>
            </a:pPr>
            <a:r>
              <a:rPr lang="ru-RU" sz="3200" dirty="0"/>
              <a:t>3) календарное планирование производственного </a:t>
            </a:r>
            <a:r>
              <a:rPr lang="ru-RU" sz="3200" dirty="0" smtClean="0"/>
              <a:t>процесса.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703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413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Виды движения предметов труда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4048" y="969264"/>
            <a:ext cx="11594592" cy="5577839"/>
          </a:xfrm>
        </p:spPr>
        <p:txBody>
          <a:bodyPr>
            <a:normAutofit/>
          </a:bodyPr>
          <a:lstStyle/>
          <a:p>
            <a:pPr marL="0" indent="0" algn="just" fontAlgn="t">
              <a:lnSpc>
                <a:spcPct val="150000"/>
              </a:lnSpc>
              <a:buNone/>
            </a:pPr>
            <a:r>
              <a:rPr lang="ru-RU" b="1" dirty="0" smtClean="0"/>
              <a:t>Последовательное</a:t>
            </a:r>
            <a:r>
              <a:rPr lang="ru-RU" b="1" dirty="0"/>
              <a:t>.</a:t>
            </a:r>
            <a:r>
              <a:rPr lang="ru-RU" dirty="0"/>
              <a:t> Работа с новой партией однородных объектов труда инициируется только после того, когда была обработана прошлая партия.</a:t>
            </a:r>
          </a:p>
          <a:p>
            <a:pPr marL="0" indent="0" algn="just" fontAlgn="t">
              <a:lnSpc>
                <a:spcPct val="150000"/>
              </a:lnSpc>
              <a:buNone/>
            </a:pPr>
            <a:r>
              <a:rPr lang="ru-RU" b="1" dirty="0"/>
              <a:t>Параллельное.</a:t>
            </a:r>
            <a:r>
              <a:rPr lang="ru-RU" dirty="0"/>
              <a:t> Направление предметов на операцию выполняется после того, как была обработана прошлая операция. Рассматриваемая форма движения обуславливает сокращение показателей цикла.</a:t>
            </a:r>
          </a:p>
          <a:p>
            <a:pPr marL="0" indent="0" algn="just" fontAlgn="t">
              <a:lnSpc>
                <a:spcPct val="150000"/>
              </a:lnSpc>
              <a:buNone/>
            </a:pPr>
            <a:r>
              <a:rPr lang="ru-RU" b="1" dirty="0"/>
              <a:t>Параллельно-последовательное.</a:t>
            </a:r>
            <a:r>
              <a:rPr lang="ru-RU" dirty="0"/>
              <a:t> Направление объектов на операцию реализуется во время исполнения смежной операции. Рассматриваемый порядок позволяет исключить перерывы.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53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" b="1" dirty="0">
                <a:solidFill>
                  <a:srgbClr val="FF0000"/>
                </a:solidFill>
              </a:rPr>
              <a:t>Принципы рациональной </a:t>
            </a:r>
            <a:r>
              <a:rPr lang="ru" b="1" dirty="0" smtClean="0">
                <a:solidFill>
                  <a:srgbClr val="FF0000"/>
                </a:solidFill>
              </a:rPr>
              <a:t>организации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608" y="1335024"/>
            <a:ext cx="11722608" cy="5522975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" dirty="0"/>
              <a:t>1. </a:t>
            </a:r>
            <a:r>
              <a:rPr lang="ru" u="sng" dirty="0"/>
              <a:t>Специализация </a:t>
            </a:r>
            <a:r>
              <a:rPr lang="ru" dirty="0"/>
              <a:t>– разделение труда между подразделениями, рабочими местами.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" dirty="0"/>
              <a:t>2. </a:t>
            </a:r>
            <a:r>
              <a:rPr lang="ru" u="sng" dirty="0"/>
              <a:t>Параллельность</a:t>
            </a:r>
            <a:r>
              <a:rPr lang="ru" dirty="0"/>
              <a:t> – степень совмещения операций по времени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" dirty="0"/>
              <a:t>3. </a:t>
            </a:r>
            <a:r>
              <a:rPr lang="ru" u="sng" dirty="0"/>
              <a:t>Прямоточность</a:t>
            </a:r>
            <a:r>
              <a:rPr lang="ru" dirty="0"/>
              <a:t> – кратчайший путь движения </a:t>
            </a:r>
            <a:r>
              <a:rPr lang="ru" dirty="0" smtClean="0"/>
              <a:t>продукции, </a:t>
            </a:r>
            <a:r>
              <a:rPr lang="ru" dirty="0"/>
              <a:t>информации и т.д.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" dirty="0"/>
              <a:t>4. </a:t>
            </a:r>
            <a:r>
              <a:rPr lang="ru" u="sng" dirty="0"/>
              <a:t>Ритмичность </a:t>
            </a:r>
            <a:r>
              <a:rPr lang="ru" dirty="0"/>
              <a:t>– равномерное выполнение операций по времени.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" dirty="0"/>
              <a:t>5. </a:t>
            </a:r>
            <a:r>
              <a:rPr lang="ru" u="sng" dirty="0"/>
              <a:t>Техничность</a:t>
            </a:r>
            <a:r>
              <a:rPr lang="ru" dirty="0"/>
              <a:t> – механизация и автоматизация </a:t>
            </a:r>
            <a:r>
              <a:rPr lang="ru" dirty="0" smtClean="0"/>
              <a:t>технологичекого процесса</a:t>
            </a:r>
            <a:endParaRPr lang="ru" dirty="0"/>
          </a:p>
          <a:p>
            <a:pPr marL="0" indent="0">
              <a:lnSpc>
                <a:spcPct val="150000"/>
              </a:lnSpc>
              <a:buNone/>
            </a:pPr>
            <a:r>
              <a:rPr lang="ru" dirty="0"/>
              <a:t>6. </a:t>
            </a:r>
            <a:r>
              <a:rPr lang="ru" u="sng" dirty="0"/>
              <a:t>Гибкость</a:t>
            </a:r>
            <a:r>
              <a:rPr lang="ru" dirty="0"/>
              <a:t> – возможность быстро переоринтироваться на другое предложение товара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" u="sng" dirty="0"/>
              <a:t>7. Непрерывность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644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4640</TotalTime>
  <Words>286</Words>
  <Application>Microsoft Office PowerPoint</Application>
  <PresentationFormat>Широкоэкранный</PresentationFormat>
  <Paragraphs>66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Производственная структура предприятия</vt:lpstr>
      <vt:lpstr>Структура предприятия</vt:lpstr>
      <vt:lpstr>Производственная структура предприятия</vt:lpstr>
      <vt:lpstr>Производственная структура</vt:lpstr>
      <vt:lpstr>Производственная структура зависит:</vt:lpstr>
      <vt:lpstr>Организация производственного и технологических процессов</vt:lpstr>
      <vt:lpstr>  Этапы подготовки производства : </vt:lpstr>
      <vt:lpstr> Виды движения предметов труда</vt:lpstr>
      <vt:lpstr>Принципы рациональной организации</vt:lpstr>
      <vt:lpstr>Подразделения производства:</vt:lpstr>
      <vt:lpstr>Презентация PowerPoint</vt:lpstr>
      <vt:lpstr>Презентация PowerPoint</vt:lpstr>
      <vt:lpstr> Длительность производственного цикла</vt:lpstr>
      <vt:lpstr>Типы производств</vt:lpstr>
      <vt:lpstr>Проектирование магазина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Производственная структура предприятия</dc:title>
  <dc:creator>Преподаватель 1</dc:creator>
  <cp:lastModifiedBy>Пользователь</cp:lastModifiedBy>
  <cp:revision>76</cp:revision>
  <dcterms:created xsi:type="dcterms:W3CDTF">2020-01-20T13:42:09Z</dcterms:created>
  <dcterms:modified xsi:type="dcterms:W3CDTF">2024-06-25T06:30:11Z</dcterms:modified>
</cp:coreProperties>
</file>