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69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2" r:id="rId12"/>
    <p:sldId id="267" r:id="rId13"/>
    <p:sldId id="266" r:id="rId14"/>
    <p:sldId id="25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2765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22325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264279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00463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702848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01186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2810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810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82426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7362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22473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2283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09233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9381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95571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88768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3EDD-D0D2-447F-B24F-3717AF4B109D}" type="datetime1">
              <a:rPr lang="en-US" smtClean="0"/>
              <a:pPr/>
              <a:t>6/25/2024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7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B56F3B-D6D1-D752-AA5B-81688FE73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Урок русского языка</a:t>
            </a:r>
            <a:br>
              <a:rPr lang="ru-RU" dirty="0"/>
            </a:br>
            <a:r>
              <a:rPr lang="ru-RU" dirty="0"/>
              <a:t>4 класс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E527C3-0C20-8832-0B94-AF0AB8C21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kern="0" dirty="0">
                <a:solidFill>
                  <a:srgbClr val="000000"/>
                </a:solidFill>
                <a:latin typeface="Georgia Pro Semibold" panose="02040702050405020303" pitchFamily="18" charset="0"/>
                <a:ea typeface="Times New Roman" panose="02020603050405020304" pitchFamily="18" charset="0"/>
              </a:rPr>
              <a:t>Тема: «</a:t>
            </a:r>
            <a:r>
              <a:rPr lang="ru-RU" kern="0" dirty="0">
                <a:solidFill>
                  <a:srgbClr val="000000"/>
                </a:solidFill>
                <a:latin typeface="Georgia Pro Semibold" panose="02040702050405020303" pitchFamily="18" charset="0"/>
                <a:ea typeface="Calibri" panose="020F0502020204030204" pitchFamily="34" charset="0"/>
              </a:rPr>
              <a:t>Наблюдаем за написанием разных частей речи</a:t>
            </a:r>
            <a:r>
              <a:rPr lang="ru-RU" b="1" kern="0" dirty="0">
                <a:solidFill>
                  <a:srgbClr val="000000"/>
                </a:solidFill>
                <a:latin typeface="Georgia Pro Semibold" panose="02040702050405020303" pitchFamily="18" charset="0"/>
                <a:ea typeface="Times New Roman" panose="02020603050405020304" pitchFamily="18" charset="0"/>
              </a:rPr>
              <a:t>»</a:t>
            </a:r>
            <a:endParaRPr lang="ru-RU" dirty="0">
              <a:latin typeface="Georgia Pro Semibold" panose="02040702050405020303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Georgia Pro Semibold" panose="02040702050405020303" pitchFamily="18" charset="0"/>
              </a:rPr>
              <a:t>Выполнила: </a:t>
            </a:r>
            <a:r>
              <a:rPr lang="ru-RU" dirty="0">
                <a:solidFill>
                  <a:schemeClr val="tx1"/>
                </a:solidFill>
                <a:latin typeface="Georgia Pro Semibold" panose="02040702050405020303" pitchFamily="18" charset="0"/>
              </a:rPr>
              <a:t>учитель начальных классов Чачанова Н.В.</a:t>
            </a:r>
          </a:p>
        </p:txBody>
      </p:sp>
    </p:spTree>
    <p:extLst>
      <p:ext uri="{BB962C8B-B14F-4D97-AF65-F5344CB8AC3E}">
        <p14:creationId xmlns:p14="http://schemas.microsoft.com/office/powerpoint/2010/main" val="1707189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58F1E81-3140-23F0-1BD7-93E3420D2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16" y="223634"/>
            <a:ext cx="9360310" cy="5508572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проверки безударных окончаний глаголов.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SzPts val="1400"/>
              <a:buFont typeface="Symbol" panose="05050102010706020507" pitchFamily="18" charset="2"/>
              <a:buChar char=""/>
            </a:pP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время глагола.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глагол стоит в настоящем или будущем времени: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1.Поставить глагол в неопределённую форму.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Посмотреть, не относится ли этот глагол к глаголам-исключениям.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3.Вспомнив правило, определить спряжение.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если  глагол относится к  I </a:t>
            </a:r>
            <a:r>
              <a:rPr lang="ru-RU" sz="30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в окончании пишем Е.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если глагол относится ко  II </a:t>
            </a:r>
            <a:r>
              <a:rPr lang="ru-RU" sz="30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3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в окончании пишем И.</a:t>
            </a:r>
            <a:endParaRPr lang="ru-RU" sz="30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354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C2A1C7-4D24-CBE1-C15D-51105EAB1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5690"/>
            <a:ext cx="9871586" cy="631231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глубок</a:t>
            </a:r>
            <a:r>
              <a:rPr lang="ru-RU" sz="46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 (</a:t>
            </a:r>
            <a:r>
              <a:rPr lang="ru-RU" sz="46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канав</a:t>
            </a:r>
            <a:r>
              <a:rPr lang="ru-RU" sz="46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4600" kern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600" kern="0" dirty="0" err="1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4600" kern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1 </a:t>
            </a:r>
            <a:r>
              <a:rPr lang="ru-RU" sz="4600" kern="0" dirty="0" err="1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600" kern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дремуч</a:t>
            </a:r>
            <a:r>
              <a:rPr lang="ru-RU" sz="46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 (</a:t>
            </a:r>
            <a:r>
              <a:rPr lang="ru-RU" sz="46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лесу, </a:t>
            </a: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арми</a:t>
            </a:r>
            <a:r>
              <a:rPr lang="ru-RU" sz="4600" kern="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6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600" kern="0" dirty="0" err="1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46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1 </a:t>
            </a:r>
            <a:r>
              <a:rPr lang="ru-RU" sz="4600" kern="0" dirty="0" err="1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6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служ</a:t>
            </a:r>
            <a:r>
              <a:rPr lang="ru-RU" sz="4600" kern="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шь (2спр.), </a:t>
            </a: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</a:t>
            </a:r>
            <a:r>
              <a:rPr lang="ru-RU" sz="4600" kern="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 (1 </a:t>
            </a:r>
            <a:r>
              <a:rPr lang="ru-RU" sz="46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задачи, </a:t>
            </a: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4600" kern="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стар</a:t>
            </a:r>
            <a:r>
              <a:rPr lang="ru-RU" sz="46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 (</a:t>
            </a:r>
            <a:r>
              <a:rPr lang="ru-RU" sz="46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беседк</a:t>
            </a:r>
            <a:r>
              <a:rPr lang="ru-RU" sz="4600" kern="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46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600" kern="0" dirty="0" err="1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46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1 </a:t>
            </a:r>
            <a:r>
              <a:rPr lang="ru-RU" sz="4600" kern="0" dirty="0" err="1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6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46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546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C2A1C7-4D24-CBE1-C15D-51105EAB1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0599174" cy="601980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мокр</a:t>
            </a:r>
            <a:r>
              <a:rPr lang="ru-RU" sz="50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 (</a:t>
            </a:r>
            <a:r>
              <a:rPr lang="ru-RU" sz="50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песк</a:t>
            </a:r>
            <a:r>
              <a:rPr lang="ru-RU" sz="5000" kern="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50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5000" kern="0" dirty="0" err="1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50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2 </a:t>
            </a:r>
            <a:r>
              <a:rPr lang="ru-RU" sz="5000" kern="0" dirty="0" err="1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5000" kern="0" dirty="0">
                <a:solidFill>
                  <a:schemeClr val="tx1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весенн</a:t>
            </a:r>
            <a:r>
              <a:rPr lang="ru-RU" sz="50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kern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5000" kern="0" dirty="0" err="1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5000" kern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дождя, </a:t>
            </a:r>
          </a:p>
          <a:p>
            <a:pPr marL="0" indent="0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</a:t>
            </a:r>
            <a:r>
              <a:rPr lang="ru-RU" sz="50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шь (1 </a:t>
            </a:r>
            <a:r>
              <a:rPr lang="ru-RU" sz="50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уроки, </a:t>
            </a:r>
          </a:p>
          <a:p>
            <a:pPr marL="0" indent="0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 зимн</a:t>
            </a:r>
            <a:r>
              <a:rPr lang="ru-RU" sz="5000" kern="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 (Т.п.) стуж</a:t>
            </a:r>
            <a:r>
              <a:rPr lang="ru-RU" sz="50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 (Т.п., 1 </a:t>
            </a:r>
            <a:r>
              <a:rPr lang="ru-RU" sz="50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</a:p>
          <a:p>
            <a:pPr marL="0" indent="0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сладк</a:t>
            </a:r>
            <a:r>
              <a:rPr lang="ru-RU" sz="5000" kern="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 (</a:t>
            </a:r>
            <a:r>
              <a:rPr lang="ru-RU" sz="50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5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клюквы.</a:t>
            </a:r>
            <a:endParaRPr lang="ru-RU" sz="5000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23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481D90B-9F89-4812-7465-76046476B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663" y="1020047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 ошибок – 5 баллов</a:t>
            </a:r>
            <a:endParaRPr lang="ru-RU" sz="48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ошибки – 4 балла</a:t>
            </a:r>
            <a:endParaRPr lang="ru-RU" sz="48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5 ошибок – 3 балла</a:t>
            </a:r>
            <a:endParaRPr lang="ru-RU" sz="48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 5 ошибок – 2 балла</a:t>
            </a:r>
            <a:endParaRPr lang="ru-RU" sz="48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393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Сеть соединенных точек">
            <a:extLst>
              <a:ext uri="{FF2B5EF4-FFF2-40B4-BE49-F238E27FC236}">
                <a16:creationId xmlns:a16="http://schemas.microsoft.com/office/drawing/2014/main" id="{452D040D-8B2C-9D34-61F3-17586F116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471" y="1774734"/>
            <a:ext cx="3743478" cy="1675206"/>
          </a:xfrm>
          <a:prstGeom prst="rect">
            <a:avLst/>
          </a:prstGeom>
        </p:spPr>
      </p:pic>
      <p:pic>
        <p:nvPicPr>
          <p:cNvPr id="5" name="Picture 4" descr="Сеть соединенных точек">
            <a:extLst>
              <a:ext uri="{FF2B5EF4-FFF2-40B4-BE49-F238E27FC236}">
                <a16:creationId xmlns:a16="http://schemas.microsoft.com/office/drawing/2014/main" id="{4D0BE609-ABDC-AD16-5E0A-895EF20E8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471" y="4123088"/>
            <a:ext cx="3743478" cy="1675206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снимок экрана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D1A50608-1FF9-5E7D-6A86-A2CEB930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6" r="1283"/>
          <a:stretch/>
        </p:blipFill>
        <p:spPr bwMode="auto">
          <a:xfrm>
            <a:off x="1065769" y="275304"/>
            <a:ext cx="9874179" cy="63210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2966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15199F-FF14-704A-BBB3-A6A7F67D2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3794" y="176922"/>
            <a:ext cx="9979741" cy="6400859"/>
          </a:xfrm>
        </p:spPr>
        <p:txBody>
          <a:bodyPr>
            <a:normAutofit/>
          </a:bodyPr>
          <a:lstStyle/>
          <a:p>
            <a:pPr algn="ctr"/>
            <a:r>
              <a:rPr kumimoji="0" lang="ru-RU" sz="9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Повторяем то, </a:t>
            </a:r>
            <a:br>
              <a:rPr kumimoji="0" lang="ru-RU" sz="9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9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знаем.</a:t>
            </a:r>
            <a:br>
              <a:rPr kumimoji="0" lang="ru-RU" sz="800" b="0" i="0" u="none" strike="noStrike" kern="1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highlight>
                  <a:srgbClr val="FFFFFF"/>
                </a:highlight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kumimoji="0" lang="ru-RU" sz="9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Вспоминаем,</a:t>
            </a:r>
            <a:br>
              <a:rPr kumimoji="0" lang="ru-RU" sz="800" b="0" i="0" u="none" strike="noStrike" kern="1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highlight>
                  <a:srgbClr val="FFFFFF"/>
                </a:highlight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kumimoji="0" lang="ru-RU" sz="9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забыли.</a:t>
            </a:r>
            <a:br>
              <a:rPr kumimoji="0" lang="ru-RU" sz="800" b="0" i="0" u="none" strike="noStrike" kern="1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highlight>
                  <a:srgbClr val="FFFFFF"/>
                </a:highlight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939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DBC02-BC44-3BCC-5F1E-A4BA023AF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81" y="609599"/>
            <a:ext cx="9792929" cy="536841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Подошёл к</a:t>
            </a:r>
            <a:r>
              <a:rPr kumimoji="0" lang="ru-RU" sz="9800" b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берёзки, </a:t>
            </a:r>
            <a:b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98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снежнай</a:t>
            </a: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шубке, </a:t>
            </a:r>
            <a:b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8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водет</a:t>
            </a: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нос. </a:t>
            </a:r>
            <a:br>
              <a:rPr lang="ru-RU" sz="2400" kern="100" dirty="0">
                <a:effectLst/>
                <a:highlight>
                  <a:srgbClr val="FFFFFF"/>
                </a:highligh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072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DBC02-BC44-3BCC-5F1E-A4BA023AF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81" y="609599"/>
            <a:ext cx="9792929" cy="536841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Подошёл к</a:t>
            </a:r>
            <a:r>
              <a:rPr kumimoji="0" lang="ru-RU" sz="9800" b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9800" b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берёзк</a:t>
            </a:r>
            <a:r>
              <a:rPr kumimoji="0" lang="ru-RU" sz="9800" b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kumimoji="0" lang="ru-RU" sz="9800" b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98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снежн</a:t>
            </a:r>
            <a:r>
              <a:rPr lang="ru-RU" sz="9800" kern="0" dirty="0" err="1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98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шубке, </a:t>
            </a:r>
            <a:b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8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</a:t>
            </a:r>
            <a:r>
              <a:rPr lang="ru-RU" sz="9800" kern="0" dirty="0" err="1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9800" kern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9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нос. </a:t>
            </a:r>
            <a:br>
              <a:rPr lang="ru-RU" sz="2400" kern="100" dirty="0">
                <a:effectLst/>
                <a:highlight>
                  <a:srgbClr val="FFFFFF"/>
                </a:highligh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533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26074-F5AC-DBDD-6584-3B2C3675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6077"/>
            <a:ext cx="11336594" cy="13208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72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Правописание орфограмм в окончаниях </a:t>
            </a:r>
            <a:br>
              <a:rPr lang="ru-RU" sz="72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72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разных частей речи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162487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9C9B35D-0379-E77F-74DF-420B853DF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7" y="734912"/>
            <a:ext cx="9999405" cy="5026791"/>
          </a:xfrm>
        </p:spPr>
        <p:txBody>
          <a:bodyPr>
            <a:normAutofit fontScale="32500" lnSpcReduction="20000"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750"/>
              </a:spcAft>
              <a:buClr>
                <a:srgbClr val="90C226"/>
              </a:buClr>
              <a:buSzPct val="80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kumimoji="0" lang="ru-RU" sz="135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Применение полученных знаний.</a:t>
            </a:r>
            <a:endParaRPr kumimoji="0" lang="ru-RU" sz="13500" b="0" i="0" u="none" strike="noStrike" kern="1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highlight>
                <a:srgbClr val="FFFFFF"/>
              </a:highlight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750"/>
              </a:spcAft>
              <a:buClr>
                <a:srgbClr val="90C226"/>
              </a:buClr>
              <a:buSzPct val="80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kumimoji="0" lang="ru-RU" sz="135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работа.</a:t>
            </a:r>
            <a:endParaRPr kumimoji="0" lang="ru-RU" sz="13500" b="0" i="0" u="none" strike="noStrike" kern="1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highlight>
                <a:srgbClr val="FFFFFF"/>
              </a:highlight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75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35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Повторение алгоритмов проверки.</a:t>
            </a:r>
            <a:endParaRPr lang="ru-RU" sz="135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  <a:buClr>
                <a:srgbClr val="90C226"/>
              </a:buClr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ru-RU" sz="135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Подведение итогов.</a:t>
            </a:r>
            <a:endParaRPr lang="ru-RU" sz="135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750"/>
              </a:spcAft>
              <a:buClr>
                <a:srgbClr val="90C226"/>
              </a:buClr>
              <a:buSzPct val="80000"/>
              <a:buFont typeface="+mj-lt"/>
              <a:buAutoNum type="arabicPeriod"/>
              <a:tabLst>
                <a:tab pos="457200" algn="l"/>
              </a:tabLst>
              <a:defRPr/>
            </a:pPr>
            <a:r>
              <a:rPr kumimoji="0" lang="ru-RU" sz="135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Актуализация знаний.</a:t>
            </a:r>
            <a:endParaRPr kumimoji="0" lang="ru-RU" sz="13500" b="0" i="0" u="none" strike="noStrike" kern="1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highlight>
                <a:srgbClr val="FFFFFF"/>
              </a:highlight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717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9C9B35D-0379-E77F-74DF-420B853DF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7" y="734912"/>
            <a:ext cx="9910915" cy="5026791"/>
          </a:xfrm>
        </p:spPr>
        <p:txBody>
          <a:bodyPr>
            <a:normAutofit fontScale="32500" lnSpcReduction="20000"/>
          </a:bodyPr>
          <a:lstStyle/>
          <a:p>
            <a:pPr marL="342900" lvl="0" indent="-342900" algn="ctr">
              <a:lnSpc>
                <a:spcPct val="107000"/>
              </a:lnSpc>
              <a:spcAft>
                <a:spcPts val="75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35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Актуализация знаний.</a:t>
            </a:r>
            <a:endParaRPr lang="ru-RU" sz="135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75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35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Повторение алгоритмов проверки.</a:t>
            </a:r>
            <a:endParaRPr lang="ru-RU" sz="135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75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35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Применение полученных знаний.</a:t>
            </a:r>
            <a:endParaRPr lang="ru-RU" sz="135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75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35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работа.</a:t>
            </a:r>
            <a:endParaRPr lang="ru-RU" sz="135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75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35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Подведение итогов.</a:t>
            </a:r>
            <a:endParaRPr lang="ru-RU" sz="135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713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8792A6-D001-1F1C-9A07-64FCCADE4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74472"/>
            <a:ext cx="10068233" cy="5990354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800" b="1" kern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проверки безударных окончаний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800" b="1" kern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имён существительных.</a:t>
            </a:r>
            <a:endParaRPr lang="ru-RU" sz="3800" b="1" kern="100" dirty="0">
              <a:solidFill>
                <a:schemeClr val="tx1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Поставить слово с безударным окончанием в начальную форму для того, чтобы определить склонение. </a:t>
            </a:r>
            <a:endParaRPr lang="ru-RU" sz="3800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падеж слова с безударным окончанием.</a:t>
            </a:r>
            <a:endParaRPr lang="ru-RU" sz="3800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Вспомнить окончание существительного этого склонения в нужном падеже.</a:t>
            </a:r>
            <a:endParaRPr lang="ru-RU" sz="3800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проверки: подобрать слово того же склонения, но с ударным окончанием.</a:t>
            </a:r>
            <a:endParaRPr lang="ru-RU" sz="3800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Поставить в форму того же падежа, что и проверяемое слово, слово с ударным окончанием.</a:t>
            </a:r>
            <a:endParaRPr lang="ru-RU" sz="3800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Записать то же окончание в безударную позицию.</a:t>
            </a:r>
            <a:endParaRPr lang="ru-RU" sz="3800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515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DA3679B-8326-94BB-266B-E5D4632ED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92460"/>
            <a:ext cx="9399639" cy="4407359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8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проверки безударных окончаний имён прилагательных.</a:t>
            </a:r>
            <a:endParaRPr lang="ru-RU" sz="38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Найти существительное, к которому относится прилагательное.</a:t>
            </a:r>
            <a:endParaRPr lang="ru-RU" sz="38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sz="38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Поставить вопрос от существительного к прилагательному и по ударному  окончанию вопроса узнать окончание прилагательного.</a:t>
            </a:r>
            <a:endParaRPr lang="ru-RU" sz="3800" kern="100" dirty="0">
              <a:effectLst/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32298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443</Words>
  <Application>Microsoft Office PowerPoint</Application>
  <PresentationFormat>Широкоэкранный</PresentationFormat>
  <Paragraphs>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Aptos</vt:lpstr>
      <vt:lpstr>Arial</vt:lpstr>
      <vt:lpstr>Georgia Pro Semibold</vt:lpstr>
      <vt:lpstr>Symbol</vt:lpstr>
      <vt:lpstr>Times New Roman</vt:lpstr>
      <vt:lpstr>Trebuchet MS</vt:lpstr>
      <vt:lpstr>Wingdings 3</vt:lpstr>
      <vt:lpstr>Аспект</vt:lpstr>
      <vt:lpstr>Урок русского языка 4 класс</vt:lpstr>
      <vt:lpstr>Презентация PowerPoint</vt:lpstr>
      <vt:lpstr>Подошёл к берёзки,  в снежнай шубке,  водет за нос.  </vt:lpstr>
      <vt:lpstr>Подошёл к берёзкЕ,  в снежнОй шубке,  водИт за нос.  </vt:lpstr>
      <vt:lpstr>Правописание орфограмм в окончаниях  разных частей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Герасимова</dc:creator>
  <cp:lastModifiedBy>MariiaGerasim@yandex.ru</cp:lastModifiedBy>
  <cp:revision>2</cp:revision>
  <dcterms:created xsi:type="dcterms:W3CDTF">2024-05-15T17:42:54Z</dcterms:created>
  <dcterms:modified xsi:type="dcterms:W3CDTF">2024-06-25T06:53:49Z</dcterms:modified>
</cp:coreProperties>
</file>