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21"/>
  </p:notesMasterIdLst>
  <p:sldIdLst>
    <p:sldId id="277" r:id="rId2"/>
    <p:sldId id="263" r:id="rId3"/>
    <p:sldId id="274" r:id="rId4"/>
    <p:sldId id="298" r:id="rId5"/>
    <p:sldId id="280" r:id="rId6"/>
    <p:sldId id="290" r:id="rId7"/>
    <p:sldId id="283" r:id="rId8"/>
    <p:sldId id="291" r:id="rId9"/>
    <p:sldId id="286" r:id="rId10"/>
    <p:sldId id="293" r:id="rId11"/>
    <p:sldId id="294" r:id="rId12"/>
    <p:sldId id="282" r:id="rId13"/>
    <p:sldId id="269" r:id="rId14"/>
    <p:sldId id="295" r:id="rId15"/>
    <p:sldId id="270" r:id="rId16"/>
    <p:sldId id="296" r:id="rId17"/>
    <p:sldId id="297" r:id="rId18"/>
    <p:sldId id="288" r:id="rId19"/>
    <p:sldId id="279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CC0000"/>
    <a:srgbClr val="003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5" autoAdjust="0"/>
  </p:normalViewPr>
  <p:slideViewPr>
    <p:cSldViewPr snapToGrid="0">
      <p:cViewPr varScale="1">
        <p:scale>
          <a:sx n="68" d="100"/>
          <a:sy n="68" d="100"/>
        </p:scale>
        <p:origin x="10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B289F7-B1DB-4D18-A5AB-0D771CB89C0C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5C498E-1B82-4211-9248-8AC050C75190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>
              <a:solidFill>
                <a:srgbClr val="002060"/>
              </a:solidFill>
            </a:rPr>
            <a:t>   </a:t>
          </a:r>
          <a:r>
            <a:rPr lang="en-US" dirty="0">
              <a:solidFill>
                <a:srgbClr val="002060"/>
              </a:solidFill>
            </a:rPr>
            <a:t>A whip for a Cossack was never just a whip, </a:t>
          </a:r>
          <a:r>
            <a:rPr lang="en-US" dirty="0" smtClean="0">
              <a:solidFill>
                <a:srgbClr val="002060"/>
              </a:solidFill>
            </a:rPr>
            <a:t>as a means </a:t>
          </a:r>
          <a:r>
            <a:rPr lang="en-US" dirty="0">
              <a:solidFill>
                <a:srgbClr val="002060"/>
              </a:solidFill>
            </a:rPr>
            <a:t>of controlling a horse. </a:t>
          </a:r>
          <a:r>
            <a:rPr lang="en-US" dirty="0" smtClean="0">
              <a:solidFill>
                <a:srgbClr val="002060"/>
              </a:solidFill>
            </a:rPr>
            <a:t>The horse </a:t>
          </a:r>
          <a:r>
            <a:rPr lang="en-US" dirty="0">
              <a:solidFill>
                <a:srgbClr val="002060"/>
              </a:solidFill>
            </a:rPr>
            <a:t>was a comrade-in-arms, and the Cossack tried not to injure him unnecessarily, controlling </a:t>
          </a:r>
          <a:r>
            <a:rPr lang="en-US" dirty="0" smtClean="0">
              <a:solidFill>
                <a:srgbClr val="002060"/>
              </a:solidFill>
            </a:rPr>
            <a:t>it </a:t>
          </a:r>
          <a:r>
            <a:rPr lang="en-US" dirty="0">
              <a:solidFill>
                <a:srgbClr val="002060"/>
              </a:solidFill>
            </a:rPr>
            <a:t>mainly with reins and a whip, but not with spurs. </a:t>
          </a:r>
          <a:endParaRPr lang="ru-RU" dirty="0">
            <a:solidFill>
              <a:srgbClr val="002060"/>
            </a:solidFill>
          </a:endParaRPr>
        </a:p>
      </dgm:t>
    </dgm:pt>
    <dgm:pt modelId="{EDBA887D-5EEF-4FAE-850C-EEBAEB4DC8D1}" type="parTrans" cxnId="{7447D9BB-E3E6-4F1B-BB81-2C5C9A79763E}">
      <dgm:prSet/>
      <dgm:spPr/>
      <dgm:t>
        <a:bodyPr/>
        <a:lstStyle/>
        <a:p>
          <a:endParaRPr lang="ru-RU"/>
        </a:p>
      </dgm:t>
    </dgm:pt>
    <dgm:pt modelId="{310C0DEA-4EC9-4595-B83E-AE11126A26CA}" type="sibTrans" cxnId="{7447D9BB-E3E6-4F1B-BB81-2C5C9A79763E}">
      <dgm:prSet/>
      <dgm:spPr/>
      <dgm:t>
        <a:bodyPr/>
        <a:lstStyle/>
        <a:p>
          <a:endParaRPr lang="ru-RU"/>
        </a:p>
      </dgm:t>
    </dgm:pt>
    <dgm:pt modelId="{0657267C-09AB-42D9-9854-6ED9271D44A9}" type="pres">
      <dgm:prSet presAssocID="{EBB289F7-B1DB-4D18-A5AB-0D771CB89C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CD108B-C79F-4770-AF8F-5BEA820897DC}" type="pres">
      <dgm:prSet presAssocID="{705C498E-1B82-4211-9248-8AC050C75190}" presName="parentText" presStyleLbl="node1" presStyleIdx="0" presStyleCnt="1" custScaleX="100000" custScaleY="53027" custLinFactNeighborX="6931" custLinFactNeighborY="-91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EA0709-934E-4E29-A89B-FE6B73AB5595}" type="presOf" srcId="{EBB289F7-B1DB-4D18-A5AB-0D771CB89C0C}" destId="{0657267C-09AB-42D9-9854-6ED9271D44A9}" srcOrd="0" destOrd="0" presId="urn:microsoft.com/office/officeart/2005/8/layout/vList2"/>
    <dgm:cxn modelId="{9485293F-FD92-4929-84F2-F4B9706A8E45}" type="presOf" srcId="{705C498E-1B82-4211-9248-8AC050C75190}" destId="{43CD108B-C79F-4770-AF8F-5BEA820897DC}" srcOrd="0" destOrd="0" presId="urn:microsoft.com/office/officeart/2005/8/layout/vList2"/>
    <dgm:cxn modelId="{7447D9BB-E3E6-4F1B-BB81-2C5C9A79763E}" srcId="{EBB289F7-B1DB-4D18-A5AB-0D771CB89C0C}" destId="{705C498E-1B82-4211-9248-8AC050C75190}" srcOrd="0" destOrd="0" parTransId="{EDBA887D-5EEF-4FAE-850C-EEBAEB4DC8D1}" sibTransId="{310C0DEA-4EC9-4595-B83E-AE11126A26CA}"/>
    <dgm:cxn modelId="{A707591C-F206-4E5E-BC37-33897346CFE9}" type="presParOf" srcId="{0657267C-09AB-42D9-9854-6ED9271D44A9}" destId="{43CD108B-C79F-4770-AF8F-5BEA820897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CD108B-C79F-4770-AF8F-5BEA820897DC}">
      <dsp:nvSpPr>
        <dsp:cNvPr id="0" name=""/>
        <dsp:cNvSpPr/>
      </dsp:nvSpPr>
      <dsp:spPr>
        <a:xfrm>
          <a:off x="0" y="0"/>
          <a:ext cx="5094515" cy="3206309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rgbClr val="002060"/>
              </a:solidFill>
            </a:rPr>
            <a:t>   </a:t>
          </a:r>
          <a:r>
            <a:rPr lang="en-US" sz="2400" kern="1200" dirty="0">
              <a:solidFill>
                <a:srgbClr val="002060"/>
              </a:solidFill>
            </a:rPr>
            <a:t>A whip for a Cossack was never just a whip, </a:t>
          </a:r>
          <a:r>
            <a:rPr lang="en-US" sz="2400" kern="1200" dirty="0" smtClean="0">
              <a:solidFill>
                <a:srgbClr val="002060"/>
              </a:solidFill>
            </a:rPr>
            <a:t>as a means </a:t>
          </a:r>
          <a:r>
            <a:rPr lang="en-US" sz="2400" kern="1200" dirty="0">
              <a:solidFill>
                <a:srgbClr val="002060"/>
              </a:solidFill>
            </a:rPr>
            <a:t>of controlling a horse. </a:t>
          </a:r>
          <a:r>
            <a:rPr lang="en-US" sz="2400" kern="1200" dirty="0" smtClean="0">
              <a:solidFill>
                <a:srgbClr val="002060"/>
              </a:solidFill>
            </a:rPr>
            <a:t>The horse </a:t>
          </a:r>
          <a:r>
            <a:rPr lang="en-US" sz="2400" kern="1200" dirty="0">
              <a:solidFill>
                <a:srgbClr val="002060"/>
              </a:solidFill>
            </a:rPr>
            <a:t>was a comrade-in-arms, and the Cossack tried not to injure him unnecessarily, controlling </a:t>
          </a:r>
          <a:r>
            <a:rPr lang="en-US" sz="2400" kern="1200" dirty="0" smtClean="0">
              <a:solidFill>
                <a:srgbClr val="002060"/>
              </a:solidFill>
            </a:rPr>
            <a:t>it </a:t>
          </a:r>
          <a:r>
            <a:rPr lang="en-US" sz="2400" kern="1200" dirty="0">
              <a:solidFill>
                <a:srgbClr val="002060"/>
              </a:solidFill>
            </a:rPr>
            <a:t>mainly with reins and a whip, but not with spurs. 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156519" y="156519"/>
        <a:ext cx="4781477" cy="2893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CDAE2-1740-4F5B-AF2C-C4F5F9FAC180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CCCAD-72E3-45FB-8E18-BA3B02BFB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390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CCCAD-72E3-45FB-8E18-BA3B02BFB58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964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CCCAD-72E3-45FB-8E18-BA3B02BFB58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918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116208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78943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344263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48566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547803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642961"/>
      </p:ext>
    </p:extLst>
  </p:cSld>
  <p:clrMapOvr>
    <a:masterClrMapping/>
  </p:clrMapOvr>
  <p:transition spd="med">
    <p:pull/>
  </p:transition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539782"/>
      </p:ext>
    </p:extLst>
  </p:cSld>
  <p:clrMapOvr>
    <a:masterClrMapping/>
  </p:clrMapOvr>
  <p:transition spd="med">
    <p:pull/>
  </p:transition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884495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606798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157123"/>
      </p:ext>
    </p:extLst>
  </p:cSld>
  <p:clrMapOvr>
    <a:masterClrMapping/>
  </p:clrMapOvr>
  <p:transition spd="med">
    <p:pull/>
  </p:transition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718840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3E8F4-E9DD-4899-A359-A9FDC43E088F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7E2EB-12F1-4206-9745-71AA68CA7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330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3981" y="1872598"/>
            <a:ext cx="5939246" cy="39540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5654" y="1872598"/>
            <a:ext cx="7381306" cy="1120504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  <a:latin typeface="Bernard MT Condensed" panose="02050806060905020404" pitchFamily="18" charset="0"/>
              </a:rPr>
              <a:t>“Russian </a:t>
            </a:r>
            <a:r>
              <a:rPr lang="en-US" dirty="0" err="1">
                <a:solidFill>
                  <a:srgbClr val="C00000"/>
                </a:solidFill>
                <a:latin typeface="Bernard MT Condensed" panose="02050806060905020404" pitchFamily="18" charset="0"/>
              </a:rPr>
              <a:t>Cossaks</a:t>
            </a:r>
            <a:r>
              <a:rPr lang="en-US" dirty="0">
                <a:solidFill>
                  <a:srgbClr val="C00000"/>
                </a:solidFill>
                <a:latin typeface="Bernard MT Condensed" panose="02050806060905020404" pitchFamily="18" charset="0"/>
              </a:rPr>
              <a:t>”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80160" y="610369"/>
            <a:ext cx="8031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ГБПОУ МО “Ступинский техникум имени А.Т.Туманова”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5654" y="3711538"/>
            <a:ext cx="47383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2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Егоров Дмитрий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Артемий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Шестакова Оксана Викторовна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2077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792" y="101355"/>
            <a:ext cx="5041190" cy="1325563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Cossacks’ way of life</a:t>
            </a:r>
            <a:endParaRPr lang="ru-RU" sz="4000" dirty="0">
              <a:solidFill>
                <a:srgbClr val="C00000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7592" y="388290"/>
            <a:ext cx="649298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2060"/>
                </a:solidFill>
              </a:rPr>
              <a:t>Although the Cossacks came from entirely different ethnic groups and belonged to a variety of different religions, with time they developed their own traditions, culture and dialect.</a:t>
            </a:r>
            <a:endParaRPr lang="ru-RU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972134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6436" y="252834"/>
            <a:ext cx="4762453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Cossack's friend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6063" y="4122315"/>
            <a:ext cx="5704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srgbClr val="002060"/>
                </a:solidFill>
              </a:rPr>
              <a:t>   </a:t>
            </a:r>
            <a:r>
              <a:rPr lang="en-US" sz="2400" dirty="0">
                <a:solidFill>
                  <a:srgbClr val="002060"/>
                </a:solidFill>
              </a:rPr>
              <a:t>The main friend for a Cossack throughout his life is his faithful horse. The horse is not only a friend, but also an assistant during the war.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246" y="2426370"/>
            <a:ext cx="4297135" cy="360601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96311FE-074C-ABC8-6EAC-4BAEBBC95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68889" y="773283"/>
            <a:ext cx="3774097" cy="302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0625" y="1166025"/>
            <a:ext cx="9515511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i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«A Cossack without a horse is like a soldier without a gun.»</a:t>
            </a:r>
            <a:endParaRPr lang="ru-RU" sz="2400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i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«A Cossack without a horse is considered a complete orphan.» </a:t>
            </a:r>
            <a:endParaRPr lang="ru-RU" sz="2400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i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«A Cossack can stay hungry, but his horse is always well fed.» </a:t>
            </a:r>
            <a:endParaRPr lang="ru-RU" sz="24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4404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827" y="650086"/>
            <a:ext cx="3608980" cy="20300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57" y="277002"/>
            <a:ext cx="12193057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Shashka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4827" y="3106510"/>
            <a:ext cx="4760118" cy="24193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  </a:t>
            </a:r>
            <a:r>
              <a:rPr lang="en-US" sz="2400" dirty="0">
                <a:solidFill>
                  <a:srgbClr val="002060"/>
                </a:solidFill>
              </a:rPr>
              <a:t>The shashka (saber) was as much an essential attribute of a real Cossack as his horse. It’s a long, slightly curving blade designed for stabbing and hacking.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9983" y="2357396"/>
            <a:ext cx="5383530" cy="35890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39624" y="131035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   </a:t>
            </a:r>
            <a:r>
              <a:rPr lang="en-US" sz="2400" dirty="0">
                <a:solidFill>
                  <a:srgbClr val="002060"/>
                </a:solidFill>
              </a:rPr>
              <a:t>A Cossack wore his saber on his belt at all times and all but slept with it next to him.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1741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890" y="2250822"/>
            <a:ext cx="4696018" cy="3522014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861272" y="1119452"/>
            <a:ext cx="10470505" cy="4237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  </a:t>
            </a:r>
            <a:r>
              <a:rPr lang="en-US" sz="2400" dirty="0">
                <a:solidFill>
                  <a:srgbClr val="002060"/>
                </a:solidFill>
              </a:rPr>
              <a:t>The traditions, life and culture keep the proudness in the Cossacks for their people, their great life story, love for the homeland. </a:t>
            </a:r>
          </a:p>
          <a:p>
            <a:endParaRPr lang="en-US" sz="2400" dirty="0"/>
          </a:p>
          <a:p>
            <a:endParaRPr lang="ru-RU" sz="2400" dirty="0"/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289" y="2002575"/>
            <a:ext cx="5377585" cy="38718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06049" y="411566"/>
            <a:ext cx="41809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Culture of the Cossacks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2925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2596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6727" y="1200727"/>
            <a:ext cx="6691600" cy="4720064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en-US" sz="4000" dirty="0">
                <a:solidFill>
                  <a:srgbClr val="C00000"/>
                </a:solidFill>
                <a:latin typeface="Bahnschrift SemiBold SemiConden" panose="020B0502040204020203" pitchFamily="34" charset="0"/>
              </a:rPr>
              <a:t> </a:t>
            </a:r>
            <a:endParaRPr lang="ru-RU" sz="4000" dirty="0">
              <a:solidFill>
                <a:srgbClr val="C00000"/>
              </a:solidFill>
              <a:latin typeface="Bahnschrift SemiBold SemiConden" panose="020B0502040204020203" pitchFamily="34" charset="0"/>
            </a:endParaRPr>
          </a:p>
          <a:p>
            <a:pPr marL="0" indent="0" fontAlgn="base">
              <a:buNone/>
            </a:pPr>
            <a:r>
              <a:rPr lang="en-US" sz="2400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“Friendship is a custom, Brotherhood is a tradition, Hospitality is a law”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0" indent="0" fontAlgn="base">
              <a:buNone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Customs and traditions can be formulated as follows: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0" lvl="0" indent="0" fontAlgn="base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Respect for the older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generation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0" lvl="0" indent="0" fontAlgn="base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Honoring of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guests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0" lvl="0" indent="0" fontAlgn="base">
              <a:buNone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Respect for a woman (wife, sister, mother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).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327" y="566004"/>
            <a:ext cx="3881437" cy="557329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04573" y="529423"/>
            <a:ext cx="9654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Bahnschrift SemiBold SemiConden" panose="020B0502040204020203" pitchFamily="34" charset="0"/>
              </a:rPr>
              <a:t>Customs and traditions of the Cossacks </a:t>
            </a:r>
            <a:endParaRPr lang="ru-RU" sz="4000" dirty="0">
              <a:solidFill>
                <a:srgbClr val="C00000"/>
              </a:solidFill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4095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30633" y="2357487"/>
            <a:ext cx="5548544" cy="3702092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97517963"/>
              </p:ext>
            </p:extLst>
          </p:nvPr>
        </p:nvGraphicFramePr>
        <p:xfrm>
          <a:off x="6479176" y="888275"/>
          <a:ext cx="5094515" cy="3274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632" y="417272"/>
            <a:ext cx="6053181" cy="1827164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Bahnschrift SemiBold" panose="020B0502040204020203" pitchFamily="34" charset="0"/>
              </a:rPr>
              <a:t>Whipping Day is November 23</a:t>
            </a:r>
            <a:r>
              <a:rPr lang="en-US" sz="4000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  <a:t>!</a:t>
            </a:r>
            <a:r>
              <a:rPr lang="ru-RU" sz="4000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  <a:t>(</a:t>
            </a:r>
            <a:r>
              <a:rPr lang="en-US" sz="4000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  <a:t>whip – </a:t>
            </a:r>
            <a:r>
              <a:rPr lang="ru-RU" sz="4000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  <a:t>нагайка (плеть)</a:t>
            </a:r>
            <a:endParaRPr lang="ru-RU" sz="4000" dirty="0">
              <a:solidFill>
                <a:srgbClr val="C00000"/>
              </a:solidFill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5576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192" y="0"/>
            <a:ext cx="12191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130" y="2235033"/>
            <a:ext cx="5132718" cy="32871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  </a:t>
            </a:r>
            <a:r>
              <a:rPr lang="en-US" sz="2400" dirty="0">
                <a:solidFill>
                  <a:srgbClr val="002060"/>
                </a:solidFill>
              </a:rPr>
              <a:t>We can feel their nature and great will through the songs. And it mainly unites us in our modern life, gives us the strength to new victories.</a:t>
            </a:r>
            <a:endParaRPr lang="ru-RU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220736"/>
            <a:ext cx="5170877" cy="34337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63281" y="620572"/>
            <a:ext cx="5607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   </a:t>
            </a:r>
            <a:r>
              <a:rPr lang="en-US" sz="2400" dirty="0">
                <a:solidFill>
                  <a:srgbClr val="002060"/>
                </a:solidFill>
              </a:rPr>
              <a:t>Songs and dances of Cossacks folklore always talk about their way of life, faith, love of free life.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5437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890" y="930260"/>
            <a:ext cx="595078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There are about 140 thousand people who record their nationality as” Cossack” on the territory of the modern Russian Federation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59678" y="4089806"/>
            <a:ext cx="48673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Don, Kuban,  Siberian and Ural Cossacks all “inhabited” various parts of the country and are very diverse in their ethnic composition, but they are still Cossacks.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436" y="449193"/>
            <a:ext cx="5352938" cy="35686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716" y="2529196"/>
            <a:ext cx="5388720" cy="354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179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2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728" y="6407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Cossacks in Stupino</a:t>
            </a: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85462" y="1359835"/>
            <a:ext cx="5801784" cy="43513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2C2E45-7789-1030-4169-4ABF34AC6174}"/>
              </a:ext>
            </a:extLst>
          </p:cNvPr>
          <p:cNvSpPr txBox="1"/>
          <p:nvPr/>
        </p:nvSpPr>
        <p:spPr>
          <a:xfrm>
            <a:off x="1162634" y="1965844"/>
            <a:ext cx="41677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   </a:t>
            </a:r>
            <a:r>
              <a:rPr lang="en-US" sz="2400" dirty="0">
                <a:solidFill>
                  <a:srgbClr val="002060"/>
                </a:solidFill>
              </a:rPr>
              <a:t>In our hometown Stupino, there is a Cossack village society where everyone can feel the spirit of the Cossacks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854652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141537"/>
            <a:ext cx="121920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Thank you for your attention</a:t>
            </a:r>
            <a:r>
              <a:rPr lang="ru-RU" sz="5400" dirty="0">
                <a:solidFill>
                  <a:srgbClr val="002060"/>
                </a:solidFill>
                <a:latin typeface="Arial Black" panose="020B0A04020102020204" pitchFamily="34" charset="0"/>
              </a:rPr>
              <a:t>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840" y="3457575"/>
            <a:ext cx="2428875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7715" y="352425"/>
            <a:ext cx="4136572" cy="14047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6440" y="3457575"/>
            <a:ext cx="3048000" cy="304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7608" y="3403490"/>
            <a:ext cx="3176679" cy="320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161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cdn.culture.ru/images/ac7c4c28-13fd-53d2-94c6-c3bd3dbcc0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622608" y="133866"/>
            <a:ext cx="5250618" cy="2323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0099"/>
                </a:solidFill>
                <a:latin typeface="+mj-lt"/>
                <a:ea typeface="Verdana" panose="020B0604030504040204" pitchFamily="34" charset="0"/>
                <a:cs typeface="Times New Roman" panose="02020603050405020304" pitchFamily="18" charset="0"/>
              </a:rPr>
              <a:t>Millions of people living on the territory from the banks of the river Don to Kamchatka have called themselves Cossacks for many centuries. 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93187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4159"/>
            <a:ext cx="12287734" cy="128089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ea typeface="PMingLiU-ExtB" panose="02020500000000000000" pitchFamily="18" charset="-120"/>
              </a:rPr>
              <a:t>Cossa</a:t>
            </a: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ea typeface="PMingLiU-ExtB" panose="02020500000000000000" pitchFamily="18" charset="-120"/>
              </a:rPr>
              <a:t>c</a:t>
            </a:r>
            <a:r>
              <a:rPr lang="en-US" sz="400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ea typeface="PMingLiU-ExtB" panose="02020500000000000000" pitchFamily="18" charset="-120"/>
              </a:rPr>
              <a:t>k</a:t>
            </a:r>
            <a:endParaRPr lang="ru-RU" sz="4000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  <a:ea typeface="PMingLiU-ExtB" panose="02020500000000000000" pitchFamily="18" charset="-12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662" y="1405049"/>
            <a:ext cx="5355771" cy="43314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92BCE84-038E-92A8-1BCF-C167FC320C36}"/>
              </a:ext>
            </a:extLst>
          </p:cNvPr>
          <p:cNvSpPr txBox="1"/>
          <p:nvPr/>
        </p:nvSpPr>
        <p:spPr>
          <a:xfrm>
            <a:off x="1227438" y="1405049"/>
            <a:ext cx="400034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US" sz="2400" b="0" dirty="0">
                <a:solidFill>
                  <a:srgbClr val="002060"/>
                </a:solidFill>
                <a:ea typeface="Verdana" panose="020B0604030504040204" pitchFamily="34" charset="0"/>
                <a:cs typeface="Calibri Light" panose="020F0302020204030204" pitchFamily="34" charset="0"/>
              </a:rPr>
              <a:t>Cossacks are not a race, nation, profession, not a term for a particular place. </a:t>
            </a:r>
            <a:endParaRPr lang="ru-RU" sz="2400" b="0" dirty="0">
              <a:solidFill>
                <a:srgbClr val="002060"/>
              </a:solidFill>
              <a:ea typeface="Verdana" panose="020B0604030504040204" pitchFamily="34" charset="0"/>
              <a:cs typeface="Calibri Light" panose="020F0302020204030204" pitchFamily="34" charset="0"/>
            </a:endParaRPr>
          </a:p>
          <a:p>
            <a:pPr lvl="0">
              <a:buNone/>
            </a:pPr>
            <a:r>
              <a:rPr lang="en-US" sz="2400" b="0" dirty="0">
                <a:solidFill>
                  <a:srgbClr val="002060"/>
                </a:solidFill>
                <a:ea typeface="Verdana" panose="020B0604030504040204" pitchFamily="34" charset="0"/>
                <a:cs typeface="Calibri Light" panose="020F0302020204030204" pitchFamily="34" charset="0"/>
              </a:rPr>
              <a:t>They are all of those, combined!</a:t>
            </a:r>
            <a:endParaRPr lang="ru-RU" sz="2400" b="0" dirty="0">
              <a:solidFill>
                <a:srgbClr val="002060"/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4088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9299"/>
            <a:ext cx="12192000" cy="1280890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The origins of the term “Cossacks”</a:t>
            </a:r>
            <a:endParaRPr lang="ru-RU" sz="4000" dirty="0">
              <a:solidFill>
                <a:srgbClr val="C00000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894" y="1480189"/>
            <a:ext cx="4957407" cy="40932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 The etymology of the word ‘Cossack’ is not fully known. </a:t>
            </a:r>
            <a:endParaRPr lang="ru-RU" sz="24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According to one theory, translated from Mongolian, it means “to guard a frontier” and the Cossacks were, indeed, a military formation that guarded the borders  of the Russian Empire. </a:t>
            </a:r>
            <a:endParaRPr lang="ru-RU" sz="24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According to another theory, it is a Turkic word for an “adventurer” or “free man”.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1818" y="1480189"/>
            <a:ext cx="5998865" cy="365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4628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" y="105283"/>
            <a:ext cx="12191998" cy="136647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Russian Cossacks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64306" y="1471756"/>
            <a:ext cx="38110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    </a:t>
            </a:r>
            <a:r>
              <a:rPr lang="en-US" sz="2400" dirty="0">
                <a:solidFill>
                  <a:srgbClr val="002060"/>
                </a:solidFill>
              </a:rPr>
              <a:t>The first Cossacks lived on the outskirts of the Russian lands, (mainly in the South)– approximately from the 14th-15th centuries. </a:t>
            </a:r>
          </a:p>
          <a:p>
            <a:r>
              <a:rPr lang="en-US" sz="2400" dirty="0">
                <a:solidFill>
                  <a:srgbClr val="002060"/>
                </a:solidFill>
              </a:rPr>
              <a:t>They were serfs who had run away to find their own freedom.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32" name="Picture 8" descr="https://fsd.videouroki.net/products/conspekty/hist7rufgos/03-territoriya-naselenie-i-hozyajstvo-rossii-v-nachale-xvi-veka.files/image00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374" y="1343811"/>
            <a:ext cx="6599906" cy="3715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1431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4717" y="631041"/>
            <a:ext cx="698764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  </a:t>
            </a:r>
            <a:r>
              <a:rPr lang="en-US" sz="2400" dirty="0">
                <a:solidFill>
                  <a:srgbClr val="002060"/>
                </a:solidFill>
              </a:rPr>
              <a:t>In a short time free Cossack communities arose along the banks of the Don, Volga, Dnieper, Terek, </a:t>
            </a:r>
            <a:r>
              <a:rPr lang="en-US" sz="2400" dirty="0" err="1">
                <a:solidFill>
                  <a:srgbClr val="002060"/>
                </a:solidFill>
              </a:rPr>
              <a:t>Yaik</a:t>
            </a:r>
            <a:r>
              <a:rPr lang="en-US" sz="2400" dirty="0">
                <a:solidFill>
                  <a:srgbClr val="002060"/>
                </a:solidFill>
              </a:rPr>
              <a:t> (Urals). They mastered vast expanses up to the Black and Caspian Seas, the Caucasus Mountains.</a:t>
            </a:r>
            <a:endParaRPr lang="ru-RU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002060"/>
                </a:solidFill>
              </a:rPr>
              <a:t> </a:t>
            </a:r>
            <a:endParaRPr lang="ru-RU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69" y="2119744"/>
            <a:ext cx="6015331" cy="338362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63431" y="2064108"/>
            <a:ext cx="49414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The Cossacks were named by their geographical locations. 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  Don Cossacks are the most ancient Cossack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culture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4907" y="3811555"/>
            <a:ext cx="1827435" cy="182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56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6931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Involvement in state service of Russian army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9867" y="1356189"/>
            <a:ext cx="4822578" cy="36433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91837" y="1356189"/>
            <a:ext cx="59980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    </a:t>
            </a:r>
            <a:r>
              <a:rPr lang="en-US" sz="2400" dirty="0">
                <a:solidFill>
                  <a:srgbClr val="002060"/>
                </a:solidFill>
              </a:rPr>
              <a:t>By the end of the XVII century, the Cossacks in Russia gradually began to transform into those associations that made the whole world consider them the elite of the Russian army.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   </a:t>
            </a:r>
            <a:r>
              <a:rPr lang="en-US" sz="2400" dirty="0">
                <a:solidFill>
                  <a:srgbClr val="002060"/>
                </a:solidFill>
              </a:rPr>
              <a:t>By the beginning of the XX century, the following Cossack troops were formed:</a:t>
            </a:r>
          </a:p>
          <a:p>
            <a:r>
              <a:rPr lang="en-US" sz="2400" dirty="0">
                <a:solidFill>
                  <a:srgbClr val="002060"/>
                </a:solidFill>
              </a:rPr>
              <a:t>Amur, Astrakhan, Don, Transbaikal, Kuban, Orenburg, Semirechensk, Siberian, Tersk, Ural, Ussuri.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7819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9741" y="2365194"/>
            <a:ext cx="4892768" cy="34531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  </a:t>
            </a:r>
            <a:r>
              <a:rPr lang="en-US" sz="2400" dirty="0">
                <a:solidFill>
                  <a:srgbClr val="002060"/>
                </a:solidFill>
              </a:rPr>
              <a:t>Cossacks participated in all the most important events of the country – in the protection of borders and important persons, military campaigns and accompanying scientific expeditions, in quelling popular unrest. They proved to be real heroes during the First World war.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190" y="741390"/>
            <a:ext cx="6146551" cy="40977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9028" y="332508"/>
            <a:ext cx="3494194" cy="223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6270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pic>
        <p:nvPicPr>
          <p:cNvPr id="2050" name="Picture 2" descr="https://smolbattle.ru/data/attachments/932/932358-ad6cdabe5f940d172d0a621118fbbc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8"/>
          <a:stretch/>
        </p:blipFill>
        <p:spPr bwMode="auto">
          <a:xfrm>
            <a:off x="877997" y="1409081"/>
            <a:ext cx="6480161" cy="42436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87558"/>
            <a:ext cx="12193057" cy="864456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Cossacks in the Great Patriotic War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87996" y="1409081"/>
            <a:ext cx="4168295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  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In the great Patriotic war, the Cossack cavalry and Plastun divisions showed good training, military ingenuity, bravery and true heroism. </a:t>
            </a:r>
            <a:endParaRPr lang="ru-RU" sz="22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r>
              <a:rPr lang="ru-RU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  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Cossacks – Heroes of the second world War, General D. Karbyshev, Admiral A. Golovko, General M. Popov, tank ace D. Lavrinenko, weapons designer F. Tokarev , etc.</a:t>
            </a:r>
            <a:endParaRPr lang="ru-RU" sz="22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1569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843</TotalTime>
  <Words>898</Words>
  <Application>Microsoft Office PowerPoint</Application>
  <PresentationFormat>Широкоэкранный</PresentationFormat>
  <Paragraphs>61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PMingLiU-ExtB</vt:lpstr>
      <vt:lpstr>Arial</vt:lpstr>
      <vt:lpstr>Arial Black</vt:lpstr>
      <vt:lpstr>Arial Rounded MT Bold</vt:lpstr>
      <vt:lpstr>Bahnschrift Condensed</vt:lpstr>
      <vt:lpstr>Bahnschrift SemiBold</vt:lpstr>
      <vt:lpstr>Bahnschrift SemiBold SemiConden</vt:lpstr>
      <vt:lpstr>Bernard MT Condensed</vt:lpstr>
      <vt:lpstr>Calibri</vt:lpstr>
      <vt:lpstr>Calibri Light</vt:lpstr>
      <vt:lpstr>Times New Roman</vt:lpstr>
      <vt:lpstr>Verdana</vt:lpstr>
      <vt:lpstr>Тема Office</vt:lpstr>
      <vt:lpstr>“Russian Cossaks”</vt:lpstr>
      <vt:lpstr>Презентация PowerPoint</vt:lpstr>
      <vt:lpstr>Cossack</vt:lpstr>
      <vt:lpstr>The origins of the term “Cossacks”</vt:lpstr>
      <vt:lpstr>Russian Cossacks</vt:lpstr>
      <vt:lpstr>Презентация PowerPoint</vt:lpstr>
      <vt:lpstr>Involvement in state service of Russian army</vt:lpstr>
      <vt:lpstr>Презентация PowerPoint</vt:lpstr>
      <vt:lpstr>Cossacks in the Great Patriotic War</vt:lpstr>
      <vt:lpstr>Cossacks’ way of life</vt:lpstr>
      <vt:lpstr>Cossack's friend</vt:lpstr>
      <vt:lpstr>Shashka</vt:lpstr>
      <vt:lpstr>Презентация PowerPoint</vt:lpstr>
      <vt:lpstr>Презентация PowerPoint</vt:lpstr>
      <vt:lpstr>Whipping Day is November 23! (whip – нагайка (плеть)</vt:lpstr>
      <vt:lpstr>Презентация PowerPoint</vt:lpstr>
      <vt:lpstr>Презентация PowerPoint</vt:lpstr>
      <vt:lpstr>Cossacks in Stupino!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“Cultural heritage of Russia for foreign guests”</dc:title>
  <dc:creator>User</dc:creator>
  <cp:lastModifiedBy>Кб.303</cp:lastModifiedBy>
  <cp:revision>81</cp:revision>
  <dcterms:created xsi:type="dcterms:W3CDTF">2022-11-27T16:21:04Z</dcterms:created>
  <dcterms:modified xsi:type="dcterms:W3CDTF">2024-06-25T06:36:09Z</dcterms:modified>
</cp:coreProperties>
</file>