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86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0" r:id="rId6"/>
    <p:sldId id="261" r:id="rId7"/>
    <p:sldId id="265" r:id="rId8"/>
    <p:sldId id="266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86212" autoAdjust="0"/>
  </p:normalViewPr>
  <p:slideViewPr>
    <p:cSldViewPr snapToGrid="0">
      <p:cViewPr varScale="1">
        <p:scale>
          <a:sx n="62" d="100"/>
          <a:sy n="62" d="100"/>
        </p:scale>
        <p:origin x="-978" y="-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70" d="100"/>
          <a:sy n="70" d="100"/>
        </p:scale>
        <p:origin x="3240" y="78"/>
      </p:cViewPr>
      <p:guideLst/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766A863-94D0-41D7-BA91-1121C4E5AB74}" type="datetimeFigureOut">
              <a:rPr lang="ru-RU" smtClean="0"/>
              <a:pPr/>
              <a:t>19.11.2023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02FBBDC-4C4E-42DC-80F1-9C8C8C9E140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247506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2FBBDC-4C4E-42DC-80F1-9C8C8C9E140B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7799063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2FBBDC-4C4E-42DC-80F1-9C8C8C9E140B}" type="slidenum">
              <a:rPr lang="ru-RU" smtClean="0"/>
              <a:pPr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649097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699572-5988-4C2F-A438-DFB7E589C95E}" type="datetimeFigureOut">
              <a:rPr lang="ru-RU" smtClean="0"/>
              <a:pPr/>
              <a:t>19.11.2023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52E44-AEFD-4F72-93F1-E335FD49442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850345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699572-5988-4C2F-A438-DFB7E589C95E}" type="datetimeFigureOut">
              <a:rPr lang="ru-RU" smtClean="0"/>
              <a:pPr/>
              <a:t>19.11.2023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52E44-AEFD-4F72-93F1-E335FD49442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562561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699572-5988-4C2F-A438-DFB7E589C95E}" type="datetimeFigureOut">
              <a:rPr lang="ru-RU" smtClean="0"/>
              <a:pPr/>
              <a:t>19.11.2023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52E44-AEFD-4F72-93F1-E335FD49442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1558224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699572-5988-4C2F-A438-DFB7E589C95E}" type="datetimeFigureOut">
              <a:rPr lang="ru-RU" smtClean="0"/>
              <a:pPr/>
              <a:t>19.11.2023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52E44-AEFD-4F72-93F1-E335FD49442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235701777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699572-5988-4C2F-A438-DFB7E589C95E}" type="datetimeFigureOut">
              <a:rPr lang="ru-RU" smtClean="0"/>
              <a:pPr/>
              <a:t>19.11.2023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52E44-AEFD-4F72-93F1-E335FD49442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5138417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699572-5988-4C2F-A438-DFB7E589C95E}" type="datetimeFigureOut">
              <a:rPr lang="ru-RU" smtClean="0"/>
              <a:pPr/>
              <a:t>19.11.2023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52E44-AEFD-4F72-93F1-E335FD49442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7527214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699572-5988-4C2F-A438-DFB7E589C95E}" type="datetimeFigureOut">
              <a:rPr lang="ru-RU" smtClean="0"/>
              <a:pPr/>
              <a:t>19.11.2023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52E44-AEFD-4F72-93F1-E335FD49442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2417992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699572-5988-4C2F-A438-DFB7E589C95E}" type="datetimeFigureOut">
              <a:rPr lang="ru-RU" smtClean="0"/>
              <a:pPr/>
              <a:t>19.11.2023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52E44-AEFD-4F72-93F1-E335FD49442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9933189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699572-5988-4C2F-A438-DFB7E589C95E}" type="datetimeFigureOut">
              <a:rPr lang="ru-RU" smtClean="0"/>
              <a:pPr/>
              <a:t>19.11.2023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52E44-AEFD-4F72-93F1-E335FD49442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357066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699572-5988-4C2F-A438-DFB7E589C95E}" type="datetimeFigureOut">
              <a:rPr lang="ru-RU" smtClean="0"/>
              <a:pPr/>
              <a:t>19.11.2023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52E44-AEFD-4F72-93F1-E335FD49442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339748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699572-5988-4C2F-A438-DFB7E589C95E}" type="datetimeFigureOut">
              <a:rPr lang="ru-RU" smtClean="0"/>
              <a:pPr/>
              <a:t>19.11.2023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52E44-AEFD-4F72-93F1-E335FD49442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822954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699572-5988-4C2F-A438-DFB7E589C95E}" type="datetimeFigureOut">
              <a:rPr lang="ru-RU" smtClean="0"/>
              <a:pPr/>
              <a:t>19.11.2023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52E44-AEFD-4F72-93F1-E335FD49442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308470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699572-5988-4C2F-A438-DFB7E589C95E}" type="datetimeFigureOut">
              <a:rPr lang="ru-RU" smtClean="0"/>
              <a:pPr/>
              <a:t>19.11.2023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52E44-AEFD-4F72-93F1-E335FD49442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514170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699572-5988-4C2F-A438-DFB7E589C95E}" type="datetimeFigureOut">
              <a:rPr lang="ru-RU" smtClean="0"/>
              <a:pPr/>
              <a:t>19.11.2023</a:t>
            </a:fld>
            <a:endParaRPr lang="ru-RU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52E44-AEFD-4F72-93F1-E335FD49442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658210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699572-5988-4C2F-A438-DFB7E589C95E}" type="datetimeFigureOut">
              <a:rPr lang="ru-RU" smtClean="0"/>
              <a:pPr/>
              <a:t>19.11.2023</a:t>
            </a:fld>
            <a:endParaRPr lang="ru-RU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52E44-AEFD-4F72-93F1-E335FD49442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313300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699572-5988-4C2F-A438-DFB7E589C95E}" type="datetimeFigureOut">
              <a:rPr lang="ru-RU" smtClean="0"/>
              <a:pPr/>
              <a:t>19.11.2023</a:t>
            </a:fld>
            <a:endParaRPr lang="ru-RU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52E44-AEFD-4F72-93F1-E335FD49442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103053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699572-5988-4C2F-A438-DFB7E589C95E}" type="datetimeFigureOut">
              <a:rPr lang="ru-RU" smtClean="0"/>
              <a:pPr/>
              <a:t>19.11.2023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52E44-AEFD-4F72-93F1-E335FD49442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53881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63699572-5988-4C2F-A438-DFB7E589C95E}" type="datetimeFigureOut">
              <a:rPr lang="ru-RU" smtClean="0"/>
              <a:pPr/>
              <a:t>19.11.2023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452E44-AEFD-4F72-93F1-E335FD49442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029339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987" r:id="rId1"/>
    <p:sldLayoutId id="2147483988" r:id="rId2"/>
    <p:sldLayoutId id="2147483989" r:id="rId3"/>
    <p:sldLayoutId id="2147483990" r:id="rId4"/>
    <p:sldLayoutId id="2147483991" r:id="rId5"/>
    <p:sldLayoutId id="2147483992" r:id="rId6"/>
    <p:sldLayoutId id="2147483993" r:id="rId7"/>
    <p:sldLayoutId id="2147483994" r:id="rId8"/>
    <p:sldLayoutId id="2147483995" r:id="rId9"/>
    <p:sldLayoutId id="2147483996" r:id="rId10"/>
    <p:sldLayoutId id="2147483997" r:id="rId11"/>
    <p:sldLayoutId id="2147483998" r:id="rId12"/>
    <p:sldLayoutId id="2147483999" r:id="rId13"/>
    <p:sldLayoutId id="2147484000" r:id="rId14"/>
    <p:sldLayoutId id="2147484001" r:id="rId15"/>
    <p:sldLayoutId id="2147484002" r:id="rId16"/>
    <p:sldLayoutId id="2147484003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31355" y="429658"/>
            <a:ext cx="11843132" cy="2386433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    Занимательные опыты</a:t>
            </a:r>
            <a:br>
              <a:rPr lang="ru-RU" dirty="0" smtClean="0"/>
            </a:br>
            <a:r>
              <a:rPr lang="ru-RU" dirty="0" smtClean="0"/>
              <a:t>      на различных уроках   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51317" y="2816092"/>
            <a:ext cx="7605132" cy="373804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8266176" y="4596384"/>
            <a:ext cx="3808311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Выполнил: ученик 4 «А» класса</a:t>
            </a:r>
          </a:p>
          <a:p>
            <a:r>
              <a:rPr lang="ru-RU" dirty="0" smtClean="0"/>
              <a:t>МОУ Лицей г. Балашова</a:t>
            </a:r>
          </a:p>
          <a:p>
            <a:r>
              <a:rPr lang="ru-RU" dirty="0" smtClean="0"/>
              <a:t>Журавлев </a:t>
            </a:r>
            <a:r>
              <a:rPr lang="ru-RU" dirty="0" smtClean="0"/>
              <a:t>Андрей</a:t>
            </a:r>
          </a:p>
          <a:p>
            <a:r>
              <a:rPr lang="ru-RU" dirty="0" smtClean="0"/>
              <a:t>Руководитель проекта:: Хабибуллина </a:t>
            </a:r>
            <a:r>
              <a:rPr lang="ru-RU" smtClean="0"/>
              <a:t>Светлана Викторовна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26814313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93642" y="342990"/>
            <a:ext cx="9404723" cy="1400530"/>
          </a:xfrm>
        </p:spPr>
        <p:txBody>
          <a:bodyPr/>
          <a:lstStyle/>
          <a:p>
            <a:r>
              <a:rPr lang="ru-RU" dirty="0" smtClean="0"/>
              <a:t>                  Цели и задачи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65632" y="1828864"/>
            <a:ext cx="10875264" cy="441953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>    Цель </a:t>
            </a:r>
            <a:r>
              <a:rPr lang="ru-RU" dirty="0"/>
              <a:t>проекта: Разработать и провести серию интересных и познавательных опытов для улучшения восприятия учебного материала на разных школьных предметах</a:t>
            </a:r>
            <a:r>
              <a:rPr lang="ru-RU" dirty="0" smtClean="0"/>
              <a:t>.</a:t>
            </a:r>
          </a:p>
          <a:p>
            <a:pPr marL="0" indent="0">
              <a:buNone/>
            </a:pPr>
            <a:r>
              <a:rPr lang="ru-RU" dirty="0" smtClean="0"/>
              <a:t>                                                     Задачи проекта</a:t>
            </a:r>
          </a:p>
          <a:p>
            <a:pPr marL="0" indent="0">
              <a:buNone/>
            </a:pPr>
            <a:r>
              <a:rPr lang="ru-RU" dirty="0" smtClean="0">
                <a:latin typeface="YS Text"/>
              </a:rPr>
              <a:t>1) Изучение </a:t>
            </a:r>
            <a:r>
              <a:rPr lang="ru-RU" dirty="0">
                <a:latin typeface="YS Text"/>
              </a:rPr>
              <a:t>литературы по проведению экспериментов и опытов </a:t>
            </a:r>
            <a:r>
              <a:rPr lang="ru-RU" dirty="0" smtClean="0">
                <a:latin typeface="YS Text"/>
              </a:rPr>
              <a:t>на школьных уроках;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>
                <a:latin typeface="YS Text"/>
              </a:rPr>
              <a:t>2) Разработка </a:t>
            </a:r>
            <a:r>
              <a:rPr lang="ru-RU" dirty="0">
                <a:latin typeface="YS Text"/>
              </a:rPr>
              <a:t>и </a:t>
            </a:r>
            <a:r>
              <a:rPr lang="ru-RU" dirty="0" smtClean="0">
                <a:latin typeface="YS Text"/>
              </a:rPr>
              <a:t>создание необходимого оборудования </a:t>
            </a:r>
            <a:r>
              <a:rPr lang="ru-RU" dirty="0">
                <a:latin typeface="YS Text"/>
              </a:rPr>
              <a:t>и </a:t>
            </a:r>
            <a:r>
              <a:rPr lang="ru-RU" dirty="0" smtClean="0">
                <a:latin typeface="YS Text"/>
              </a:rPr>
              <a:t>материалов для </a:t>
            </a:r>
            <a:endParaRPr lang="ru-RU" dirty="0">
              <a:latin typeface="YS Text"/>
            </a:endParaRPr>
          </a:p>
          <a:p>
            <a:pPr marL="0" indent="0">
              <a:buNone/>
            </a:pPr>
            <a:r>
              <a:rPr lang="ru-RU" dirty="0">
                <a:latin typeface="YS Text"/>
              </a:rPr>
              <a:t>проведения </a:t>
            </a:r>
            <a:r>
              <a:rPr lang="ru-RU" dirty="0" smtClean="0">
                <a:latin typeface="YS Text"/>
              </a:rPr>
              <a:t>опытов;</a:t>
            </a:r>
            <a:endParaRPr lang="ru-RU" dirty="0" smtClean="0"/>
          </a:p>
          <a:p>
            <a:pPr marL="0" indent="0">
              <a:buNone/>
            </a:pPr>
            <a:r>
              <a:rPr lang="ru-RU" dirty="0"/>
              <a:t>3</a:t>
            </a:r>
            <a:r>
              <a:rPr lang="ru-RU" dirty="0" smtClean="0"/>
              <a:t>) </a:t>
            </a:r>
            <a:r>
              <a:rPr lang="ru-RU" dirty="0" smtClean="0">
                <a:latin typeface="YS Text"/>
              </a:rPr>
              <a:t>Создание видео фрагментов с записью проведенных опытов для дальнейшего </a:t>
            </a:r>
          </a:p>
          <a:p>
            <a:pPr marL="0" indent="0">
              <a:buNone/>
            </a:pPr>
            <a:r>
              <a:rPr lang="ru-RU" dirty="0" smtClean="0">
                <a:latin typeface="YS Text"/>
              </a:rPr>
              <a:t>использования </a:t>
            </a:r>
            <a:r>
              <a:rPr lang="ru-RU" dirty="0">
                <a:latin typeface="YS Text"/>
              </a:rPr>
              <a:t>в учебном </a:t>
            </a:r>
            <a:r>
              <a:rPr lang="ru-RU" dirty="0" smtClean="0">
                <a:latin typeface="YS Text"/>
              </a:rPr>
              <a:t>процессе;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>
                <a:latin typeface="YS Text"/>
              </a:rPr>
              <a:t>4) Вызвать </a:t>
            </a:r>
            <a:r>
              <a:rPr lang="ru-RU" smtClean="0">
                <a:latin typeface="YS Text"/>
              </a:rPr>
              <a:t>интерес одноклассников к </a:t>
            </a:r>
            <a:r>
              <a:rPr lang="ru-RU" dirty="0" smtClean="0">
                <a:latin typeface="YS Text"/>
              </a:rPr>
              <a:t>окружающим нас явлениям.</a:t>
            </a:r>
          </a:p>
        </p:txBody>
      </p:sp>
    </p:spTree>
    <p:extLst>
      <p:ext uri="{BB962C8B-B14F-4D97-AF65-F5344CB8AC3E}">
        <p14:creationId xmlns:p14="http://schemas.microsoft.com/office/powerpoint/2010/main" xmlns="" val="230795405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599"/>
            <a:ext cx="11161098" cy="2499361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 </a:t>
            </a:r>
            <a:r>
              <a:rPr lang="ru-RU" b="1" dirty="0" smtClean="0"/>
              <a:t>Опыт «бесконечное яблоко»</a:t>
            </a:r>
            <a:br>
              <a:rPr lang="ru-RU" b="1" dirty="0" smtClean="0"/>
            </a:br>
            <a:r>
              <a:rPr lang="ru-RU" b="1" dirty="0" smtClean="0"/>
              <a:t> </a:t>
            </a:r>
            <a:r>
              <a:rPr lang="ru-RU" sz="2200" b="1" dirty="0" smtClean="0"/>
              <a:t>Научное объяснение</a:t>
            </a:r>
            <a:br>
              <a:rPr lang="ru-RU" sz="2200" b="1" dirty="0" smtClean="0"/>
            </a:br>
            <a:r>
              <a:rPr lang="ru-RU" sz="2200" dirty="0" smtClean="0"/>
              <a:t>Здесь мы видим оптический эффект многократного отражения. Две зеркальные поверхности, поставленные друг к другу под острым углом, начинают отражать не только предметы, помещённые межу ними, но и сами себя. Чем острее будет угол между зеркалами, тем больше отражений получится. (Можно попробовать размножить таким образом: пуговицу, карандаш, конфету.)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dirty="0" smtClean="0"/>
              <a:t> 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005071" y="2977227"/>
            <a:ext cx="7425368" cy="3880773"/>
          </a:xfrm>
        </p:spPr>
        <p:txBody>
          <a:bodyPr/>
          <a:lstStyle/>
          <a:p>
            <a:endParaRPr lang="ru-RU" dirty="0" smtClean="0"/>
          </a:p>
          <a:p>
            <a:endParaRPr lang="ru-RU" dirty="0"/>
          </a:p>
          <a:p>
            <a:pPr marL="0" indent="0" algn="ctr">
              <a:buNone/>
            </a:pPr>
            <a:r>
              <a:rPr lang="ru-RU" sz="2500" dirty="0"/>
              <a:t> </a:t>
            </a:r>
            <a:r>
              <a:rPr lang="ru-RU" sz="2500" dirty="0" smtClean="0"/>
              <a:t>              </a:t>
            </a:r>
            <a:endParaRPr lang="ru-RU" dirty="0"/>
          </a:p>
        </p:txBody>
      </p:sp>
      <p:pic>
        <p:nvPicPr>
          <p:cNvPr id="4" name="Рисунок 3"/>
          <p:cNvPicPr/>
          <p:nvPr/>
        </p:nvPicPr>
        <p:blipFill>
          <a:blip r:embed="rId3"/>
          <a:stretch>
            <a:fillRect/>
          </a:stretch>
        </p:blipFill>
        <p:spPr>
          <a:xfrm>
            <a:off x="2545080" y="3322321"/>
            <a:ext cx="7360920" cy="3291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003707959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8319" y="494582"/>
            <a:ext cx="9404723" cy="5311857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   </a:t>
            </a:r>
            <a:r>
              <a:rPr lang="ru-RU" b="1" dirty="0" smtClean="0"/>
              <a:t>Опыт «Музыкальные бутылки» </a:t>
            </a:r>
            <a:br>
              <a:rPr lang="ru-RU" b="1" dirty="0" smtClean="0"/>
            </a:br>
            <a:r>
              <a:rPr lang="ru-RU" sz="2200" b="1" dirty="0" smtClean="0"/>
              <a:t>Научное объяснение</a:t>
            </a:r>
            <a:br>
              <a:rPr lang="ru-RU" sz="2200" b="1" dirty="0" smtClean="0"/>
            </a:br>
            <a:r>
              <a:rPr lang="ru-RU" sz="2400" dirty="0" smtClean="0"/>
              <a:t>Звук, извлекаемый из бутылок, напрямую связан с количеством воздуха, оставшегося внутри. Если незанятого водой пространства окажется больше, то звук будет выше. Если, наоборот, воздуха в бутылке мало, а воды много, то звук будет низким.</a:t>
            </a:r>
            <a:br>
              <a:rPr lang="ru-RU" sz="2400" dirty="0" smtClean="0"/>
            </a:br>
            <a:r>
              <a:rPr lang="ru-RU" sz="2200" b="1" dirty="0" smtClean="0"/>
              <a:t/>
            </a:r>
            <a:br>
              <a:rPr lang="ru-RU" sz="2200" b="1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> </a:t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661159" y="2712720"/>
            <a:ext cx="8580121" cy="4145280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            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</p:txBody>
      </p:sp>
      <p:sp>
        <p:nvSpPr>
          <p:cNvPr id="4" name="Прямоугольник 3"/>
          <p:cNvSpPr/>
          <p:nvPr/>
        </p:nvSpPr>
        <p:spPr>
          <a:xfrm>
            <a:off x="3321972" y="2935861"/>
            <a:ext cx="2487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 </a:t>
            </a:r>
            <a:endParaRPr lang="ru-RU" sz="2500" dirty="0"/>
          </a:p>
        </p:txBody>
      </p:sp>
      <p:pic>
        <p:nvPicPr>
          <p:cNvPr id="5" name="Рисунок 4"/>
          <p:cNvPicPr/>
          <p:nvPr/>
        </p:nvPicPr>
        <p:blipFill>
          <a:blip r:embed="rId2"/>
          <a:stretch>
            <a:fillRect/>
          </a:stretch>
        </p:blipFill>
        <p:spPr>
          <a:xfrm>
            <a:off x="2529840" y="3063240"/>
            <a:ext cx="7360920" cy="32278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561274741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4257" y="452718"/>
            <a:ext cx="10753344" cy="4134522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Опыт  «Рисунки на молоке</a:t>
            </a:r>
            <a:r>
              <a:rPr lang="ru-RU" dirty="0" smtClean="0"/>
              <a:t>»</a:t>
            </a:r>
            <a:br>
              <a:rPr lang="ru-RU" dirty="0" smtClean="0"/>
            </a:br>
            <a:r>
              <a:rPr lang="ru-RU" dirty="0" smtClean="0"/>
              <a:t> </a:t>
            </a:r>
            <a:r>
              <a:rPr lang="ru-RU" sz="2200" dirty="0" smtClean="0"/>
              <a:t>Молоко состоит из белков, углеводов и жиров. Моющее средство на кончике ватной палочки вступает в реакцию с жиром и приводит его в движение. В результате этого всё молоко начинает двигаться, захватывая с собой красители.</a:t>
            </a:r>
            <a:br>
              <a:rPr lang="ru-RU" sz="2200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sz="2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11856" y="2030884"/>
            <a:ext cx="9806664" cy="4195481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                    </a:t>
            </a:r>
          </a:p>
          <a:p>
            <a:pPr marL="0" indent="0">
              <a:buNone/>
            </a:pPr>
            <a:r>
              <a:rPr lang="ru-RU" dirty="0" smtClean="0"/>
              <a:t>                           </a:t>
            </a:r>
            <a:endParaRPr lang="ru-RU" sz="2500" dirty="0"/>
          </a:p>
        </p:txBody>
      </p:sp>
      <p:pic>
        <p:nvPicPr>
          <p:cNvPr id="4" name="Рисунок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008121" y="2865120"/>
            <a:ext cx="4328159" cy="3627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265912385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6101" y="428334"/>
            <a:ext cx="9404723" cy="2765970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/>
              <a:t>«Батискаф из винограда»</a:t>
            </a:r>
            <a:br>
              <a:rPr lang="ru-RU" b="1" dirty="0" smtClean="0"/>
            </a:br>
            <a:r>
              <a:rPr lang="ru-RU" dirty="0" smtClean="0"/>
              <a:t> </a:t>
            </a:r>
            <a:br>
              <a:rPr lang="ru-RU" dirty="0" smtClean="0"/>
            </a:b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05141" y="2912234"/>
            <a:ext cx="9339698" cy="4195481"/>
          </a:xfrm>
        </p:spPr>
        <p:txBody>
          <a:bodyPr/>
          <a:lstStyle/>
          <a:p>
            <a:endParaRPr lang="ru-RU" dirty="0" smtClean="0"/>
          </a:p>
          <a:p>
            <a:pPr marL="0" indent="0">
              <a:buNone/>
            </a:pPr>
            <a:r>
              <a:rPr lang="ru-RU" sz="2500" dirty="0" smtClean="0"/>
              <a:t>                         </a:t>
            </a:r>
            <a:endParaRPr lang="ru-RU" sz="2500" dirty="0"/>
          </a:p>
        </p:txBody>
      </p:sp>
      <p:pic>
        <p:nvPicPr>
          <p:cNvPr id="4" name="Рисунок 3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825241" y="1503807"/>
            <a:ext cx="4892040" cy="4972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437238866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14207" y="391758"/>
            <a:ext cx="9404723" cy="1400530"/>
          </a:xfrm>
        </p:spPr>
        <p:txBody>
          <a:bodyPr/>
          <a:lstStyle/>
          <a:p>
            <a:r>
              <a:rPr lang="ru-RU" dirty="0" smtClean="0"/>
              <a:t>                Итоги проекта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49616" y="1792288"/>
            <a:ext cx="9418384" cy="4340289"/>
          </a:xfrm>
        </p:spPr>
        <p:txBody>
          <a:bodyPr/>
          <a:lstStyle/>
          <a:p>
            <a:r>
              <a:rPr lang="ru-RU" sz="2400" dirty="0"/>
              <a:t>Человек живет в мире веществ, ему просто необходимо знать вещества, их свойства, явления, происходящие при взаимодействии веществ, чтобы не навредить ни себе, ни окружающим его людям, ни природе. </a:t>
            </a:r>
          </a:p>
          <a:p>
            <a:r>
              <a:rPr lang="ru-RU" sz="2400" dirty="0"/>
              <a:t>Занимательные опыты, прививают любовь к науке, формируют интерес к предметам в дополнительное от занятий время, способствуют более успешному усвоению, углублению и расширению знаний, формированию навыков самостоятельной творческой работы.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29778362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fallOve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603022"/>
            <a:ext cx="9606844" cy="380435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            </a:t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 </a:t>
            </a:r>
            <a:r>
              <a:rPr lang="ru-RU" dirty="0" smtClean="0"/>
              <a:t>    </a:t>
            </a:r>
            <a:br>
              <a:rPr lang="ru-RU" dirty="0" smtClean="0"/>
            </a:br>
            <a:r>
              <a:rPr lang="ru-RU" dirty="0"/>
              <a:t> </a:t>
            </a:r>
            <a:r>
              <a:rPr lang="ru-RU" dirty="0" smtClean="0"/>
              <a:t> </a:t>
            </a:r>
            <a:endParaRPr lang="ru-RU" sz="1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2160590"/>
            <a:ext cx="8596668" cy="1664712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/>
              <a:t>                          </a:t>
            </a:r>
            <a:r>
              <a:rPr lang="ru-RU" dirty="0"/>
              <a:t> </a:t>
            </a:r>
            <a:r>
              <a:rPr lang="ru-RU" dirty="0" smtClean="0"/>
              <a:t> </a:t>
            </a:r>
            <a:r>
              <a:rPr lang="ru-RU" sz="4000" dirty="0"/>
              <a:t>С</a:t>
            </a:r>
            <a:r>
              <a:rPr lang="ru-RU" sz="4000" dirty="0" smtClean="0"/>
              <a:t>пасибо за внимание</a:t>
            </a:r>
            <a:r>
              <a:rPr lang="ru-RU" sz="5000" dirty="0" smtClean="0"/>
              <a:t>                                 </a:t>
            </a:r>
            <a:endParaRPr lang="ru-RU" sz="5000" dirty="0"/>
          </a:p>
        </p:txBody>
      </p:sp>
    </p:spTree>
    <p:extLst>
      <p:ext uri="{BB962C8B-B14F-4D97-AF65-F5344CB8AC3E}">
        <p14:creationId xmlns:p14="http://schemas.microsoft.com/office/powerpoint/2010/main" xmlns="" val="3294668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он">
  <a:themeElements>
    <a:clrScheme name="Ион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Ион">
      <a:maj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он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Ion" id="{B8441ADB-2E43-4AF7-B97A-BD870242C6A8}" vid="{292E63A9-BB86-4E3D-B92A-7223C6510D2E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484</TotalTime>
  <Words>212</Words>
  <Application>Microsoft Office PowerPoint</Application>
  <PresentationFormat>Произвольный</PresentationFormat>
  <Paragraphs>34</Paragraphs>
  <Slides>8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Ион</vt:lpstr>
      <vt:lpstr>        Занимательные опыты       на различных уроках   </vt:lpstr>
      <vt:lpstr>                  Цели и задачи</vt:lpstr>
      <vt:lpstr> Опыт «бесконечное яблоко»  Научное объяснение Здесь мы видим оптический эффект многократного отражения. Две зеркальные поверхности, поставленные друг к другу под острым углом, начинают отражать не только предметы, помещённые межу ними, но и сами себя. Чем острее будет угол между зеркалами, тем больше отражений получится. (Можно попробовать размножить таким образом: пуговицу, карандаш, конфету.)    </vt:lpstr>
      <vt:lpstr>   Опыт «Музыкальные бутылки»  Научное объяснение Звук, извлекаемый из бутылок, напрямую связан с количеством воздуха, оставшегося внутри. Если незанятого водой пространства окажется больше, то звук будет выше. Если, наоборот, воздуха в бутылке мало, а воды много, то звук будет низким.      </vt:lpstr>
      <vt:lpstr>Опыт  «Рисунки на молоке»  Молоко состоит из белков, углеводов и жиров. Моющее средство на кончике ватной палочки вступает в реакцию с жиром и приводит его в движение. В результате этого всё молоко начинает двигаться, захватывая с собой красители.  </vt:lpstr>
      <vt:lpstr>«Батискаф из винограда»   </vt:lpstr>
      <vt:lpstr>                Итоги проекта </vt:lpstr>
      <vt:lpstr>                          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Интересные опыты на    разных уроках.  </dc:title>
  <dc:creator>Марина</dc:creator>
  <cp:lastModifiedBy>user</cp:lastModifiedBy>
  <cp:revision>58</cp:revision>
  <dcterms:created xsi:type="dcterms:W3CDTF">2023-10-23T11:36:58Z</dcterms:created>
  <dcterms:modified xsi:type="dcterms:W3CDTF">2023-11-19T10:44:49Z</dcterms:modified>
</cp:coreProperties>
</file>