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16"/>
  </p:notesMasterIdLst>
  <p:sldIdLst>
    <p:sldId id="257" r:id="rId2"/>
    <p:sldId id="258" r:id="rId3"/>
    <p:sldId id="270" r:id="rId4"/>
    <p:sldId id="259" r:id="rId5"/>
    <p:sldId id="263" r:id="rId6"/>
    <p:sldId id="260" r:id="rId7"/>
    <p:sldId id="264" r:id="rId8"/>
    <p:sldId id="261" r:id="rId9"/>
    <p:sldId id="262" r:id="rId10"/>
    <p:sldId id="265" r:id="rId11"/>
    <p:sldId id="266" r:id="rId12"/>
    <p:sldId id="267" r:id="rId13"/>
    <p:sldId id="269" r:id="rId14"/>
    <p:sldId id="268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76" autoAdjust="0"/>
    <p:restoredTop sz="94660"/>
  </p:normalViewPr>
  <p:slideViewPr>
    <p:cSldViewPr snapToGrid="0">
      <p:cViewPr varScale="1">
        <p:scale>
          <a:sx n="65" d="100"/>
          <a:sy n="65" d="100"/>
        </p:scale>
        <p:origin x="652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21A9F0-F3DF-4592-A591-51D2F357858A}" type="datetimeFigureOut">
              <a:rPr lang="ru-RU" smtClean="0"/>
              <a:t>25.06.2024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22E172-1C83-44FB-B164-44FF05DB41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48526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22E172-1C83-44FB-B164-44FF05DB41DB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54910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A57BC-8D76-43AC-9476-63A9080CB249}" type="datetimeFigureOut">
              <a:rPr lang="ru-RU" smtClean="0"/>
              <a:t>25.06.2024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3D75B-043B-4947-A0E7-5736297FC3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26313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799"/>
            <a:ext cx="8825658" cy="364066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A57BC-8D76-43AC-9476-63A9080CB249}" type="datetimeFigureOut">
              <a:rPr lang="ru-RU" smtClean="0"/>
              <a:t>25.06.2024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3D75B-043B-4947-A0E7-5736297FC3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31629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A57BC-8D76-43AC-9476-63A9080CB249}" type="datetimeFigureOut">
              <a:rPr lang="ru-RU" smtClean="0"/>
              <a:t>25.06.2024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3D75B-043B-4947-A0E7-5736297FC3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71794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0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A57BC-8D76-43AC-9476-63A9080CB249}" type="datetimeFigureOut">
              <a:rPr lang="ru-RU" smtClean="0"/>
              <a:t>25.06.2024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3D75B-043B-4947-A0E7-5736297FC317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308986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A57BC-8D76-43AC-9476-63A9080CB249}" type="datetimeFigureOut">
              <a:rPr lang="ru-RU" smtClean="0"/>
              <a:t>25.06.2024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3D75B-043B-4947-A0E7-5736297FC3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19470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A57BC-8D76-43AC-9476-63A9080CB249}" type="datetimeFigureOut">
              <a:rPr lang="ru-RU" smtClean="0"/>
              <a:t>25.06.2024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3D75B-043B-4947-A0E7-5736297FC3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87488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A57BC-8D76-43AC-9476-63A9080CB249}" type="datetimeFigureOut">
              <a:rPr lang="ru-RU" smtClean="0"/>
              <a:t>25.06.2024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3D75B-043B-4947-A0E7-5736297FC3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20194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A57BC-8D76-43AC-9476-63A9080CB249}" type="datetimeFigureOut">
              <a:rPr lang="ru-RU" smtClean="0"/>
              <a:t>25.06.2024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3D75B-043B-4947-A0E7-5736297FC3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12313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A57BC-8D76-43AC-9476-63A9080CB249}" type="datetimeFigureOut">
              <a:rPr lang="ru-RU" smtClean="0"/>
              <a:t>25.06.2024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3D75B-043B-4947-A0E7-5736297FC3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0869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A57BC-8D76-43AC-9476-63A9080CB249}" type="datetimeFigureOut">
              <a:rPr lang="ru-RU" smtClean="0"/>
              <a:t>25.06.2024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3D75B-043B-4947-A0E7-5736297FC3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4804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A57BC-8D76-43AC-9476-63A9080CB249}" type="datetimeFigureOut">
              <a:rPr lang="ru-RU" smtClean="0"/>
              <a:t>25.06.2024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3D75B-043B-4947-A0E7-5736297FC3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48281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A57BC-8D76-43AC-9476-63A9080CB249}" type="datetimeFigureOut">
              <a:rPr lang="ru-RU" smtClean="0"/>
              <a:t>25.06.2024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3D75B-043B-4947-A0E7-5736297FC3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6064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A57BC-8D76-43AC-9476-63A9080CB249}" type="datetimeFigureOut">
              <a:rPr lang="ru-RU" smtClean="0"/>
              <a:t>25.06.2024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3D75B-043B-4947-A0E7-5736297FC3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327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A57BC-8D76-43AC-9476-63A9080CB249}" type="datetimeFigureOut">
              <a:rPr lang="ru-RU" smtClean="0"/>
              <a:t>25.06.2024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3D75B-043B-4947-A0E7-5736297FC3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7961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A57BC-8D76-43AC-9476-63A9080CB249}" type="datetimeFigureOut">
              <a:rPr lang="ru-RU" smtClean="0"/>
              <a:t>25.06.2024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3D75B-043B-4947-A0E7-5736297FC3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4235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3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3129280"/>
            <a:ext cx="34010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A57BC-8D76-43AC-9476-63A9080CB249}" type="datetimeFigureOut">
              <a:rPr lang="ru-RU" smtClean="0"/>
              <a:t>25.06.2024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3D75B-043B-4947-A0E7-5736297FC3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9643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A57BC-8D76-43AC-9476-63A9080CB249}" type="datetimeFigureOut">
              <a:rPr lang="ru-RU" smtClean="0"/>
              <a:t>25.06.2024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3D75B-043B-4947-A0E7-5736297FC3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8159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"/>
          <a:stretch/>
        </p:blipFill>
        <p:spPr>
          <a:xfrm>
            <a:off x="0" y="2669685"/>
            <a:ext cx="4035669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595A57BC-8D76-43AC-9476-63A9080CB249}" type="datetimeFigureOut">
              <a:rPr lang="ru-RU" smtClean="0"/>
              <a:t>25.06.2024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3D75B-043B-4947-A0E7-5736297FC3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087323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7%D0%B0%D0%B3%D0%BB%D0%B0%D0%B2%D0%BD%D0%B0%D1%8F_%D1%81%D1%82%D1%80%D0%B0%D0%BD%D0%B8%D1%86%D0%B0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repetitor-mathematika.ru/ulugbek.html?ysclid=lt0gcffzx9357391256" TargetMode="External"/><Relationship Id="rId4" Type="http://schemas.openxmlformats.org/officeDocument/2006/relationships/hyperlink" Target="https://ru.wikipedia.org/wiki/%D0%A3%D0%BB%D1%83%D0%B3%D0%B1%D0%B5%D0%BA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A3%D0%BB%D1%83%D0%B3%D0%B1%D0%B5%D0%BA#cite_note-15" TargetMode="External"/><Relationship Id="rId13" Type="http://schemas.openxmlformats.org/officeDocument/2006/relationships/image" Target="../media/image12.jpg"/><Relationship Id="rId3" Type="http://schemas.openxmlformats.org/officeDocument/2006/relationships/hyperlink" Target="https://ru.wikipedia.org/wiki/%D0%A1%D0%BE%D0%BB%D1%8C%D1%82%D0%B0%D0%BD%D0%B8%D0%B5" TargetMode="External"/><Relationship Id="rId7" Type="http://schemas.openxmlformats.org/officeDocument/2006/relationships/hyperlink" Target="https://ru.wikipedia.org/wiki/%D0%A2%D1%8E%D1%80%D0%BA%D1%81%D0%BA%D0%B8%D0%B5_%D0%BD%D0%B0%D1%80%D0%BE%D0%B4%D1%8B" TargetMode="External"/><Relationship Id="rId12" Type="http://schemas.openxmlformats.org/officeDocument/2006/relationships/image" Target="../media/image11.jpg"/><Relationship Id="rId2" Type="http://schemas.openxmlformats.org/officeDocument/2006/relationships/hyperlink" Target="https://ru.wikipedia.org/wiki/1394_%D0%B3%D0%BE%D0%B4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3%D0%B0%D1%83%D1%85%D0%B0%D1%80%D1%88%D0%B0%D0%B4_%D0%B1%D0%B5%D0%B3%D0%B8%D0%BC" TargetMode="External"/><Relationship Id="rId11" Type="http://schemas.openxmlformats.org/officeDocument/2006/relationships/image" Target="../media/image10.jpeg"/><Relationship Id="rId5" Type="http://schemas.openxmlformats.org/officeDocument/2006/relationships/hyperlink" Target="https://ru.wikipedia.org/wiki/%D0%A8%D0%B0%D1%85%D1%80%D1%83%D1%85" TargetMode="External"/><Relationship Id="rId10" Type="http://schemas.openxmlformats.org/officeDocument/2006/relationships/hyperlink" Target="https://ru.wikipedia.org/w/index.php?title=%D0%90%D1%80%D0%B8%D1%84_%D0%90%D0%B7%D0%B0%D1%80%D0%B8&amp;action=edit&amp;redlink=1" TargetMode="External"/><Relationship Id="rId4" Type="http://schemas.openxmlformats.org/officeDocument/2006/relationships/hyperlink" Target="https://ru.wikipedia.org/wiki/%D0%A2%D0%B0%D0%BC%D0%B5%D1%80%D0%BB%D0%B0%D0%BD" TargetMode="External"/><Relationship Id="rId9" Type="http://schemas.openxmlformats.org/officeDocument/2006/relationships/hyperlink" Target="https://ru.wikipedia.org/wiki/%D0%A3%D0%BB%D1%83%D0%B3%D0%B1%D0%B5%D0%BA#cite_note-16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A%D0%BE%D1%80%D0%B0%D0%BD" TargetMode="External"/><Relationship Id="rId3" Type="http://schemas.openxmlformats.org/officeDocument/2006/relationships/hyperlink" Target="https://ru.wikipedia.org/wiki/%D0%91%D0%B0%D0%BB%D1%85_(%D0%B3%D0%BE%D1%80%D0%BE%D0%B4)" TargetMode="External"/><Relationship Id="rId7" Type="http://schemas.openxmlformats.org/officeDocument/2006/relationships/hyperlink" Target="https://ru.wikipedia.org/wiki/%D0%98%D1%81%D0%BB%D0%B0%D0%BC%D1%81%D0%BA%D0%B8%D0%B9_%D0%BA%D0%B0%D0%BB%D0%B5%D0%BD%D0%B4%D0%B0%D1%80%D1%8C" TargetMode="External"/><Relationship Id="rId12" Type="http://schemas.openxmlformats.org/officeDocument/2006/relationships/image" Target="../media/image14.png"/><Relationship Id="rId2" Type="http://schemas.openxmlformats.org/officeDocument/2006/relationships/hyperlink" Target="https://ru.wikipedia.org/wiki/%D0%98%D1%81%D0%BC%D0%B0%D0%B8%D0%BB%D0%B8%D0%B7%D0%B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A0%D0%B0%D0%BC%D0%B0%D0%B4%D0%B0%D0%BD" TargetMode="External"/><Relationship Id="rId11" Type="http://schemas.openxmlformats.org/officeDocument/2006/relationships/hyperlink" Target="https://ru.wikipedia.org/wiki/%D0%90%D1%81%D1%82%D1%80%D0%BE%D0%BD%D0%BE%D0%BC%D0%B8%D1%8F" TargetMode="External"/><Relationship Id="rId5" Type="http://schemas.openxmlformats.org/officeDocument/2006/relationships/hyperlink" Target="https://ru.wikipedia.org/wiki/%D0%A8%D0%B0%D0%B1%D0%B0%D0%BD" TargetMode="External"/><Relationship Id="rId10" Type="http://schemas.openxmlformats.org/officeDocument/2006/relationships/hyperlink" Target="https://ru.wikipedia.org/wiki/%D0%93%D0%B5%D0%BE%D0%BC%D0%B5%D1%82%D1%80%D0%B8%D1%8F" TargetMode="External"/><Relationship Id="rId4" Type="http://schemas.openxmlformats.org/officeDocument/2006/relationships/hyperlink" Target="https://ru.wikipedia.org/wiki/%D0%91%D1%83%D1%85%D0%B0%D1%80%D0%B0" TargetMode="External"/><Relationship Id="rId9" Type="http://schemas.openxmlformats.org/officeDocument/2006/relationships/hyperlink" Target="https://ru.wikipedia.org/wiki/%D0%A4%D0%B8%D0%BB%D0%BE%D1%81%D0%BE%D1%84%D0%B8%D1%8F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s://islam.global/obshchestvo/obrazovanie/kak-stat-khafizom-korana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FA7D70-9544-40DE-8782-4E2FED74D0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30723" y="147022"/>
            <a:ext cx="7476565" cy="1753497"/>
          </a:xfrm>
        </p:spPr>
        <p:txBody>
          <a:bodyPr/>
          <a:lstStyle/>
          <a:p>
            <a:r>
              <a:rPr lang="ru-RU" sz="2000" dirty="0"/>
              <a:t>Государственное бюджетное общеобразовательное учреждение г. Москвы школа 2127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A7B7A61-2C7E-4654-B848-24534A3D79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1900519"/>
            <a:ext cx="10902221" cy="43909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                             Проект по математике:</a:t>
            </a:r>
          </a:p>
          <a:p>
            <a:pPr marL="0" indent="0">
              <a:buNone/>
            </a:pPr>
            <a:r>
              <a:rPr lang="ru-RU" sz="2800" dirty="0"/>
              <a:t>            Математики Средней Азии 9-15 веков.</a:t>
            </a:r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r>
              <a:rPr lang="ru-RU" sz="2400" dirty="0"/>
              <a:t>                                                                                           </a:t>
            </a:r>
          </a:p>
          <a:p>
            <a:pPr marL="0" indent="0">
              <a:buNone/>
            </a:pPr>
            <a:r>
              <a:rPr lang="ru-RU" sz="2400" dirty="0"/>
              <a:t>                                                                                   </a:t>
            </a:r>
          </a:p>
          <a:p>
            <a:pPr marL="400050" lvl="1" indent="0">
              <a:buNone/>
            </a:pPr>
            <a:r>
              <a:rPr lang="ru-RU" sz="2200" dirty="0"/>
              <a:t>                         </a:t>
            </a:r>
          </a:p>
          <a:p>
            <a:pPr marL="400050" lvl="1" indent="0">
              <a:buNone/>
            </a:pPr>
            <a:endParaRPr lang="ru-RU" sz="2200" dirty="0"/>
          </a:p>
          <a:p>
            <a:pPr marL="400050" lvl="1" indent="0">
              <a:buNone/>
            </a:pPr>
            <a:r>
              <a:rPr lang="ru-RU" dirty="0"/>
              <a:t>                                                   Москва 2024                                     </a:t>
            </a:r>
            <a:r>
              <a:rPr lang="ru-RU" sz="2200" dirty="0"/>
              <a:t>                                                                                                 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2F6155C2-7D6D-4B51-9FF3-8EA96B001661}"/>
              </a:ext>
            </a:extLst>
          </p:cNvPr>
          <p:cNvSpPr/>
          <p:nvPr/>
        </p:nvSpPr>
        <p:spPr>
          <a:xfrm>
            <a:off x="5468208" y="3830884"/>
            <a:ext cx="653732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lvl="1" indent="0">
              <a:buNone/>
            </a:pPr>
            <a:endParaRPr lang="ru-RU" sz="2200" dirty="0"/>
          </a:p>
          <a:p>
            <a:pPr marL="400050" lvl="1" indent="0">
              <a:buNone/>
            </a:pPr>
            <a:r>
              <a:rPr lang="ru-RU" sz="2200" dirty="0"/>
              <a:t>                                                                                    </a:t>
            </a:r>
            <a:endParaRPr lang="ru-RU" dirty="0"/>
          </a:p>
        </p:txBody>
      </p:sp>
      <p:sp>
        <p:nvSpPr>
          <p:cNvPr id="7" name="Звезда: 5 точек 6">
            <a:extLst>
              <a:ext uri="{FF2B5EF4-FFF2-40B4-BE49-F238E27FC236}">
                <a16:creationId xmlns:a16="http://schemas.microsoft.com/office/drawing/2014/main" id="{8B4C55D8-1896-4356-9D70-3C79B9ED8892}"/>
              </a:ext>
            </a:extLst>
          </p:cNvPr>
          <p:cNvSpPr/>
          <p:nvPr/>
        </p:nvSpPr>
        <p:spPr>
          <a:xfrm>
            <a:off x="322262" y="771525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лыбающееся лицо 7">
            <a:extLst>
              <a:ext uri="{FF2B5EF4-FFF2-40B4-BE49-F238E27FC236}">
                <a16:creationId xmlns:a16="http://schemas.microsoft.com/office/drawing/2014/main" id="{240EB65F-00DE-4BBC-A449-D66EF90A0BC9}"/>
              </a:ext>
            </a:extLst>
          </p:cNvPr>
          <p:cNvSpPr/>
          <p:nvPr/>
        </p:nvSpPr>
        <p:spPr>
          <a:xfrm>
            <a:off x="10631488" y="2569916"/>
            <a:ext cx="914400" cy="9144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D3DA8C10-6E5C-4744-A383-543DD6FA73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467" y="3027116"/>
            <a:ext cx="3337783" cy="3248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8274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71F882-6147-47C5-923E-858CF1BAA3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FF80CCEE-6914-4046-8B89-317EA7A6DEB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</p:spPr>
      </p:pic>
    </p:spTree>
    <p:extLst>
      <p:ext uri="{BB962C8B-B14F-4D97-AF65-F5344CB8AC3E}">
        <p14:creationId xmlns:p14="http://schemas.microsoft.com/office/powerpoint/2010/main" val="391307066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DC404B-F789-403E-BCFC-821426942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       </a:t>
            </a:r>
            <a:r>
              <a:rPr lang="ru-RU" dirty="0" err="1"/>
              <a:t>Интелектуальная</a:t>
            </a:r>
            <a:r>
              <a:rPr lang="ru-RU" dirty="0"/>
              <a:t> игра: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2F1B873-AA04-4AC2-BEB2-C7A3ACB778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2052918"/>
            <a:ext cx="11088688" cy="4195481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ru-RU" dirty="0"/>
              <a:t>Команда –                      2. Команда –                  3. Команда – </a:t>
            </a:r>
          </a:p>
          <a:p>
            <a:r>
              <a:rPr lang="ru-RU" dirty="0"/>
              <a:t>Кто создал каталог         У кого с раннего            Какой математик Средней Азии</a:t>
            </a:r>
          </a:p>
          <a:p>
            <a:pPr marL="0" indent="0">
              <a:buNone/>
            </a:pPr>
            <a:r>
              <a:rPr lang="ru-RU" dirty="0"/>
              <a:t> 1018 звезд?                          Проявилась особенная  хорошо разбирался</a:t>
            </a:r>
          </a:p>
          <a:p>
            <a:pPr marL="0" indent="0">
              <a:buNone/>
            </a:pPr>
            <a:r>
              <a:rPr lang="ru-RU" dirty="0"/>
              <a:t>                                              одаренность, и он в           </a:t>
            </a:r>
            <a:r>
              <a:rPr lang="ru-RU" dirty="0" err="1"/>
              <a:t>в</a:t>
            </a:r>
            <a:r>
              <a:rPr lang="ru-RU" dirty="0"/>
              <a:t> медицине?</a:t>
            </a:r>
          </a:p>
          <a:p>
            <a:pPr marL="0" indent="0">
              <a:buNone/>
            </a:pPr>
            <a:r>
              <a:rPr lang="ru-RU" dirty="0"/>
              <a:t>                                                раннем возрасте знал </a:t>
            </a:r>
          </a:p>
          <a:p>
            <a:pPr marL="0" indent="0">
              <a:buNone/>
            </a:pPr>
            <a:r>
              <a:rPr lang="ru-RU" dirty="0"/>
              <a:t>                                             наизусть весь </a:t>
            </a:r>
            <a:r>
              <a:rPr lang="ru-RU" dirty="0" err="1"/>
              <a:t>коран</a:t>
            </a:r>
            <a:r>
              <a:rPr lang="ru-RU" dirty="0"/>
              <a:t>?</a:t>
            </a:r>
          </a:p>
        </p:txBody>
      </p:sp>
      <p:sp>
        <p:nvSpPr>
          <p:cNvPr id="4" name="Сердце 3">
            <a:extLst>
              <a:ext uri="{FF2B5EF4-FFF2-40B4-BE49-F238E27FC236}">
                <a16:creationId xmlns:a16="http://schemas.microsoft.com/office/drawing/2014/main" id="{9532DD9A-11A2-45F3-BB54-4A6B1B2A06F2}"/>
              </a:ext>
            </a:extLst>
          </p:cNvPr>
          <p:cNvSpPr/>
          <p:nvPr/>
        </p:nvSpPr>
        <p:spPr>
          <a:xfrm>
            <a:off x="904010" y="609601"/>
            <a:ext cx="727363" cy="571500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ердце 4">
            <a:extLst>
              <a:ext uri="{FF2B5EF4-FFF2-40B4-BE49-F238E27FC236}">
                <a16:creationId xmlns:a16="http://schemas.microsoft.com/office/drawing/2014/main" id="{9D5851E0-6590-423F-A9F8-3113C39C952A}"/>
              </a:ext>
            </a:extLst>
          </p:cNvPr>
          <p:cNvSpPr/>
          <p:nvPr/>
        </p:nvSpPr>
        <p:spPr>
          <a:xfrm>
            <a:off x="8229600" y="570992"/>
            <a:ext cx="831273" cy="648718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FA0520D3-FA43-4DBD-BFA1-AA4E030651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6271" y="4603171"/>
            <a:ext cx="3627974" cy="2131435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1CA1032D-EE85-42A5-93B3-88C0C0FABD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621" y="3454111"/>
            <a:ext cx="2146156" cy="2024928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DB8C6C28-A077-47F1-AABA-D4EAECE5F92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3277" y="3938154"/>
            <a:ext cx="2203927" cy="262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7122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75CCF3-1653-410B-BB7F-D490B307EF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             </a:t>
            </a:r>
            <a:r>
              <a:rPr lang="ru-RU" b="1" i="1" dirty="0"/>
              <a:t>ЗАКЛЮЧЕНИЕ:</a:t>
            </a:r>
            <a:br>
              <a:rPr lang="ru-RU" b="1" i="1" dirty="0"/>
            </a:br>
            <a:r>
              <a:rPr lang="ru-RU" b="1" i="1" dirty="0"/>
              <a:t>  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F7E6530-5A4C-487E-AFAD-7FB9C9E87D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1" y="2040552"/>
            <a:ext cx="10136589" cy="4243941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Мы  узнали много нового о жизни , биографии , открытиях математиков средней Азии. Мы узнали про таких математиков как Мохаммед- </a:t>
            </a:r>
            <a:r>
              <a:rPr lang="ru-RU" dirty="0" err="1"/>
              <a:t>Тарагай</a:t>
            </a:r>
            <a:r>
              <a:rPr lang="ru-RU" dirty="0"/>
              <a:t> </a:t>
            </a:r>
            <a:r>
              <a:rPr lang="ru-RU" dirty="0" err="1"/>
              <a:t>Улукбек</a:t>
            </a:r>
            <a:r>
              <a:rPr lang="ru-RU" dirty="0"/>
              <a:t>, Абу Али ибн Сина, Авиценна. И можем сделать такие выводы, что все они были учеными, только каждому нравилась своя сфера открытий. К примеру: Мохаммеду </a:t>
            </a:r>
            <a:r>
              <a:rPr lang="ru-RU" dirty="0" err="1"/>
              <a:t>Тарагай</a:t>
            </a:r>
            <a:r>
              <a:rPr lang="ru-RU" dirty="0"/>
              <a:t> </a:t>
            </a:r>
            <a:r>
              <a:rPr lang="ru-RU" dirty="0" err="1"/>
              <a:t>Улукбеку</a:t>
            </a:r>
            <a:r>
              <a:rPr lang="ru-RU" dirty="0"/>
              <a:t> нравилось изучать астрономию, и он открыл таблицу 1018 звезд. Абу Али ибн Сина интересовался геометрией, и с раннего возраста он практически обо всем знал, и знал наизусть Коран. Авиценна очень хорошо разбирался в сфере медицины. И из этого мы можем ещё больше убедиться в том, что в математике много интересных сфер изучения , а также математика используется во всех профессиях.</a:t>
            </a:r>
          </a:p>
        </p:txBody>
      </p:sp>
      <p:sp>
        <p:nvSpPr>
          <p:cNvPr id="4" name="Улыбающееся лицо 3">
            <a:extLst>
              <a:ext uri="{FF2B5EF4-FFF2-40B4-BE49-F238E27FC236}">
                <a16:creationId xmlns:a16="http://schemas.microsoft.com/office/drawing/2014/main" id="{DE2E491D-48CB-4F1A-9166-D1D5762B80B8}"/>
              </a:ext>
            </a:extLst>
          </p:cNvPr>
          <p:cNvSpPr/>
          <p:nvPr/>
        </p:nvSpPr>
        <p:spPr>
          <a:xfrm>
            <a:off x="565484" y="1949116"/>
            <a:ext cx="80627" cy="45719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ердце 4">
            <a:extLst>
              <a:ext uri="{FF2B5EF4-FFF2-40B4-BE49-F238E27FC236}">
                <a16:creationId xmlns:a16="http://schemas.microsoft.com/office/drawing/2014/main" id="{C8C7C63C-D4B4-43FA-BC01-F635F2BFCF54}"/>
              </a:ext>
            </a:extLst>
          </p:cNvPr>
          <p:cNvSpPr/>
          <p:nvPr/>
        </p:nvSpPr>
        <p:spPr>
          <a:xfrm>
            <a:off x="288758" y="830179"/>
            <a:ext cx="45719" cy="45719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ердце 5">
            <a:extLst>
              <a:ext uri="{FF2B5EF4-FFF2-40B4-BE49-F238E27FC236}">
                <a16:creationId xmlns:a16="http://schemas.microsoft.com/office/drawing/2014/main" id="{2AF668A5-8119-47E2-A83E-D202BE038F31}"/>
              </a:ext>
            </a:extLst>
          </p:cNvPr>
          <p:cNvSpPr/>
          <p:nvPr/>
        </p:nvSpPr>
        <p:spPr>
          <a:xfrm>
            <a:off x="441158" y="982579"/>
            <a:ext cx="45719" cy="45719"/>
          </a:xfrm>
          <a:prstGeom prst="hear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лыбающееся лицо 6">
            <a:extLst>
              <a:ext uri="{FF2B5EF4-FFF2-40B4-BE49-F238E27FC236}">
                <a16:creationId xmlns:a16="http://schemas.microsoft.com/office/drawing/2014/main" id="{67F5C0DD-C5D9-4252-ABDE-51555FD6F10C}"/>
              </a:ext>
            </a:extLst>
          </p:cNvPr>
          <p:cNvSpPr/>
          <p:nvPr/>
        </p:nvSpPr>
        <p:spPr>
          <a:xfrm>
            <a:off x="8614611" y="721895"/>
            <a:ext cx="45719" cy="45719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4604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3FA645-685B-4A11-8007-D4EAA84E3E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B1EF71CB-B726-4117-8FA2-ACB4C02811A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9671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211826" y="3161124"/>
            <a:ext cx="2433483" cy="432619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799869" y="2401079"/>
            <a:ext cx="2221813" cy="296241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431" y="1427150"/>
            <a:ext cx="1793086" cy="1705897"/>
          </a:xfrm>
          <a:prstGeom prst="rect">
            <a:avLst/>
          </a:prstGeom>
        </p:spPr>
      </p:pic>
      <p:sp>
        <p:nvSpPr>
          <p:cNvPr id="10" name="Овальная выноска 9"/>
          <p:cNvSpPr/>
          <p:nvPr/>
        </p:nvSpPr>
        <p:spPr>
          <a:xfrm flipH="1">
            <a:off x="10835148" y="257920"/>
            <a:ext cx="1073215" cy="194798"/>
          </a:xfrm>
          <a:prstGeom prst="wedgeEllipseCallout">
            <a:avLst>
              <a:gd name="adj1" fmla="val 44810"/>
              <a:gd name="adj2" fmla="val 1678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1488</a:t>
            </a:r>
            <a:endParaRPr lang="ru-RU" dirty="0"/>
          </a:p>
        </p:txBody>
      </p:sp>
      <p:sp>
        <p:nvSpPr>
          <p:cNvPr id="11" name="Овальная выноска 10"/>
          <p:cNvSpPr/>
          <p:nvPr/>
        </p:nvSpPr>
        <p:spPr>
          <a:xfrm>
            <a:off x="56176" y="86113"/>
            <a:ext cx="877889" cy="258016"/>
          </a:xfrm>
          <a:prstGeom prst="wedgeEllipseCallout">
            <a:avLst>
              <a:gd name="adj1" fmla="val -47777"/>
              <a:gd name="adj2" fmla="val 911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52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6281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4927EE-227B-4AD1-A961-155A5EF41A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724" y="204537"/>
            <a:ext cx="9401129" cy="1612616"/>
          </a:xfrm>
        </p:spPr>
        <p:txBody>
          <a:bodyPr/>
          <a:lstStyle/>
          <a:p>
            <a:r>
              <a:rPr lang="ru-RU" dirty="0"/>
              <a:t>     </a:t>
            </a:r>
            <a:r>
              <a:rPr lang="ru-RU" sz="3600" dirty="0"/>
              <a:t>Список используемой литературы: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00A8789-DEEE-4F9B-9FF8-F30A02F82F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1275348"/>
            <a:ext cx="9401129" cy="4973052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hlinkClick r:id="rId3"/>
              </a:rPr>
              <a:t>1.   Википедия — свободная энциклопедия (wikipedia.org)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   2.</a:t>
            </a:r>
            <a:r>
              <a:rPr lang="en-US" dirty="0">
                <a:hlinkClick r:id="rId4"/>
              </a:rPr>
              <a:t>https://ru.wikipedia.org/wiki/%D0%A3%D0%BB%D1%83%D0%B3%D0%B1%D0%B5%D0%BA</a:t>
            </a: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>
                <a:hlinkClick r:id="rId5"/>
              </a:rPr>
              <a:t>3.Великий астроном Мухаммед </a:t>
            </a:r>
            <a:r>
              <a:rPr lang="ru-RU" dirty="0" err="1">
                <a:hlinkClick r:id="rId5"/>
              </a:rPr>
              <a:t>Тарагай</a:t>
            </a:r>
            <a:r>
              <a:rPr lang="ru-RU" dirty="0">
                <a:hlinkClick r:id="rId5"/>
              </a:rPr>
              <a:t> Улугбек (</a:t>
            </a:r>
            <a:r>
              <a:rPr lang="en-US" dirty="0">
                <a:hlinkClick r:id="rId5"/>
              </a:rPr>
              <a:t>repetitor-mathematika.ru)</a:t>
            </a: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9318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386E0D-FE9D-4CE1-B922-324DF1DF66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049853" cy="1719898"/>
          </a:xfrm>
        </p:spPr>
        <p:txBody>
          <a:bodyPr/>
          <a:lstStyle/>
          <a:p>
            <a:r>
              <a:rPr lang="ru-RU" sz="2800" dirty="0"/>
              <a:t>  Введение: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36F049F-25CB-4FEF-8D11-E3CC70A602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66750"/>
            <a:ext cx="12192000" cy="5581650"/>
          </a:xfrm>
        </p:spPr>
        <p:txBody>
          <a:bodyPr/>
          <a:lstStyle/>
          <a:p>
            <a:pPr marL="0" indent="0">
              <a:buNone/>
            </a:pPr>
            <a:r>
              <a:rPr lang="ru-RU" sz="2400" b="1" dirty="0"/>
              <a:t>  Актуальность</a:t>
            </a:r>
            <a:r>
              <a:rPr lang="ru-RU" dirty="0"/>
              <a:t>- В Средней Азии было очень много ученых в 9-15 века, и нам сейчас очень интересно узнать ,что же в те времена ученые выясняли</a:t>
            </a:r>
            <a:r>
              <a:rPr lang="ru-RU" dirty="0" smtClean="0"/>
              <a:t>.</a:t>
            </a:r>
            <a:endParaRPr lang="en-US" dirty="0" smtClean="0"/>
          </a:p>
          <a:p>
            <a:pPr marL="0" indent="0">
              <a:buNone/>
            </a:pPr>
            <a:r>
              <a:rPr lang="ru-RU" sz="2400" b="1" dirty="0" smtClean="0"/>
              <a:t>Гипотеза- </a:t>
            </a:r>
            <a:r>
              <a:rPr lang="ru-RU" i="1" dirty="0" smtClean="0"/>
              <a:t>изучить достижение математиков с 9 по 15 века</a:t>
            </a:r>
            <a:endParaRPr lang="ru-RU" i="1" dirty="0"/>
          </a:p>
          <a:p>
            <a:pPr marL="0" indent="0">
              <a:buNone/>
            </a:pPr>
            <a:r>
              <a:rPr lang="ru-RU" sz="2400" b="1" dirty="0"/>
              <a:t>  Цель</a:t>
            </a:r>
            <a:r>
              <a:rPr lang="ru-RU" dirty="0"/>
              <a:t>- узнать о математиках Средней Азии </a:t>
            </a:r>
            <a:r>
              <a:rPr lang="en-US" dirty="0"/>
              <a:t>IX-VII </a:t>
            </a:r>
            <a:r>
              <a:rPr lang="ru-RU" dirty="0"/>
              <a:t>веков.</a:t>
            </a:r>
          </a:p>
          <a:p>
            <a:pPr marL="0" indent="0">
              <a:buNone/>
            </a:pPr>
            <a:r>
              <a:rPr lang="ru-RU" sz="2400" b="1" dirty="0"/>
              <a:t>   Задачи</a:t>
            </a:r>
          </a:p>
          <a:p>
            <a:pPr marL="0" indent="0">
              <a:buNone/>
            </a:pPr>
            <a:r>
              <a:rPr lang="ru-RU" dirty="0"/>
              <a:t>        А) Выяснить все о математиках Средней Азии.</a:t>
            </a:r>
            <a:endParaRPr lang="en-US" dirty="0"/>
          </a:p>
          <a:p>
            <a:pPr marL="0" indent="0">
              <a:buNone/>
            </a:pPr>
            <a:r>
              <a:rPr lang="ru-RU" dirty="0"/>
              <a:t>        Б) Поделиться с вами биографией и открытиями математиков. </a:t>
            </a:r>
          </a:p>
          <a:p>
            <a:pPr marL="0" indent="0">
              <a:buNone/>
            </a:pPr>
            <a:r>
              <a:rPr lang="ru-RU" sz="2400" b="1" dirty="0"/>
              <a:t>  Объект</a:t>
            </a:r>
            <a:r>
              <a:rPr lang="ru-RU" sz="2400" dirty="0"/>
              <a:t> </a:t>
            </a:r>
            <a:r>
              <a:rPr lang="ru-RU" sz="2400" b="1" dirty="0"/>
              <a:t>исследования-</a:t>
            </a:r>
            <a:r>
              <a:rPr lang="ru-RU" sz="2400" dirty="0"/>
              <a:t> в данном проекте мы будем исследовать все о научных открытиях и о жизни великих людей в сфере математики за </a:t>
            </a:r>
            <a:r>
              <a:rPr lang="en-US" sz="2400" dirty="0"/>
              <a:t>XI-XII </a:t>
            </a:r>
            <a:r>
              <a:rPr lang="ru-RU" sz="2400" dirty="0"/>
              <a:t>века.</a:t>
            </a:r>
            <a:endParaRPr lang="ru-RU" sz="2400" b="1" dirty="0"/>
          </a:p>
        </p:txBody>
      </p:sp>
      <p:sp>
        <p:nvSpPr>
          <p:cNvPr id="4" name="Сердце 3">
            <a:extLst>
              <a:ext uri="{FF2B5EF4-FFF2-40B4-BE49-F238E27FC236}">
                <a16:creationId xmlns:a16="http://schemas.microsoft.com/office/drawing/2014/main" id="{918F5579-613F-4D65-AA98-AFC1BE577B4E}"/>
              </a:ext>
            </a:extLst>
          </p:cNvPr>
          <p:cNvSpPr/>
          <p:nvPr/>
        </p:nvSpPr>
        <p:spPr>
          <a:xfrm>
            <a:off x="696190" y="5413664"/>
            <a:ext cx="914400" cy="914400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олнце 4">
            <a:extLst>
              <a:ext uri="{FF2B5EF4-FFF2-40B4-BE49-F238E27FC236}">
                <a16:creationId xmlns:a16="http://schemas.microsoft.com/office/drawing/2014/main" id="{EA39A804-5E8C-4302-AAEB-3CBA5680821E}"/>
              </a:ext>
            </a:extLst>
          </p:cNvPr>
          <p:cNvSpPr/>
          <p:nvPr/>
        </p:nvSpPr>
        <p:spPr>
          <a:xfrm>
            <a:off x="4248482" y="4771615"/>
            <a:ext cx="914400" cy="91440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лыбающееся лицо 5">
            <a:extLst>
              <a:ext uri="{FF2B5EF4-FFF2-40B4-BE49-F238E27FC236}">
                <a16:creationId xmlns:a16="http://schemas.microsoft.com/office/drawing/2014/main" id="{48E379F1-5E7C-4026-9051-9C1092F13AB3}"/>
              </a:ext>
            </a:extLst>
          </p:cNvPr>
          <p:cNvSpPr/>
          <p:nvPr/>
        </p:nvSpPr>
        <p:spPr>
          <a:xfrm flipH="1">
            <a:off x="2472336" y="5047559"/>
            <a:ext cx="914400" cy="823305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645B1592-F73D-483A-BADA-B6C8D08E5ACC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1572" y="4771615"/>
            <a:ext cx="3896589" cy="1972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0988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/>
              <a:t>Содержание: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1- Введение</a:t>
            </a:r>
          </a:p>
          <a:p>
            <a:r>
              <a:rPr lang="ru-RU" dirty="0" smtClean="0"/>
              <a:t>2- Рассказ о математиках Средней Азии С 9 ПО 15 ВЕКА</a:t>
            </a:r>
          </a:p>
          <a:p>
            <a:r>
              <a:rPr lang="ru-RU" dirty="0" smtClean="0"/>
              <a:t>3- </a:t>
            </a:r>
            <a:r>
              <a:rPr lang="ru-RU" dirty="0" err="1" smtClean="0"/>
              <a:t>Интелектуальная</a:t>
            </a:r>
            <a:r>
              <a:rPr lang="ru-RU" dirty="0" smtClean="0"/>
              <a:t> игра</a:t>
            </a:r>
          </a:p>
          <a:p>
            <a:r>
              <a:rPr lang="ru-RU" sz="1800" dirty="0" smtClean="0"/>
              <a:t>4- Заключение</a:t>
            </a:r>
          </a:p>
          <a:p>
            <a:r>
              <a:rPr lang="ru-RU" sz="1800" dirty="0" smtClean="0"/>
              <a:t>5- Список используемой литературы</a:t>
            </a:r>
            <a:endParaRPr lang="ru-RU" sz="1800" dirty="0"/>
          </a:p>
        </p:txBody>
      </p:sp>
      <p:sp>
        <p:nvSpPr>
          <p:cNvPr id="4" name="5-конечная звезда 3"/>
          <p:cNvSpPr/>
          <p:nvPr/>
        </p:nvSpPr>
        <p:spPr>
          <a:xfrm>
            <a:off x="8957187" y="253048"/>
            <a:ext cx="1012723" cy="1010699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лыбающееся лицо 5"/>
          <p:cNvSpPr/>
          <p:nvPr/>
        </p:nvSpPr>
        <p:spPr>
          <a:xfrm>
            <a:off x="521110" y="5333999"/>
            <a:ext cx="914400" cy="9144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5107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58C6F6-A040-4FE3-8E54-7E2CC861E0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Объект 8">
            <a:extLst>
              <a:ext uri="{FF2B5EF4-FFF2-40B4-BE49-F238E27FC236}">
                <a16:creationId xmlns:a16="http://schemas.microsoft.com/office/drawing/2014/main" id="{6C28998B-4D85-4632-A4DB-5BA522CA596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667625" cy="6858000"/>
          </a:xfr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019F1E4D-1002-4686-9E7C-27D051CF56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1248" y="-2"/>
            <a:ext cx="4810752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4992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90D3C6-C00B-4046-A975-96BA4759FA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1166" y="155864"/>
            <a:ext cx="7909668" cy="1697384"/>
          </a:xfrm>
        </p:spPr>
        <p:txBody>
          <a:bodyPr/>
          <a:lstStyle/>
          <a:p>
            <a:r>
              <a:rPr lang="ru-RU" dirty="0"/>
              <a:t>Его называют-принц звезд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        </a:t>
            </a:r>
            <a:r>
              <a:rPr lang="ru-RU" sz="2800" i="1" u="sng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его </a:t>
            </a:r>
            <a:r>
              <a:rPr lang="ru-RU" sz="2800" i="1" u="sng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биография+его</a:t>
            </a:r>
            <a:r>
              <a:rPr lang="ru-RU" sz="2800" i="1" u="sng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родные</a:t>
            </a:r>
            <a:endParaRPr lang="ru-RU" i="1" u="sng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A5FE33E-55D1-46BE-B219-52DD2E6495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Родился 22 марта </a:t>
            </a:r>
            <a:r>
              <a:rPr lang="ru-RU" dirty="0">
                <a:hlinkClick r:id="rId2" tooltip="1394 год"/>
              </a:rPr>
              <a:t>1394 года</a:t>
            </a:r>
            <a:r>
              <a:rPr lang="ru-RU" dirty="0"/>
              <a:t> в городе </a:t>
            </a:r>
            <a:r>
              <a:rPr lang="ru-RU" dirty="0" err="1">
                <a:hlinkClick r:id="rId3" tooltip="Сольтание"/>
              </a:rPr>
              <a:t>Султании</a:t>
            </a:r>
            <a:r>
              <a:rPr lang="ru-RU" dirty="0"/>
              <a:t> во время пятилетнего похода своего деда </a:t>
            </a:r>
            <a:r>
              <a:rPr lang="ru-RU" dirty="0">
                <a:hlinkClick r:id="rId4" tooltip="Тамерлан"/>
              </a:rPr>
              <a:t>Тамерлана</a:t>
            </a:r>
            <a:r>
              <a:rPr lang="ru-RU" dirty="0"/>
              <a:t>. Отцом его был младший сын Тимура </a:t>
            </a:r>
            <a:r>
              <a:rPr lang="ru-RU" dirty="0" err="1">
                <a:hlinkClick r:id="rId5" tooltip="Шахрух"/>
              </a:rPr>
              <a:t>Шахрух</a:t>
            </a:r>
            <a:r>
              <a:rPr lang="ru-RU" dirty="0"/>
              <a:t> (1377—1447). Его матерью была </a:t>
            </a:r>
            <a:r>
              <a:rPr lang="ru-RU" dirty="0" err="1">
                <a:hlinkClick r:id="rId6" tooltip="Гаухаршад бегим"/>
              </a:rPr>
              <a:t>Гаухаршад</a:t>
            </a:r>
            <a:r>
              <a:rPr lang="ru-RU" dirty="0">
                <a:hlinkClick r:id="rId6" tooltip="Гаухаршад бегим"/>
              </a:rPr>
              <a:t> </a:t>
            </a:r>
            <a:r>
              <a:rPr lang="ru-RU" dirty="0" err="1">
                <a:hlinkClick r:id="rId6" tooltip="Гаухаршад бегим"/>
              </a:rPr>
              <a:t>бегим</a:t>
            </a:r>
            <a:r>
              <a:rPr lang="ru-RU" dirty="0"/>
              <a:t>, дочь представителя </a:t>
            </a:r>
            <a:r>
              <a:rPr lang="ru-RU" dirty="0">
                <a:hlinkClick r:id="rId7" tooltip="Тюркские народы"/>
              </a:rPr>
              <a:t>тюркского</a:t>
            </a:r>
            <a:r>
              <a:rPr lang="ru-RU" baseline="30000" dirty="0">
                <a:hlinkClick r:id="rId8"/>
              </a:rPr>
              <a:t>[15]</a:t>
            </a:r>
            <a:r>
              <a:rPr lang="ru-RU" dirty="0"/>
              <a:t> рода </a:t>
            </a:r>
            <a:r>
              <a:rPr lang="ru-RU" dirty="0" err="1"/>
              <a:t>кишлык</a:t>
            </a:r>
            <a:r>
              <a:rPr lang="ru-RU" dirty="0"/>
              <a:t> </a:t>
            </a:r>
            <a:r>
              <a:rPr lang="ru-RU" dirty="0" err="1"/>
              <a:t>Гиясиддина</a:t>
            </a:r>
            <a:r>
              <a:rPr lang="ru-RU" dirty="0"/>
              <a:t> Тархана. Это племя упоминается в числе 92 узбекских племён.</a:t>
            </a:r>
            <a:r>
              <a:rPr lang="ru-RU" baseline="30000" dirty="0">
                <a:hlinkClick r:id="rId9"/>
              </a:rPr>
              <a:t>[16]</a:t>
            </a:r>
            <a:r>
              <a:rPr lang="ru-RU" dirty="0"/>
              <a:t> Настоящее имя </a:t>
            </a:r>
            <a:r>
              <a:rPr lang="ru-RU" dirty="0" err="1"/>
              <a:t>Мирзо</a:t>
            </a:r>
            <a:r>
              <a:rPr lang="ru-RU" dirty="0"/>
              <a:t> Улугбека было Мухаммад </a:t>
            </a:r>
            <a:r>
              <a:rPr lang="ru-RU" dirty="0" err="1"/>
              <a:t>Тарагай</a:t>
            </a:r>
            <a:r>
              <a:rPr lang="ru-RU" dirty="0"/>
              <a:t>. Так он был назван в честь отца Тимура. Но стал более известным под именем Улугбек. Воспитателем Улугбека был поэт и учёный </a:t>
            </a:r>
            <a:r>
              <a:rPr lang="ru-RU" dirty="0">
                <a:hlinkClick r:id="rId10" tooltip="Ариф Азари (страница отсутствует)"/>
              </a:rPr>
              <a:t>Ариф </a:t>
            </a:r>
            <a:r>
              <a:rPr lang="ru-RU" dirty="0" err="1">
                <a:hlinkClick r:id="rId10" tooltip="Ариф Азари (страница отсутствует)"/>
              </a:rPr>
              <a:t>Азари</a:t>
            </a:r>
            <a:r>
              <a:rPr lang="ru-RU" dirty="0"/>
              <a:t>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574E9E3-0422-4685-ABED-CFD3C03B0B81}"/>
              </a:ext>
            </a:extLst>
          </p:cNvPr>
          <p:cNvPicPr>
            <a:picLocks noChangeAspect="1"/>
          </p:cNvPicPr>
          <p:nvPr/>
        </p:nvPicPr>
        <p:blipFill>
          <a:blip r:embed="rId11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086192" cy="1922318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06186F9-31D6-429B-ADEB-5FCEA8E17ACB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3187" y="0"/>
            <a:ext cx="1928813" cy="1922318"/>
          </a:xfrm>
          <a:prstGeom prst="rect">
            <a:avLst/>
          </a:prstGeom>
        </p:spPr>
      </p:pic>
      <p:sp>
        <p:nvSpPr>
          <p:cNvPr id="9" name="Сердце 8">
            <a:extLst>
              <a:ext uri="{FF2B5EF4-FFF2-40B4-BE49-F238E27FC236}">
                <a16:creationId xmlns:a16="http://schemas.microsoft.com/office/drawing/2014/main" id="{93283EBB-ACC4-4677-8381-55949121895F}"/>
              </a:ext>
            </a:extLst>
          </p:cNvPr>
          <p:cNvSpPr/>
          <p:nvPr/>
        </p:nvSpPr>
        <p:spPr>
          <a:xfrm>
            <a:off x="188912" y="5368634"/>
            <a:ext cx="914400" cy="914400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оловина рамки 9">
            <a:extLst>
              <a:ext uri="{FF2B5EF4-FFF2-40B4-BE49-F238E27FC236}">
                <a16:creationId xmlns:a16="http://schemas.microsoft.com/office/drawing/2014/main" id="{0BE7DB02-7EAB-4232-B2D1-16F885DFB516}"/>
              </a:ext>
            </a:extLst>
          </p:cNvPr>
          <p:cNvSpPr/>
          <p:nvPr/>
        </p:nvSpPr>
        <p:spPr>
          <a:xfrm>
            <a:off x="1226766" y="1848766"/>
            <a:ext cx="914400" cy="914400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Половина рамки 10">
            <a:extLst>
              <a:ext uri="{FF2B5EF4-FFF2-40B4-BE49-F238E27FC236}">
                <a16:creationId xmlns:a16="http://schemas.microsoft.com/office/drawing/2014/main" id="{7192E639-182C-4CCA-802B-613AE3A20D65}"/>
              </a:ext>
            </a:extLst>
          </p:cNvPr>
          <p:cNvSpPr/>
          <p:nvPr/>
        </p:nvSpPr>
        <p:spPr>
          <a:xfrm rot="10800000">
            <a:off x="8885944" y="4135581"/>
            <a:ext cx="914400" cy="914400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4EE0AAC5-4469-4629-8466-7FBA91740701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4600" y="3986784"/>
            <a:ext cx="2057400" cy="2871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722015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68E19A-9C34-4BCB-A60C-58CEBD840C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B9B70CC5-60BA-4EF6-AD11-8CEEA29B776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</p:spPr>
      </p:pic>
    </p:spTree>
    <p:extLst>
      <p:ext uri="{BB962C8B-B14F-4D97-AF65-F5344CB8AC3E}">
        <p14:creationId xmlns:p14="http://schemas.microsoft.com/office/powerpoint/2010/main" val="292139272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314770-98A1-4786-9375-F3A8A2F02B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            </a:t>
            </a:r>
            <a:r>
              <a:rPr lang="ru-RU" b="1" i="1" u="sng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Абу Али ибн Сина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065952E-C3B0-4200-B12E-FDCE1ADC02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Родился в семье </a:t>
            </a:r>
            <a:r>
              <a:rPr lang="ru-RU" dirty="0">
                <a:hlinkClick r:id="rId2" tooltip="Исмаилизм"/>
              </a:rPr>
              <a:t>исмаилита</a:t>
            </a:r>
            <a:r>
              <a:rPr lang="ru-RU" dirty="0"/>
              <a:t> из </a:t>
            </a:r>
            <a:r>
              <a:rPr lang="ru-RU" dirty="0" err="1">
                <a:hlinkClick r:id="rId3" tooltip="Балх (город)"/>
              </a:rPr>
              <a:t>Балха</a:t>
            </a:r>
            <a:r>
              <a:rPr lang="ru-RU" dirty="0"/>
              <a:t>, переселившегося под </a:t>
            </a:r>
            <a:r>
              <a:rPr lang="ru-RU" dirty="0">
                <a:hlinkClick r:id="rId4" tooltip="Бухара"/>
              </a:rPr>
              <a:t>Бухару</a:t>
            </a:r>
            <a:r>
              <a:rPr lang="ru-RU" dirty="0"/>
              <a:t>. В действительности, точная дата рождения — как и смерти (обычно указывается или просто месяц </a:t>
            </a:r>
            <a:r>
              <a:rPr lang="ru-RU" dirty="0" err="1">
                <a:hlinkClick r:id="rId5" tooltip="Шабан"/>
              </a:rPr>
              <a:t>шабан</a:t>
            </a:r>
            <a:r>
              <a:rPr lang="ru-RU" dirty="0"/>
              <a:t>, или первая пятница месяца </a:t>
            </a:r>
            <a:r>
              <a:rPr lang="ru-RU" dirty="0">
                <a:hlinkClick r:id="rId6" tooltip="Рамадан"/>
              </a:rPr>
              <a:t>Рамадан</a:t>
            </a:r>
            <a:r>
              <a:rPr lang="ru-RU" dirty="0"/>
              <a:t> 428 года по </a:t>
            </a:r>
            <a:r>
              <a:rPr lang="ru-RU" dirty="0">
                <a:hlinkClick r:id="rId7" tooltip="Исламский календарь"/>
              </a:rPr>
              <a:t>лунной хиджре</a:t>
            </a:r>
            <a:r>
              <a:rPr lang="ru-RU" dirty="0"/>
              <a:t>) — неизвестна. Мальчик с раннего возраста проявлял исключительные способности и одарённость. Уже к десяти годам он знал наизусть почти весь </a:t>
            </a:r>
            <a:r>
              <a:rPr lang="ru-RU" dirty="0">
                <a:hlinkClick r:id="rId8" tooltip="Коран"/>
              </a:rPr>
              <a:t>Коран</a:t>
            </a:r>
            <a:r>
              <a:rPr lang="ru-RU" dirty="0"/>
              <a:t>. Затем его отправили изучать мусульманское законоведение в школу, где он был самым младшим. Но вскоре даже самые взрослые из слушателей школы оценили ум и знания мальчика и приходили к нему советоваться, хотя Хусейну только исполнилось 12 лет. Позже он изучал логику и </a:t>
            </a:r>
            <a:r>
              <a:rPr lang="ru-RU" dirty="0">
                <a:hlinkClick r:id="rId9" tooltip="Философия"/>
              </a:rPr>
              <a:t>философию</a:t>
            </a:r>
            <a:r>
              <a:rPr lang="ru-RU" dirty="0"/>
              <a:t>, </a:t>
            </a:r>
            <a:r>
              <a:rPr lang="ru-RU" dirty="0">
                <a:hlinkClick r:id="rId10" tooltip="Геометрия"/>
              </a:rPr>
              <a:t>геометрию</a:t>
            </a:r>
            <a:r>
              <a:rPr lang="ru-RU" dirty="0"/>
              <a:t> и </a:t>
            </a:r>
            <a:r>
              <a:rPr lang="ru-RU" dirty="0">
                <a:hlinkClick r:id="rId11" tooltip="Астрономия"/>
              </a:rPr>
              <a:t>астрономию</a:t>
            </a:r>
            <a:r>
              <a:rPr lang="ru-RU" dirty="0"/>
              <a:t> под руководством приехавшего в Бухару учёного Абу </a:t>
            </a:r>
            <a:r>
              <a:rPr lang="ru-RU" dirty="0" err="1"/>
              <a:t>Абдаллаха</a:t>
            </a:r>
            <a:r>
              <a:rPr lang="ru-RU" dirty="0"/>
              <a:t> </a:t>
            </a:r>
            <a:r>
              <a:rPr lang="ru-RU" dirty="0" err="1"/>
              <a:t>Натили</a:t>
            </a:r>
            <a:r>
              <a:rPr lang="ru-RU" dirty="0"/>
              <a:t>. С 14 лет юноша начал заниматься самостоятельно.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ED75B3D-15F1-435D-9F36-C6C76ADA186E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7127" y="4277"/>
            <a:ext cx="2940483" cy="2728532"/>
          </a:xfrm>
          <a:prstGeom prst="rect">
            <a:avLst/>
          </a:prstGeom>
        </p:spPr>
      </p:pic>
      <p:sp>
        <p:nvSpPr>
          <p:cNvPr id="6" name="Молния 5">
            <a:extLst>
              <a:ext uri="{FF2B5EF4-FFF2-40B4-BE49-F238E27FC236}">
                <a16:creationId xmlns:a16="http://schemas.microsoft.com/office/drawing/2014/main" id="{7928E4C0-7F6B-4017-9268-7F09949FE806}"/>
              </a:ext>
            </a:extLst>
          </p:cNvPr>
          <p:cNvSpPr/>
          <p:nvPr/>
        </p:nvSpPr>
        <p:spPr>
          <a:xfrm>
            <a:off x="10631488" y="5333999"/>
            <a:ext cx="914400" cy="914400"/>
          </a:xfrm>
          <a:prstGeom prst="lightningBol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0674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6FBD724-C66B-4C21-9B8B-D91E05C0EF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861A5FFB-A815-46DD-90B1-4AE8FE1D018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1" cy="6924675"/>
          </a:xfrm>
        </p:spPr>
      </p:pic>
    </p:spTree>
    <p:extLst>
      <p:ext uri="{BB962C8B-B14F-4D97-AF65-F5344CB8AC3E}">
        <p14:creationId xmlns:p14="http://schemas.microsoft.com/office/powerpoint/2010/main" val="129668502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4BD68A-CC61-4E03-9424-39BDD5CC3D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8309" y="452718"/>
            <a:ext cx="9933709" cy="929273"/>
          </a:xfrm>
        </p:spPr>
        <p:txBody>
          <a:bodyPr/>
          <a:lstStyle/>
          <a:p>
            <a:r>
              <a:rPr lang="ru-RU" sz="3200" b="1" dirty="0"/>
              <a:t>Ибн Сина-его называют королем медицины </a:t>
            </a:r>
            <a:br>
              <a:rPr lang="ru-RU" sz="3200" b="1" dirty="0"/>
            </a:br>
            <a:r>
              <a:rPr lang="ru-RU" sz="3200" b="1" dirty="0"/>
              <a:t>     </a:t>
            </a:r>
            <a:br>
              <a:rPr lang="ru-RU" sz="3200" b="1" dirty="0"/>
            </a:br>
            <a:r>
              <a:rPr lang="ru-RU" sz="3200" b="1" dirty="0"/>
              <a:t>                           </a:t>
            </a:r>
            <a:r>
              <a:rPr lang="ru-RU" sz="32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его детство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EE2E821-90AC-4D0C-BB59-591CE8F974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Ибн Сина родился в 980 году (по Хиджре) в селении </a:t>
            </a:r>
            <a:r>
              <a:rPr lang="ru-RU" dirty="0" err="1"/>
              <a:t>Ашфана</a:t>
            </a:r>
            <a:r>
              <a:rPr lang="ru-RU" dirty="0"/>
              <a:t>, расположенном в 30 км от Бухары. С юных лет он удивлял своим талантом и уникальными способностями. В возрасте 10 лет Авиценна уже </a:t>
            </a:r>
            <a:r>
              <a:rPr lang="ru-RU" dirty="0">
                <a:hlinkClick r:id="rId2"/>
              </a:rPr>
              <a:t>стал </a:t>
            </a:r>
            <a:r>
              <a:rPr lang="ru-RU" dirty="0" err="1">
                <a:hlinkClick r:id="rId2"/>
              </a:rPr>
              <a:t>хафизом</a:t>
            </a:r>
            <a:r>
              <a:rPr lang="ru-RU" dirty="0"/>
              <a:t> Священного Корана. Кроме того, он активно изучал и светские науки, такие как философия, астрономия, литература. Но более всего Ибн Сина преуспел в медицине, которую осваивал самостоятельно. Когда Авиценне исполнилось 16 лет он стал личным лекарем эмира Бухары </a:t>
            </a:r>
            <a:r>
              <a:rPr lang="ru-RU" dirty="0" err="1"/>
              <a:t>Нуха</a:t>
            </a:r>
            <a:r>
              <a:rPr lang="ru-RU" dirty="0"/>
              <a:t> ибн Мансура. Тогда юноша получил доступ к местной библиотеке, в которой активно занялся изучением медицины.</a:t>
            </a:r>
          </a:p>
        </p:txBody>
      </p:sp>
      <p:sp>
        <p:nvSpPr>
          <p:cNvPr id="4" name="Сердце 3">
            <a:extLst>
              <a:ext uri="{FF2B5EF4-FFF2-40B4-BE49-F238E27FC236}">
                <a16:creationId xmlns:a16="http://schemas.microsoft.com/office/drawing/2014/main" id="{AE095AC8-91A6-4589-94C9-79A38EB23A78}"/>
              </a:ext>
            </a:extLst>
          </p:cNvPr>
          <p:cNvSpPr/>
          <p:nvPr/>
        </p:nvSpPr>
        <p:spPr>
          <a:xfrm>
            <a:off x="10266219" y="1595718"/>
            <a:ext cx="914400" cy="914400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олнце 4">
            <a:extLst>
              <a:ext uri="{FF2B5EF4-FFF2-40B4-BE49-F238E27FC236}">
                <a16:creationId xmlns:a16="http://schemas.microsoft.com/office/drawing/2014/main" id="{9140B0B0-3E7D-4D9C-9920-F262710E1C9A}"/>
              </a:ext>
            </a:extLst>
          </p:cNvPr>
          <p:cNvSpPr/>
          <p:nvPr/>
        </p:nvSpPr>
        <p:spPr>
          <a:xfrm>
            <a:off x="460919" y="5756564"/>
            <a:ext cx="852054" cy="789709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0FD68D0-6E3B-4B77-87E4-695E20DD3D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5595" y="3578955"/>
            <a:ext cx="2346405" cy="3279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5928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EC76B5"/>
      </a:hlink>
      <a:folHlink>
        <a:srgbClr val="E8ACCD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A207AED3-9ABC-4A18-9978-A59B65688B15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779</TotalTime>
  <Words>742</Words>
  <Application>Microsoft Office PowerPoint</Application>
  <PresentationFormat>Широкоэкранный</PresentationFormat>
  <Paragraphs>51</Paragraphs>
  <Slides>14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Century Gothic</vt:lpstr>
      <vt:lpstr>Wingdings 3</vt:lpstr>
      <vt:lpstr>Ион</vt:lpstr>
      <vt:lpstr>Государственное бюджетное общеобразовательное учреждение г. Москвы школа 2127</vt:lpstr>
      <vt:lpstr>  Введение: </vt:lpstr>
      <vt:lpstr>Содержание:</vt:lpstr>
      <vt:lpstr>Презентация PowerPoint</vt:lpstr>
      <vt:lpstr>Его называют-принц звезд           его биография+его родные</vt:lpstr>
      <vt:lpstr>Презентация PowerPoint</vt:lpstr>
      <vt:lpstr>             Абу Али ибн Сина </vt:lpstr>
      <vt:lpstr>Презентация PowerPoint</vt:lpstr>
      <vt:lpstr>Ибн Сина-его называют королем медицины                                   его детство</vt:lpstr>
      <vt:lpstr>Презентация PowerPoint</vt:lpstr>
      <vt:lpstr>        Интелектуальная игра:</vt:lpstr>
      <vt:lpstr>              ЗАКЛЮЧЕНИЕ:   </vt:lpstr>
      <vt:lpstr>Презентация PowerPoint</vt:lpstr>
      <vt:lpstr>     Список используемой литературы: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учер</dc:title>
  <dc:creator>ludok</dc:creator>
  <cp:lastModifiedBy>Белова Л.В.</cp:lastModifiedBy>
  <cp:revision>55</cp:revision>
  <dcterms:created xsi:type="dcterms:W3CDTF">2024-02-18T13:29:20Z</dcterms:created>
  <dcterms:modified xsi:type="dcterms:W3CDTF">2024-06-25T08:03:54Z</dcterms:modified>
</cp:coreProperties>
</file>