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9"/>
  </p:notesMasterIdLst>
  <p:sldIdLst>
    <p:sldId id="387" r:id="rId2"/>
    <p:sldId id="396" r:id="rId3"/>
    <p:sldId id="423" r:id="rId4"/>
    <p:sldId id="424" r:id="rId5"/>
    <p:sldId id="425" r:id="rId6"/>
    <p:sldId id="426" r:id="rId7"/>
    <p:sldId id="427" r:id="rId8"/>
    <p:sldId id="428" r:id="rId9"/>
    <p:sldId id="429" r:id="rId10"/>
    <p:sldId id="439" r:id="rId11"/>
    <p:sldId id="433" r:id="rId12"/>
    <p:sldId id="430" r:id="rId13"/>
    <p:sldId id="431" r:id="rId14"/>
    <p:sldId id="438" r:id="rId15"/>
    <p:sldId id="435" r:id="rId16"/>
    <p:sldId id="434" r:id="rId17"/>
    <p:sldId id="436" r:id="rId18"/>
  </p:sldIdLst>
  <p:sldSz cx="12192000" cy="6858000"/>
  <p:notesSz cx="6858000" cy="9144000"/>
  <p:embeddedFontLst>
    <p:embeddedFont>
      <p:font typeface="Akrobat ExtraLight" panose="00000400000000000000" pitchFamily="50" charset="-52"/>
      <p:regular r:id="rId20"/>
    </p:embeddedFont>
    <p:embeddedFont>
      <p:font typeface="Akrobat Light" panose="00000500000000000000" pitchFamily="50" charset="-52"/>
      <p:regular r:id="rId21"/>
    </p:embeddedFont>
    <p:embeddedFont>
      <p:font typeface="Akrobat ExtraBold" panose="00000900000000000000" pitchFamily="50" charset="-52"/>
      <p:bold r:id="rId22"/>
    </p:embeddedFont>
    <p:embeddedFont>
      <p:font typeface="Akrobat Bold" panose="00000800000000000000" pitchFamily="50" charset="-52"/>
      <p:bold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alibri Light" panose="020F0302020204030204" pitchFamily="34" charset="0"/>
      <p:regular r:id="rId28"/>
      <p:italic r:id="rId2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pos="1572" userDrawn="1">
          <p15:clr>
            <a:srgbClr val="A4A3A4"/>
          </p15:clr>
        </p15:guide>
        <p15:guide id="4" pos="733" userDrawn="1">
          <p15:clr>
            <a:srgbClr val="A4A3A4"/>
          </p15:clr>
        </p15:guide>
        <p15:guide id="5" pos="7650" userDrawn="1">
          <p15:clr>
            <a:srgbClr val="A4A3A4"/>
          </p15:clr>
        </p15:guide>
        <p15:guide id="6" orient="horz" pos="3521" userDrawn="1">
          <p15:clr>
            <a:srgbClr val="A4A3A4"/>
          </p15:clr>
        </p15:guide>
        <p15:guide id="7" pos="7015" userDrawn="1">
          <p15:clr>
            <a:srgbClr val="A4A3A4"/>
          </p15:clr>
        </p15:guide>
        <p15:guide id="8" pos="4725" userDrawn="1">
          <p15:clr>
            <a:srgbClr val="A4A3A4"/>
          </p15:clr>
        </p15:guide>
        <p15:guide id="9" orient="horz" pos="255" userDrawn="1">
          <p15:clr>
            <a:srgbClr val="A4A3A4"/>
          </p15:clr>
        </p15:guide>
        <p15:guide id="10" pos="1255" userDrawn="1">
          <p15:clr>
            <a:srgbClr val="A4A3A4"/>
          </p15:clr>
        </p15:guide>
        <p15:guide id="11" pos="2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5DFA"/>
    <a:srgbClr val="6330F3"/>
    <a:srgbClr val="4B5EFB"/>
    <a:srgbClr val="8E88C9"/>
    <a:srgbClr val="837CBD"/>
    <a:srgbClr val="4052FA"/>
    <a:srgbClr val="FFFFFF"/>
    <a:srgbClr val="FDFDFD"/>
    <a:srgbClr val="FBFBFB"/>
    <a:srgbClr val="386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76" autoAdjust="0"/>
    <p:restoredTop sz="95884" autoAdjust="0"/>
  </p:normalViewPr>
  <p:slideViewPr>
    <p:cSldViewPr snapToGrid="0" showGuides="1">
      <p:cViewPr varScale="1">
        <p:scale>
          <a:sx n="53" d="100"/>
          <a:sy n="53" d="100"/>
        </p:scale>
        <p:origin x="108" y="690"/>
      </p:cViewPr>
      <p:guideLst>
        <p:guide orient="horz" pos="2478"/>
        <p:guide pos="3817"/>
        <p:guide pos="1572"/>
        <p:guide pos="733"/>
        <p:guide pos="7650"/>
        <p:guide orient="horz" pos="3521"/>
        <p:guide pos="7015"/>
        <p:guide pos="4725"/>
        <p:guide orient="horz" pos="255"/>
        <p:guide pos="1255"/>
        <p:guide pos="28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424EE-D45A-4C71-A6D8-C3D6B3C42EC7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6E46-A5D6-450E-BBF8-82A25B8E51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32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4575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>
            <a:extLst>
              <a:ext uri="{FF2B5EF4-FFF2-40B4-BE49-F238E27FC236}">
                <a16:creationId xmlns:a16="http://schemas.microsoft.com/office/drawing/2014/main" id="{706ABE8A-2B03-4B75-B8F0-573A50CD81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86451" y="390526"/>
            <a:ext cx="2752725" cy="3777614"/>
          </a:xfrm>
          <a:custGeom>
            <a:avLst/>
            <a:gdLst>
              <a:gd name="connsiteX0" fmla="*/ 0 w 2752725"/>
              <a:gd name="connsiteY0" fmla="*/ 0 h 3777614"/>
              <a:gd name="connsiteX1" fmla="*/ 2752725 w 2752725"/>
              <a:gd name="connsiteY1" fmla="*/ 0 h 3777614"/>
              <a:gd name="connsiteX2" fmla="*/ 2752725 w 2752725"/>
              <a:gd name="connsiteY2" fmla="*/ 3777614 h 3777614"/>
              <a:gd name="connsiteX3" fmla="*/ 0 w 2752725"/>
              <a:gd name="connsiteY3" fmla="*/ 3777614 h 3777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2725" h="3777614">
                <a:moveTo>
                  <a:pt x="0" y="0"/>
                </a:moveTo>
                <a:lnTo>
                  <a:pt x="2752725" y="0"/>
                </a:lnTo>
                <a:lnTo>
                  <a:pt x="2752725" y="3777614"/>
                </a:lnTo>
                <a:lnTo>
                  <a:pt x="0" y="37776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92349623-D06E-4F50-9787-C3BD010B93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39226" y="0"/>
            <a:ext cx="2752725" cy="2295525"/>
          </a:xfrm>
          <a:custGeom>
            <a:avLst/>
            <a:gdLst>
              <a:gd name="connsiteX0" fmla="*/ 0 w 2752725"/>
              <a:gd name="connsiteY0" fmla="*/ 0 h 2295525"/>
              <a:gd name="connsiteX1" fmla="*/ 2752725 w 2752725"/>
              <a:gd name="connsiteY1" fmla="*/ 0 h 2295525"/>
              <a:gd name="connsiteX2" fmla="*/ 2752725 w 2752725"/>
              <a:gd name="connsiteY2" fmla="*/ 2295525 h 2295525"/>
              <a:gd name="connsiteX3" fmla="*/ 0 w 2752725"/>
              <a:gd name="connsiteY3" fmla="*/ 2295525 h 2295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2725" h="2295525">
                <a:moveTo>
                  <a:pt x="0" y="0"/>
                </a:moveTo>
                <a:lnTo>
                  <a:pt x="2752725" y="0"/>
                </a:lnTo>
                <a:lnTo>
                  <a:pt x="2752725" y="2295525"/>
                </a:lnTo>
                <a:lnTo>
                  <a:pt x="0" y="22955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14" name="Рисунок 13">
            <a:extLst>
              <a:ext uri="{FF2B5EF4-FFF2-40B4-BE49-F238E27FC236}">
                <a16:creationId xmlns:a16="http://schemas.microsoft.com/office/drawing/2014/main" id="{4373B827-2051-45FE-9EBD-7A8E5C4E0C3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86450" y="4558666"/>
            <a:ext cx="2752725" cy="2299334"/>
          </a:xfrm>
          <a:custGeom>
            <a:avLst/>
            <a:gdLst>
              <a:gd name="connsiteX0" fmla="*/ 0 w 2752725"/>
              <a:gd name="connsiteY0" fmla="*/ 0 h 2299334"/>
              <a:gd name="connsiteX1" fmla="*/ 2752725 w 2752725"/>
              <a:gd name="connsiteY1" fmla="*/ 0 h 2299334"/>
              <a:gd name="connsiteX2" fmla="*/ 2752725 w 2752725"/>
              <a:gd name="connsiteY2" fmla="*/ 2299334 h 2299334"/>
              <a:gd name="connsiteX3" fmla="*/ 0 w 2752725"/>
              <a:gd name="connsiteY3" fmla="*/ 2299334 h 229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2725" h="2299334">
                <a:moveTo>
                  <a:pt x="0" y="0"/>
                </a:moveTo>
                <a:lnTo>
                  <a:pt x="2752725" y="0"/>
                </a:lnTo>
                <a:lnTo>
                  <a:pt x="2752725" y="2299334"/>
                </a:lnTo>
                <a:lnTo>
                  <a:pt x="0" y="22993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17" name="Рисунок 16">
            <a:extLst>
              <a:ext uri="{FF2B5EF4-FFF2-40B4-BE49-F238E27FC236}">
                <a16:creationId xmlns:a16="http://schemas.microsoft.com/office/drawing/2014/main" id="{180E164A-FF5E-4377-9D22-CF314FC11F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39225" y="2686050"/>
            <a:ext cx="2752725" cy="3777614"/>
          </a:xfrm>
          <a:custGeom>
            <a:avLst/>
            <a:gdLst>
              <a:gd name="connsiteX0" fmla="*/ 0 w 2752725"/>
              <a:gd name="connsiteY0" fmla="*/ 0 h 3777614"/>
              <a:gd name="connsiteX1" fmla="*/ 2752725 w 2752725"/>
              <a:gd name="connsiteY1" fmla="*/ 0 h 3777614"/>
              <a:gd name="connsiteX2" fmla="*/ 2752725 w 2752725"/>
              <a:gd name="connsiteY2" fmla="*/ 3777614 h 3777614"/>
              <a:gd name="connsiteX3" fmla="*/ 0 w 2752725"/>
              <a:gd name="connsiteY3" fmla="*/ 3777614 h 3777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2725" h="3777614">
                <a:moveTo>
                  <a:pt x="0" y="0"/>
                </a:moveTo>
                <a:lnTo>
                  <a:pt x="2752725" y="0"/>
                </a:lnTo>
                <a:lnTo>
                  <a:pt x="2752725" y="3777614"/>
                </a:lnTo>
                <a:lnTo>
                  <a:pt x="0" y="37776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23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>
            <a:extLst>
              <a:ext uri="{FF2B5EF4-FFF2-40B4-BE49-F238E27FC236}">
                <a16:creationId xmlns:a16="http://schemas.microsoft.com/office/drawing/2014/main" id="{FDD4C180-BA3C-4EB1-89FA-8F2AADA786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01000" y="0"/>
            <a:ext cx="4191000" cy="6858000"/>
          </a:xfrm>
          <a:custGeom>
            <a:avLst/>
            <a:gdLst>
              <a:gd name="connsiteX0" fmla="*/ 0 w 4191000"/>
              <a:gd name="connsiteY0" fmla="*/ 0 h 6858000"/>
              <a:gd name="connsiteX1" fmla="*/ 4191000 w 4191000"/>
              <a:gd name="connsiteY1" fmla="*/ 0 h 6858000"/>
              <a:gd name="connsiteX2" fmla="*/ 4191000 w 4191000"/>
              <a:gd name="connsiteY2" fmla="*/ 6858000 h 6858000"/>
              <a:gd name="connsiteX3" fmla="*/ 0 w 4191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6858000">
                <a:moveTo>
                  <a:pt x="0" y="0"/>
                </a:moveTo>
                <a:lnTo>
                  <a:pt x="4191000" y="0"/>
                </a:lnTo>
                <a:lnTo>
                  <a:pt x="4191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583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>
            <a:extLst>
              <a:ext uri="{FF2B5EF4-FFF2-40B4-BE49-F238E27FC236}">
                <a16:creationId xmlns:a16="http://schemas.microsoft.com/office/drawing/2014/main" id="{1C29B39B-59DC-4CB7-A3C1-029292D6D2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53713" y="0"/>
            <a:ext cx="4447413" cy="6858000"/>
          </a:xfrm>
          <a:custGeom>
            <a:avLst/>
            <a:gdLst>
              <a:gd name="connsiteX0" fmla="*/ 0 w 4447413"/>
              <a:gd name="connsiteY0" fmla="*/ 0 h 6858000"/>
              <a:gd name="connsiteX1" fmla="*/ 4447413 w 4447413"/>
              <a:gd name="connsiteY1" fmla="*/ 0 h 6858000"/>
              <a:gd name="connsiteX2" fmla="*/ 4447413 w 4447413"/>
              <a:gd name="connsiteY2" fmla="*/ 6858000 h 6858000"/>
              <a:gd name="connsiteX3" fmla="*/ 0 w 44474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7413" h="6858000">
                <a:moveTo>
                  <a:pt x="0" y="0"/>
                </a:moveTo>
                <a:lnTo>
                  <a:pt x="4447413" y="0"/>
                </a:lnTo>
                <a:lnTo>
                  <a:pt x="444741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2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:a16="http://schemas.microsoft.com/office/drawing/2014/main" id="{A5A1C49E-0F62-443A-8CBD-20A9CFE6E1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526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>
            <a:extLst>
              <a:ext uri="{FF2B5EF4-FFF2-40B4-BE49-F238E27FC236}">
                <a16:creationId xmlns:a16="http://schemas.microsoft.com/office/drawing/2014/main" id="{D2B957B7-92CD-427F-9F18-D1CE689298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85164" y="0"/>
            <a:ext cx="6206836" cy="6858000"/>
          </a:xfrm>
          <a:custGeom>
            <a:avLst/>
            <a:gdLst>
              <a:gd name="connsiteX0" fmla="*/ 0 w 6206836"/>
              <a:gd name="connsiteY0" fmla="*/ 0 h 6858000"/>
              <a:gd name="connsiteX1" fmla="*/ 6206836 w 6206836"/>
              <a:gd name="connsiteY1" fmla="*/ 0 h 6858000"/>
              <a:gd name="connsiteX2" fmla="*/ 6206836 w 6206836"/>
              <a:gd name="connsiteY2" fmla="*/ 6858000 h 6858000"/>
              <a:gd name="connsiteX3" fmla="*/ 0 w 62068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6836" h="6858000">
                <a:moveTo>
                  <a:pt x="0" y="0"/>
                </a:moveTo>
                <a:lnTo>
                  <a:pt x="6206836" y="0"/>
                </a:lnTo>
                <a:lnTo>
                  <a:pt x="620683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0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4D0C44-2E58-41A0-9729-1953A803C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98529A-F2E4-42AC-B7BF-DD05A60229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7F3736-1BC9-45DD-B68B-2753DB999F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F69BD-8D30-4ED6-8919-BABBF75DA3F6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341C97-AAC3-4CA3-9B61-43BD40DD53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552367-5202-4849-B91E-24EA6B921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167B-138E-4402-AC44-8A7142017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720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1" r:id="rId2"/>
    <p:sldLayoutId id="2147483668" r:id="rId3"/>
    <p:sldLayoutId id="2147483655" r:id="rId4"/>
    <p:sldLayoutId id="2147483664" r:id="rId5"/>
    <p:sldLayoutId id="2147483660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ВИТАЛИЙ\Desktop\painter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796" y="2712816"/>
            <a:ext cx="6250204" cy="416699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631A876-BE72-4875-9994-3CF41C38AC10}"/>
              </a:ext>
            </a:extLst>
          </p:cNvPr>
          <p:cNvSpPr/>
          <p:nvPr/>
        </p:nvSpPr>
        <p:spPr>
          <a:xfrm>
            <a:off x="0" y="11174"/>
            <a:ext cx="12192000" cy="6858000"/>
          </a:xfrm>
          <a:prstGeom prst="rect">
            <a:avLst/>
          </a:prstGeom>
          <a:gradFill>
            <a:gsLst>
              <a:gs pos="15000">
                <a:srgbClr val="004EAC"/>
              </a:gs>
              <a:gs pos="100000">
                <a:srgbClr val="6807ED">
                  <a:alpha val="20000"/>
                </a:srgb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krobat Bold" panose="00000800000000000000" pitchFamily="50" charset="-52"/>
              <a:ea typeface="+mn-ea"/>
              <a:cs typeface="+mn-cs"/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74F43F6B-7C25-4BED-80D8-593C0578F2D5}"/>
              </a:ext>
            </a:extLst>
          </p:cNvPr>
          <p:cNvGrpSpPr/>
          <p:nvPr/>
        </p:nvGrpSpPr>
        <p:grpSpPr>
          <a:xfrm>
            <a:off x="261938" y="409575"/>
            <a:ext cx="610033" cy="6010275"/>
            <a:chOff x="261938" y="409575"/>
            <a:chExt cx="610033" cy="6010275"/>
          </a:xfrm>
        </p:grpSpPr>
        <p:cxnSp>
          <p:nvCxnSpPr>
            <p:cNvPr id="5" name="Прямая соединительная линия 4">
              <a:extLst>
                <a:ext uri="{FF2B5EF4-FFF2-40B4-BE49-F238E27FC236}">
                  <a16:creationId xmlns:a16="http://schemas.microsoft.com/office/drawing/2014/main" id="{B2930C8B-2B0B-49BB-BFEE-A00BC05E8CBE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C02E221-6FF7-447E-9C97-7F2C4E889B47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2D6B0F3-E3D1-4280-955E-5A827E06C237}"/>
                </a:ext>
              </a:extLst>
            </p:cNvPr>
            <p:cNvSpPr txBox="1"/>
            <p:nvPr/>
          </p:nvSpPr>
          <p:spPr>
            <a:xfrm rot="16200000">
              <a:off x="-426872" y="110682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krobat ExtraLight" panose="00000400000000000000" pitchFamily="50" charset="-52"/>
                  <a:ea typeface="+mn-ea"/>
                  <a:cs typeface="+mn-cs"/>
                </a:rPr>
                <a:t>ГПОУ «Кузбасский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krobat ExtraLight" panose="00000400000000000000" pitchFamily="50" charset="-52"/>
                  <a:ea typeface="+mn-ea"/>
                  <a:cs typeface="+mn-cs"/>
                </a:rPr>
                <a:t>многопрофильный техникум»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CEB40F7-B6AB-4BDF-B73C-6F9D7C8B379B}"/>
              </a:ext>
            </a:extLst>
          </p:cNvPr>
          <p:cNvSpPr txBox="1"/>
          <p:nvPr/>
        </p:nvSpPr>
        <p:spPr>
          <a:xfrm>
            <a:off x="1617660" y="1484787"/>
            <a:ext cx="8145463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80000"/>
              </a:lnSpc>
              <a:defRPr/>
            </a:pPr>
            <a:r>
              <a:rPr lang="ru-RU" sz="4800" b="1" dirty="0" smtClean="0">
                <a:solidFill>
                  <a:prstClr val="white"/>
                </a:solidFill>
                <a:latin typeface="Akrobat ExtraBold" panose="00000900000000000000" pitchFamily="50" charset="-52"/>
              </a:rPr>
              <a:t>Опыт подготовки </a:t>
            </a:r>
            <a:r>
              <a:rPr lang="ru-RU" sz="4800" b="1" dirty="0">
                <a:solidFill>
                  <a:prstClr val="white"/>
                </a:solidFill>
                <a:latin typeface="Akrobat ExtraBold" panose="00000900000000000000" pitchFamily="50" charset="-52"/>
              </a:rPr>
              <a:t>обучающихся из числа лиц с </a:t>
            </a:r>
            <a:r>
              <a:rPr lang="ru-RU" sz="4800" b="1" dirty="0" smtClean="0">
                <a:solidFill>
                  <a:prstClr val="white"/>
                </a:solidFill>
                <a:latin typeface="Akrobat ExtraBold" panose="00000900000000000000" pitchFamily="50" charset="-52"/>
              </a:rPr>
              <a:t>ОВЗ к </a:t>
            </a:r>
            <a:r>
              <a:rPr lang="ru-RU" sz="4800" b="1" dirty="0">
                <a:solidFill>
                  <a:prstClr val="white"/>
                </a:solidFill>
                <a:latin typeface="Akrobat ExtraBold" panose="00000900000000000000" pitchFamily="50" charset="-52"/>
              </a:rPr>
              <a:t>конкурсу профессионального мастерства «</a:t>
            </a:r>
            <a:r>
              <a:rPr lang="ru-RU" sz="4800" b="1" dirty="0" err="1">
                <a:solidFill>
                  <a:prstClr val="white"/>
                </a:solidFill>
                <a:latin typeface="Akrobat ExtraBold" panose="00000900000000000000" pitchFamily="50" charset="-52"/>
              </a:rPr>
              <a:t>Абилимпикс</a:t>
            </a:r>
            <a:r>
              <a:rPr lang="ru-RU" sz="4800" b="1" dirty="0">
                <a:solidFill>
                  <a:prstClr val="white"/>
                </a:solidFill>
                <a:latin typeface="Akrobat ExtraBold" panose="00000900000000000000" pitchFamily="50" charset="-52"/>
              </a:rPr>
              <a:t>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F4FCDD-B0FD-4013-AAFB-1159BE8A0070}"/>
              </a:ext>
            </a:extLst>
          </p:cNvPr>
          <p:cNvSpPr txBox="1"/>
          <p:nvPr/>
        </p:nvSpPr>
        <p:spPr>
          <a:xfrm>
            <a:off x="1617661" y="5174862"/>
            <a:ext cx="620712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Light" panose="00000500000000000000" pitchFamily="50" charset="-52"/>
              </a:rPr>
              <a:t>Докладчик: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Light" panose="00000500000000000000" pitchFamily="50" charset="-52"/>
              </a:rPr>
              <a:t>Токарева Марина Яновна,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krobat Light" panose="00000500000000000000" pitchFamily="50" charset="-5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Light" panose="00000500000000000000" pitchFamily="50" charset="-52"/>
              </a:rPr>
              <a:t>мастер </a:t>
            </a:r>
            <a:r>
              <a:rPr lang="ru-RU" sz="2400" b="1" dirty="0">
                <a:solidFill>
                  <a:prstClr val="white"/>
                </a:solidFill>
                <a:latin typeface="Akrobat Light" panose="00000500000000000000" pitchFamily="50" charset="-52"/>
              </a:rPr>
              <a:t>производственного обучения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Light" panose="00000500000000000000" pitchFamily="50" charset="-52"/>
              </a:rPr>
              <a:t> 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5F5A661-D8D7-4DCA-B212-06D3DD290B5F}"/>
              </a:ext>
            </a:extLst>
          </p:cNvPr>
          <p:cNvSpPr/>
          <p:nvPr/>
        </p:nvSpPr>
        <p:spPr>
          <a:xfrm>
            <a:off x="1659516" y="4194569"/>
            <a:ext cx="8061753" cy="904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ExtraLight" panose="00000400000000000000" pitchFamily="50" charset="-52"/>
                <a:ea typeface="+mn-ea"/>
                <a:cs typeface="+mn-cs"/>
              </a:rPr>
              <a:t>по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ExtraLight" panose="00000400000000000000" pitchFamily="50" charset="-52"/>
                <a:ea typeface="+mn-ea"/>
                <a:cs typeface="+mn-cs"/>
              </a:rPr>
              <a:t>компетенции «Сухое строительство и штукатурные работы»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ExtraLight" panose="00000400000000000000" pitchFamily="50" charset="-52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ExtraLight" panose="00000400000000000000" pitchFamily="50" charset="-52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robat ExtraLight" panose="00000400000000000000" pitchFamily="50" charset="-52"/>
              <a:ea typeface="+mn-ea"/>
              <a:cs typeface="+mn-cs"/>
            </a:endParaRPr>
          </a:p>
        </p:txBody>
      </p:sp>
      <p:sp>
        <p:nvSpPr>
          <p:cNvPr id="3" name="AutoShape 4" descr="https://s15.stc.yc.kpcdn.net/share/i/12/10513980/wr-96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7" descr="https://s15.stc.yc.kpcdn.net/share/i/12/10513980/wr-960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52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66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Принцип подготовки конкурсанта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pic>
        <p:nvPicPr>
          <p:cNvPr id="11" name="Picture 2" descr="C:\Users\ВИТАЛИЙ\Desktop\РЧ 2023\Круглый стол\image-10-03-21-11-47-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2650" r="28415" b="47964"/>
          <a:stretch/>
        </p:blipFill>
        <p:spPr bwMode="auto">
          <a:xfrm>
            <a:off x="9656584" y="346345"/>
            <a:ext cx="1776933" cy="19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C:\Users\Методист\Desktop\Токарева\28-03-2023_06-23-09\IMG-20230328-WA000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133" y="2853461"/>
            <a:ext cx="5104379" cy="2898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322" y="2853461"/>
            <a:ext cx="5034568" cy="28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73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66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Принцип подготовки конкурсанта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pic>
        <p:nvPicPr>
          <p:cNvPr id="11" name="Picture 2" descr="C:\Users\ВИТАЛИЙ\Desktop\РЧ 2023\Круглый стол\image-10-03-21-11-47-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2650" r="28415" b="47964"/>
          <a:stretch/>
        </p:blipFill>
        <p:spPr bwMode="auto">
          <a:xfrm>
            <a:off x="9667216" y="404813"/>
            <a:ext cx="1776933" cy="19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132" y="2617517"/>
            <a:ext cx="5172399" cy="29128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704" y="2617517"/>
            <a:ext cx="5172399" cy="291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07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66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Принцип подготовки конкурсанта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pic>
        <p:nvPicPr>
          <p:cNvPr id="11" name="Picture 2" descr="C:\Users\ВИТАЛИЙ\Desktop\РЧ 2023\Круглый стол\image-10-03-21-11-47-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2650" r="28415" b="47964"/>
          <a:stretch/>
        </p:blipFill>
        <p:spPr bwMode="auto">
          <a:xfrm>
            <a:off x="9667216" y="404813"/>
            <a:ext cx="1776933" cy="19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C:\Users\Методист\Desktop\Токарева\28-03-2023_06-23-09\IMG-20230328-WA002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133" y="3009388"/>
            <a:ext cx="5268972" cy="3035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Методист\Desktop\Токарева\28-03-2023_06-23-09\IMG-20230328-WA002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76" y="3009388"/>
            <a:ext cx="5097716" cy="3035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25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1" y="368154"/>
            <a:ext cx="9085067" cy="1215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Результат участия в конкурсных мероприятиях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pic>
        <p:nvPicPr>
          <p:cNvPr id="11" name="Picture 2" descr="C:\Users\ВИТАЛИЙ\Desktop\РЧ 2023\Круглый стол\image-10-03-21-11-47-1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2650" r="28415" b="47964"/>
          <a:stretch/>
        </p:blipFill>
        <p:spPr bwMode="auto">
          <a:xfrm>
            <a:off x="10203584" y="255943"/>
            <a:ext cx="1271332" cy="141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ВИТАЛИЙ\Desktop\27-03-2023_12-56-12\20-10-2021_07-51-21\диплом 2 место ш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379" y="1862887"/>
            <a:ext cx="3306714" cy="464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ИТАЛИЙ\Desktop\27-03-2023_12-56-12\20-10-2021_07-51-21\штукатуры фото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846" y="1992795"/>
            <a:ext cx="3385694" cy="451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ВИТАЛИЙ\Desktop\27-03-2023_12-56-12\20-10-2021_07-51-21\PHOTO-2022-04-14-12-07-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696" y="1680102"/>
            <a:ext cx="3451471" cy="491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5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1215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Личное участие в конкурсе профессионального мастерства 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pic>
        <p:nvPicPr>
          <p:cNvPr id="11" name="Picture 2" descr="C:\Users\ВИТАЛИЙ\Desktop\27-03-2023_12-56-12\PHOTO-2021-10-08-14-40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632" y="2012477"/>
            <a:ext cx="7392175" cy="440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57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1215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Личное участие в конкурсе профессионального мастерства 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sp>
        <p:nvSpPr>
          <p:cNvPr id="18" name="Rectangle 36">
            <a:extLst>
              <a:ext uri="{FF2B5EF4-FFF2-40B4-BE49-F238E27FC236}">
                <a16:creationId xmlns:a16="http://schemas.microsoft.com/office/drawing/2014/main" id="{A51A7B17-BAE6-46BA-9689-9353112D0DDE}"/>
              </a:ext>
            </a:extLst>
          </p:cNvPr>
          <p:cNvSpPr>
            <a:spLocks/>
          </p:cNvSpPr>
          <p:nvPr/>
        </p:nvSpPr>
        <p:spPr bwMode="auto">
          <a:xfrm>
            <a:off x="1278127" y="2487994"/>
            <a:ext cx="7445249" cy="274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defRPr/>
            </a:pPr>
            <a:r>
              <a:rPr lang="ru-RU" altLang="x-none" sz="4000" b="1" dirty="0" smtClean="0">
                <a:solidFill>
                  <a:srgbClr val="4C5DFA"/>
                </a:solidFill>
                <a:latin typeface="Akrobat Light" pitchFamily="50" charset="-52"/>
                <a:sym typeface="Open Sans" panose="020B0606030504020204" charset="0"/>
              </a:rPr>
              <a:t>Победитель Регионального этапа </a:t>
            </a:r>
          </a:p>
          <a:p>
            <a:pPr lvl="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defRPr/>
            </a:pP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в номинации «Навыки мудрых» </a:t>
            </a:r>
          </a:p>
          <a:p>
            <a:pPr lvl="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defRPr/>
            </a:pP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по компетенции </a:t>
            </a:r>
            <a:endParaRPr lang="ru-RU" altLang="x-none" sz="4000" b="1" dirty="0" smtClean="0">
              <a:solidFill>
                <a:schemeClr val="dk1"/>
              </a:solidFill>
              <a:latin typeface="Akrobat Light" pitchFamily="50" charset="-52"/>
              <a:sym typeface="Open Sans" panose="020B0606030504020204" charset="0"/>
            </a:endParaRPr>
          </a:p>
          <a:p>
            <a:pPr lvl="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defRPr/>
            </a:pP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«</a:t>
            </a: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Кирпичная кладка»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29D4C0B-A309-4AA3-BFBB-3F1423CE3C12}"/>
              </a:ext>
            </a:extLst>
          </p:cNvPr>
          <p:cNvSpPr/>
          <p:nvPr/>
        </p:nvSpPr>
        <p:spPr>
          <a:xfrm rot="5400000">
            <a:off x="4947493" y="2661497"/>
            <a:ext cx="125558" cy="5414527"/>
          </a:xfrm>
          <a:prstGeom prst="rect">
            <a:avLst/>
          </a:prstGeom>
          <a:gradFill>
            <a:gsLst>
              <a:gs pos="0">
                <a:srgbClr val="1179FF"/>
              </a:gs>
              <a:gs pos="100000">
                <a:srgbClr val="6617EF"/>
              </a:gs>
            </a:gsLst>
            <a:lin ang="1800000" scaled="0"/>
          </a:gradFill>
          <a:ln>
            <a:noFill/>
          </a:ln>
          <a:effectLst>
            <a:outerShdw blurRad="190500" dist="127000" dir="8100000" sx="108000" sy="108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444" y="1310030"/>
            <a:ext cx="3448791" cy="50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0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1215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Личное участие в конкурсе профессионального мастерства 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pic>
        <p:nvPicPr>
          <p:cNvPr id="5123" name="Picture 3" descr="C:\Users\ВИТАЛИЙ\Desktop\27-03-2023_12-56-12\20-10-2021_07-51-21\PHOTO-2021-12-14-16-46-50.jp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008" y="1669311"/>
            <a:ext cx="3158691" cy="421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6">
            <a:extLst>
              <a:ext uri="{FF2B5EF4-FFF2-40B4-BE49-F238E27FC236}">
                <a16:creationId xmlns:a16="http://schemas.microsoft.com/office/drawing/2014/main" id="{A51A7B17-BAE6-46BA-9689-9353112D0DDE}"/>
              </a:ext>
            </a:extLst>
          </p:cNvPr>
          <p:cNvSpPr>
            <a:spLocks/>
          </p:cNvSpPr>
          <p:nvPr/>
        </p:nvSpPr>
        <p:spPr bwMode="auto">
          <a:xfrm>
            <a:off x="1278132" y="2266935"/>
            <a:ext cx="6541925" cy="274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defRPr/>
            </a:pPr>
            <a:r>
              <a:rPr lang="ru-RU" altLang="x-none" sz="4000" b="1" dirty="0" smtClean="0">
                <a:solidFill>
                  <a:srgbClr val="4C5DFA"/>
                </a:solidFill>
                <a:latin typeface="Akrobat Light" pitchFamily="50" charset="-52"/>
                <a:sym typeface="Open Sans" panose="020B0606030504020204" charset="0"/>
              </a:rPr>
              <a:t>Бронзовый призер </a:t>
            </a:r>
          </a:p>
          <a:p>
            <a:pPr lvl="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defRPr/>
            </a:pPr>
            <a:r>
              <a:rPr lang="ru-RU" altLang="x-none" sz="4000" b="1" dirty="0" smtClean="0">
                <a:solidFill>
                  <a:srgbClr val="4C5DFA"/>
                </a:solidFill>
                <a:latin typeface="Akrobat Light" pitchFamily="50" charset="-52"/>
                <a:sym typeface="Open Sans" panose="020B0606030504020204" charset="0"/>
              </a:rPr>
              <a:t>Национального чемпионата</a:t>
            </a:r>
          </a:p>
          <a:p>
            <a:pPr lvl="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defRPr/>
            </a:pP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по компетенции </a:t>
            </a:r>
          </a:p>
          <a:p>
            <a:pPr lvl="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defRPr/>
            </a:pP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«Кирпичная кладка»</a:t>
            </a:r>
          </a:p>
        </p:txBody>
      </p:sp>
    </p:spTree>
    <p:extLst>
      <p:ext uri="{BB962C8B-B14F-4D97-AF65-F5344CB8AC3E}">
        <p14:creationId xmlns:p14="http://schemas.microsoft.com/office/powerpoint/2010/main" val="374621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ВИТАЛИЙ\Desktop\painter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796" y="2712816"/>
            <a:ext cx="6250204" cy="416699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631A876-BE72-4875-9994-3CF41C38AC10}"/>
              </a:ext>
            </a:extLst>
          </p:cNvPr>
          <p:cNvSpPr/>
          <p:nvPr/>
        </p:nvSpPr>
        <p:spPr>
          <a:xfrm>
            <a:off x="0" y="11174"/>
            <a:ext cx="12192000" cy="6858000"/>
          </a:xfrm>
          <a:prstGeom prst="rect">
            <a:avLst/>
          </a:prstGeom>
          <a:gradFill>
            <a:gsLst>
              <a:gs pos="15000">
                <a:srgbClr val="004EAC"/>
              </a:gs>
              <a:gs pos="100000">
                <a:srgbClr val="6807ED">
                  <a:alpha val="20000"/>
                </a:srgb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krobat Bold" panose="00000800000000000000" pitchFamily="50" charset="-52"/>
              <a:ea typeface="+mn-ea"/>
              <a:cs typeface="+mn-cs"/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74F43F6B-7C25-4BED-80D8-593C0578F2D5}"/>
              </a:ext>
            </a:extLst>
          </p:cNvPr>
          <p:cNvGrpSpPr/>
          <p:nvPr/>
        </p:nvGrpSpPr>
        <p:grpSpPr>
          <a:xfrm>
            <a:off x="261938" y="409575"/>
            <a:ext cx="610033" cy="6010275"/>
            <a:chOff x="261938" y="409575"/>
            <a:chExt cx="610033" cy="6010275"/>
          </a:xfrm>
        </p:grpSpPr>
        <p:cxnSp>
          <p:nvCxnSpPr>
            <p:cNvPr id="5" name="Прямая соединительная линия 4">
              <a:extLst>
                <a:ext uri="{FF2B5EF4-FFF2-40B4-BE49-F238E27FC236}">
                  <a16:creationId xmlns:a16="http://schemas.microsoft.com/office/drawing/2014/main" id="{B2930C8B-2B0B-49BB-BFEE-A00BC05E8CBE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C02E221-6FF7-447E-9C97-7F2C4E889B47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2D6B0F3-E3D1-4280-955E-5A827E06C237}"/>
                </a:ext>
              </a:extLst>
            </p:cNvPr>
            <p:cNvSpPr txBox="1"/>
            <p:nvPr/>
          </p:nvSpPr>
          <p:spPr>
            <a:xfrm rot="16200000">
              <a:off x="-426872" y="110682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krobat ExtraLight" panose="00000400000000000000" pitchFamily="50" charset="-52"/>
                  <a:ea typeface="+mn-ea"/>
                  <a:cs typeface="+mn-cs"/>
                </a:rPr>
                <a:t>ГПОУ «Кузбасский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krobat ExtraLight" panose="00000400000000000000" pitchFamily="50" charset="-52"/>
                  <a:ea typeface="+mn-ea"/>
                  <a:cs typeface="+mn-cs"/>
                </a:rPr>
                <a:t>многопрофильный техникум»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CEB40F7-B6AB-4BDF-B73C-6F9D7C8B379B}"/>
              </a:ext>
            </a:extLst>
          </p:cNvPr>
          <p:cNvSpPr txBox="1"/>
          <p:nvPr/>
        </p:nvSpPr>
        <p:spPr>
          <a:xfrm>
            <a:off x="1617660" y="1484787"/>
            <a:ext cx="8145463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80000"/>
              </a:lnSpc>
              <a:defRPr/>
            </a:pPr>
            <a:r>
              <a:rPr lang="ru-RU" sz="4800" b="1" dirty="0" smtClean="0">
                <a:solidFill>
                  <a:prstClr val="white"/>
                </a:solidFill>
                <a:latin typeface="Akrobat ExtraBold" panose="00000900000000000000" pitchFamily="50" charset="-52"/>
              </a:rPr>
              <a:t>Опыт подготовки </a:t>
            </a:r>
            <a:r>
              <a:rPr lang="ru-RU" sz="4800" b="1" dirty="0">
                <a:solidFill>
                  <a:prstClr val="white"/>
                </a:solidFill>
                <a:latin typeface="Akrobat ExtraBold" panose="00000900000000000000" pitchFamily="50" charset="-52"/>
              </a:rPr>
              <a:t>обучающихся из числа лиц с </a:t>
            </a:r>
            <a:r>
              <a:rPr lang="ru-RU" sz="4800" b="1" dirty="0" smtClean="0">
                <a:solidFill>
                  <a:prstClr val="white"/>
                </a:solidFill>
                <a:latin typeface="Akrobat ExtraBold" panose="00000900000000000000" pitchFamily="50" charset="-52"/>
              </a:rPr>
              <a:t>ОВЗ к </a:t>
            </a:r>
            <a:r>
              <a:rPr lang="ru-RU" sz="4800" b="1" dirty="0">
                <a:solidFill>
                  <a:prstClr val="white"/>
                </a:solidFill>
                <a:latin typeface="Akrobat ExtraBold" panose="00000900000000000000" pitchFamily="50" charset="-52"/>
              </a:rPr>
              <a:t>конкурсу профессионального мастерства «</a:t>
            </a:r>
            <a:r>
              <a:rPr lang="ru-RU" sz="4800" b="1" dirty="0" err="1">
                <a:solidFill>
                  <a:prstClr val="white"/>
                </a:solidFill>
                <a:latin typeface="Akrobat ExtraBold" panose="00000900000000000000" pitchFamily="50" charset="-52"/>
              </a:rPr>
              <a:t>Абилимпикс</a:t>
            </a:r>
            <a:r>
              <a:rPr lang="ru-RU" sz="4800" b="1" dirty="0">
                <a:solidFill>
                  <a:prstClr val="white"/>
                </a:solidFill>
                <a:latin typeface="Akrobat ExtraBold" panose="00000900000000000000" pitchFamily="50" charset="-52"/>
              </a:rPr>
              <a:t>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F4FCDD-B0FD-4013-AAFB-1159BE8A0070}"/>
              </a:ext>
            </a:extLst>
          </p:cNvPr>
          <p:cNvSpPr txBox="1"/>
          <p:nvPr/>
        </p:nvSpPr>
        <p:spPr>
          <a:xfrm>
            <a:off x="1617661" y="5174862"/>
            <a:ext cx="620712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Light" panose="00000500000000000000" pitchFamily="50" charset="-52"/>
              </a:rPr>
              <a:t>Докладчик: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Light" panose="00000500000000000000" pitchFamily="50" charset="-52"/>
              </a:rPr>
              <a:t>Токарева Марина Яновна,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krobat Light" panose="00000500000000000000" pitchFamily="50" charset="-5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Light" panose="00000500000000000000" pitchFamily="50" charset="-52"/>
              </a:rPr>
              <a:t>мастер </a:t>
            </a:r>
            <a:r>
              <a:rPr lang="ru-RU" sz="2400" b="1" dirty="0">
                <a:solidFill>
                  <a:prstClr val="white"/>
                </a:solidFill>
                <a:latin typeface="Akrobat Light" panose="00000500000000000000" pitchFamily="50" charset="-52"/>
              </a:rPr>
              <a:t>производственного обучения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Light" panose="00000500000000000000" pitchFamily="50" charset="-52"/>
              </a:rPr>
              <a:t> 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5F5A661-D8D7-4DCA-B212-06D3DD290B5F}"/>
              </a:ext>
            </a:extLst>
          </p:cNvPr>
          <p:cNvSpPr/>
          <p:nvPr/>
        </p:nvSpPr>
        <p:spPr>
          <a:xfrm>
            <a:off x="1659516" y="4194569"/>
            <a:ext cx="8061753" cy="904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ExtraLight" panose="00000400000000000000" pitchFamily="50" charset="-52"/>
                <a:ea typeface="+mn-ea"/>
                <a:cs typeface="+mn-cs"/>
              </a:rPr>
              <a:t>по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ExtraLight" panose="00000400000000000000" pitchFamily="50" charset="-52"/>
                <a:ea typeface="+mn-ea"/>
                <a:cs typeface="+mn-cs"/>
              </a:rPr>
              <a:t>компетенции «Сухое строительство и штукатурные работы»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ExtraLight" panose="00000400000000000000" pitchFamily="50" charset="-52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krobat ExtraLight" panose="00000400000000000000" pitchFamily="50" charset="-52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krobat ExtraLight" panose="00000400000000000000" pitchFamily="50" charset="-52"/>
              <a:ea typeface="+mn-ea"/>
              <a:cs typeface="+mn-cs"/>
            </a:endParaRPr>
          </a:p>
        </p:txBody>
      </p:sp>
      <p:sp>
        <p:nvSpPr>
          <p:cNvPr id="3" name="AutoShape 4" descr="https://s15.stc.yc.kpcdn.net/share/i/12/10513980/wr-96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7" descr="https://s15.stc.yc.kpcdn.net/share/i/12/10513980/wr-960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67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66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Задачи поставленные Правительством РФ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683E17D-C25C-4CFC-86F4-26A7481F9352}"/>
              </a:ext>
            </a:extLst>
          </p:cNvPr>
          <p:cNvSpPr/>
          <p:nvPr/>
        </p:nvSpPr>
        <p:spPr>
          <a:xfrm>
            <a:off x="1278133" y="2064452"/>
            <a:ext cx="7985037" cy="35235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dist="101600" dir="8100000" sx="103000" sy="103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Rectangle 36">
            <a:extLst>
              <a:ext uri="{FF2B5EF4-FFF2-40B4-BE49-F238E27FC236}">
                <a16:creationId xmlns:a16="http://schemas.microsoft.com/office/drawing/2014/main" id="{A51A7B17-BAE6-46BA-9689-9353112D0DDE}"/>
              </a:ext>
            </a:extLst>
          </p:cNvPr>
          <p:cNvSpPr>
            <a:spLocks/>
          </p:cNvSpPr>
          <p:nvPr/>
        </p:nvSpPr>
        <p:spPr bwMode="auto">
          <a:xfrm>
            <a:off x="1491033" y="2707874"/>
            <a:ext cx="7614867" cy="2205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lang="ru-RU" altLang="x-none" sz="2800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Создание необходимых условий для получения профессионального образования инвалидов и лиц с ОВЗ с целью трудоустройства, социализации, физической и нравственной реабилитации, повышения качества жизни.</a:t>
            </a:r>
            <a:endParaRPr lang="ru-RU" altLang="x-none" sz="2800" dirty="0">
              <a:solidFill>
                <a:schemeClr val="dk1"/>
              </a:solidFill>
              <a:latin typeface="Akrobat Light" pitchFamily="50" charset="-52"/>
              <a:sym typeface="Open Sans" panose="020B060603050402020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29D4C0B-A309-4AA3-BFBB-3F1423CE3C12}"/>
              </a:ext>
            </a:extLst>
          </p:cNvPr>
          <p:cNvSpPr/>
          <p:nvPr/>
        </p:nvSpPr>
        <p:spPr>
          <a:xfrm>
            <a:off x="9263170" y="2064452"/>
            <a:ext cx="974213" cy="3523547"/>
          </a:xfrm>
          <a:prstGeom prst="rect">
            <a:avLst/>
          </a:prstGeom>
          <a:gradFill>
            <a:gsLst>
              <a:gs pos="0">
                <a:srgbClr val="1179FF"/>
              </a:gs>
              <a:gs pos="100000">
                <a:srgbClr val="6617EF"/>
              </a:gs>
            </a:gsLst>
            <a:lin ang="1800000" scaled="0"/>
          </a:gradFill>
          <a:ln>
            <a:noFill/>
          </a:ln>
          <a:effectLst>
            <a:outerShdw blurRad="190500" dist="127000" dir="8100000" sx="108000" sy="108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07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7446331" y="2531502"/>
            <a:ext cx="4334542" cy="2100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Конкурс профессионального мастерства среди инвалидов и лиц с ОВЗ</a:t>
            </a:r>
            <a:endParaRPr lang="ru-RU" sz="36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29D4C0B-A309-4AA3-BFBB-3F1423CE3C12}"/>
              </a:ext>
            </a:extLst>
          </p:cNvPr>
          <p:cNvSpPr/>
          <p:nvPr/>
        </p:nvSpPr>
        <p:spPr>
          <a:xfrm rot="5400000">
            <a:off x="9615360" y="2563916"/>
            <a:ext cx="194959" cy="4136066"/>
          </a:xfrm>
          <a:prstGeom prst="rect">
            <a:avLst/>
          </a:prstGeom>
          <a:gradFill>
            <a:gsLst>
              <a:gs pos="0">
                <a:srgbClr val="1179FF"/>
              </a:gs>
              <a:gs pos="100000">
                <a:srgbClr val="6617EF"/>
              </a:gs>
            </a:gsLst>
            <a:lin ang="1800000" scaled="0"/>
          </a:gradFill>
          <a:ln>
            <a:noFill/>
          </a:ln>
          <a:effectLst>
            <a:outerShdw blurRad="190500" dist="127000" dir="8100000" sx="108000" sy="108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ВИТАЛИЙ\Desktop\РЧ 2023\Круглый стол\image-10-03-21-11-47-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05"/>
          <a:stretch/>
        </p:blipFill>
        <p:spPr bwMode="auto">
          <a:xfrm>
            <a:off x="960472" y="1048212"/>
            <a:ext cx="6485859" cy="453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36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66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Цель конкурсного движения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683E17D-C25C-4CFC-86F4-26A7481F9352}"/>
              </a:ext>
            </a:extLst>
          </p:cNvPr>
          <p:cNvSpPr/>
          <p:nvPr/>
        </p:nvSpPr>
        <p:spPr>
          <a:xfrm>
            <a:off x="1278131" y="2384303"/>
            <a:ext cx="7985037" cy="2664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dist="101600" dir="8100000" sx="103000" sy="103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Rectangle 36">
            <a:extLst>
              <a:ext uri="{FF2B5EF4-FFF2-40B4-BE49-F238E27FC236}">
                <a16:creationId xmlns:a16="http://schemas.microsoft.com/office/drawing/2014/main" id="{A51A7B17-BAE6-46BA-9689-9353112D0DDE}"/>
              </a:ext>
            </a:extLst>
          </p:cNvPr>
          <p:cNvSpPr>
            <a:spLocks/>
          </p:cNvSpPr>
          <p:nvPr/>
        </p:nvSpPr>
        <p:spPr bwMode="auto">
          <a:xfrm>
            <a:off x="1491033" y="2800207"/>
            <a:ext cx="7614867" cy="2021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lang="ru-RU" altLang="x-none" sz="3200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Повышение престижа рабочих профессий и развития профессионального образования путем внедрения лучших практик и профессиональных стандартов.</a:t>
            </a:r>
            <a:endParaRPr lang="ru-RU" altLang="x-none" sz="2800" dirty="0">
              <a:solidFill>
                <a:schemeClr val="dk1"/>
              </a:solidFill>
              <a:latin typeface="Akrobat Light" pitchFamily="50" charset="-52"/>
              <a:sym typeface="Open Sans" panose="020B060603050402020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29D4C0B-A309-4AA3-BFBB-3F1423CE3C12}"/>
              </a:ext>
            </a:extLst>
          </p:cNvPr>
          <p:cNvSpPr/>
          <p:nvPr/>
        </p:nvSpPr>
        <p:spPr>
          <a:xfrm>
            <a:off x="9263170" y="2384303"/>
            <a:ext cx="974213" cy="2664100"/>
          </a:xfrm>
          <a:prstGeom prst="rect">
            <a:avLst/>
          </a:prstGeom>
          <a:gradFill>
            <a:gsLst>
              <a:gs pos="0">
                <a:srgbClr val="1179FF"/>
              </a:gs>
              <a:gs pos="100000">
                <a:srgbClr val="6617EF"/>
              </a:gs>
            </a:gsLst>
            <a:lin ang="1800000" scaled="0"/>
          </a:gradFill>
          <a:ln>
            <a:noFill/>
          </a:ln>
          <a:effectLst>
            <a:outerShdw blurRad="190500" dist="127000" dir="8100000" sx="108000" sy="108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C:\Users\ВИТАЛИЙ\Desktop\РЧ 2023\Круглый стол\image-10-03-21-11-47-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2650" r="28415" b="47964"/>
          <a:stretch/>
        </p:blipFill>
        <p:spPr bwMode="auto">
          <a:xfrm>
            <a:off x="10048271" y="151466"/>
            <a:ext cx="2008627" cy="223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82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66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Участие в конкурсе способствует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sp>
        <p:nvSpPr>
          <p:cNvPr id="36" name="Rectangle 36">
            <a:extLst>
              <a:ext uri="{FF2B5EF4-FFF2-40B4-BE49-F238E27FC236}">
                <a16:creationId xmlns:a16="http://schemas.microsoft.com/office/drawing/2014/main" id="{A51A7B17-BAE6-46BA-9689-9353112D0DDE}"/>
              </a:ext>
            </a:extLst>
          </p:cNvPr>
          <p:cNvSpPr>
            <a:spLocks/>
          </p:cNvSpPr>
          <p:nvPr/>
        </p:nvSpPr>
        <p:spPr bwMode="auto">
          <a:xfrm>
            <a:off x="1278132" y="2261192"/>
            <a:ext cx="8790651" cy="2421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457200" lvl="0" indent="-457200" algn="just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buFont typeface="Wingdings" panose="05000000000000000000" pitchFamily="2" charset="2"/>
              <a:buChar char="q"/>
              <a:defRPr/>
            </a:pPr>
            <a:r>
              <a:rPr lang="ru-RU" altLang="x-none" sz="3600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Развитию критического мышления;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buFont typeface="Wingdings" panose="05000000000000000000" pitchFamily="2" charset="2"/>
              <a:buChar char="q"/>
              <a:defRPr/>
            </a:pPr>
            <a:r>
              <a:rPr lang="ru-RU" altLang="x-none" sz="3600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Укреплению сформированных навыков, умений;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buFont typeface="Wingdings" panose="05000000000000000000" pitchFamily="2" charset="2"/>
              <a:buChar char="q"/>
              <a:defRPr/>
            </a:pPr>
            <a:r>
              <a:rPr lang="ru-RU" altLang="x-none" sz="3600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Повышает интерес к профессиональной деятельности.</a:t>
            </a:r>
            <a:endParaRPr lang="ru-RU" altLang="x-none" sz="3200" dirty="0">
              <a:solidFill>
                <a:schemeClr val="dk1"/>
              </a:solidFill>
              <a:latin typeface="Akrobat Light" pitchFamily="50" charset="-52"/>
              <a:sym typeface="Open Sans" panose="020B0606030504020204" charset="0"/>
            </a:endParaRPr>
          </a:p>
        </p:txBody>
      </p:sp>
      <p:pic>
        <p:nvPicPr>
          <p:cNvPr id="17" name="Picture 2" descr="C:\Users\ВИТАЛИЙ\Desktop\РЧ 2023\Круглый стол\image-10-03-21-11-47-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2650" r="28415" b="47964"/>
          <a:stretch/>
        </p:blipFill>
        <p:spPr bwMode="auto">
          <a:xfrm>
            <a:off x="10048271" y="151466"/>
            <a:ext cx="2008627" cy="223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87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66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Опыт участия в конкурсном движении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sp>
        <p:nvSpPr>
          <p:cNvPr id="36" name="Rectangle 36">
            <a:extLst>
              <a:ext uri="{FF2B5EF4-FFF2-40B4-BE49-F238E27FC236}">
                <a16:creationId xmlns:a16="http://schemas.microsoft.com/office/drawing/2014/main" id="{A51A7B17-BAE6-46BA-9689-9353112D0DDE}"/>
              </a:ext>
            </a:extLst>
          </p:cNvPr>
          <p:cNvSpPr>
            <a:spLocks/>
          </p:cNvSpPr>
          <p:nvPr/>
        </p:nvSpPr>
        <p:spPr bwMode="auto">
          <a:xfrm>
            <a:off x="1278129" y="2408924"/>
            <a:ext cx="10258196" cy="1928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defRPr/>
            </a:pP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Компетенция </a:t>
            </a:r>
          </a:p>
          <a:p>
            <a:pPr lvl="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defRPr/>
            </a:pPr>
            <a:r>
              <a:rPr lang="ru-RU" altLang="x-none" sz="36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«Сухое строительство и </a:t>
            </a:r>
          </a:p>
          <a:p>
            <a:pPr lvl="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defRPr/>
            </a:pPr>
            <a:r>
              <a:rPr lang="ru-RU" altLang="x-none" sz="36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штукатурные работы»</a:t>
            </a:r>
            <a:endParaRPr lang="ru-RU" altLang="x-none" sz="3200" b="1" dirty="0">
              <a:solidFill>
                <a:schemeClr val="dk1"/>
              </a:solidFill>
              <a:latin typeface="Akrobat Light" pitchFamily="50" charset="-52"/>
              <a:sym typeface="Open Sans" panose="020B0606030504020204" charset="0"/>
            </a:endParaRPr>
          </a:p>
        </p:txBody>
      </p:sp>
      <p:pic>
        <p:nvPicPr>
          <p:cNvPr id="17" name="Picture 2" descr="C:\Users\ВИТАЛИЙ\Desktop\РЧ 2023\Круглый стол\image-10-03-21-11-47-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2650" r="28415" b="47964"/>
          <a:stretch/>
        </p:blipFill>
        <p:spPr bwMode="auto">
          <a:xfrm>
            <a:off x="1278129" y="4595213"/>
            <a:ext cx="1776933" cy="19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ВИТАЛИЙ\Desktop\РЧ 2023\Круглый стол\PHOTO-2023-03-27-16-28-5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61"/>
          <a:stretch/>
        </p:blipFill>
        <p:spPr bwMode="auto">
          <a:xfrm>
            <a:off x="7108923" y="1495954"/>
            <a:ext cx="4204117" cy="488247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85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66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Принципы выбора конкурсанта: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sp>
        <p:nvSpPr>
          <p:cNvPr id="36" name="Rectangle 36">
            <a:extLst>
              <a:ext uri="{FF2B5EF4-FFF2-40B4-BE49-F238E27FC236}">
                <a16:creationId xmlns:a16="http://schemas.microsoft.com/office/drawing/2014/main" id="{A51A7B17-BAE6-46BA-9689-9353112D0DDE}"/>
              </a:ext>
            </a:extLst>
          </p:cNvPr>
          <p:cNvSpPr>
            <a:spLocks/>
          </p:cNvSpPr>
          <p:nvPr/>
        </p:nvSpPr>
        <p:spPr bwMode="auto">
          <a:xfrm>
            <a:off x="1278129" y="2181875"/>
            <a:ext cx="10258196" cy="274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571500" lvl="0" indent="-57150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buFont typeface="Wingdings" panose="05000000000000000000" pitchFamily="2" charset="2"/>
              <a:buChar char="q"/>
              <a:defRPr/>
            </a:pP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академическая успеваемость;</a:t>
            </a:r>
          </a:p>
          <a:p>
            <a:pPr marL="571500" lvl="0" indent="-57150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buFont typeface="Wingdings" panose="05000000000000000000" pitchFamily="2" charset="2"/>
              <a:buChar char="q"/>
              <a:defRPr/>
            </a:pP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целеустремленность;</a:t>
            </a:r>
          </a:p>
          <a:p>
            <a:pPr marL="571500" lvl="0" indent="-57150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buFont typeface="Wingdings" panose="05000000000000000000" pitchFamily="2" charset="2"/>
              <a:buChar char="q"/>
              <a:defRPr/>
            </a:pPr>
            <a:r>
              <a:rPr lang="ru-RU" altLang="x-none" sz="4000" b="1" dirty="0" err="1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амбициозность</a:t>
            </a: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;</a:t>
            </a:r>
          </a:p>
          <a:p>
            <a:pPr marL="571500" lvl="0" indent="-57150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buFont typeface="Wingdings" panose="05000000000000000000" pitchFamily="2" charset="2"/>
              <a:buChar char="q"/>
              <a:defRPr/>
            </a:pP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Стрессоустойчивость.</a:t>
            </a:r>
            <a:endParaRPr lang="ru-RU" altLang="x-none" sz="3200" b="1" dirty="0">
              <a:solidFill>
                <a:schemeClr val="dk1"/>
              </a:solidFill>
              <a:latin typeface="Akrobat Light" pitchFamily="50" charset="-52"/>
              <a:sym typeface="Open Sans" panose="020B0606030504020204" charset="0"/>
            </a:endParaRPr>
          </a:p>
        </p:txBody>
      </p:sp>
      <p:pic>
        <p:nvPicPr>
          <p:cNvPr id="11" name="Picture 2" descr="C:\Users\ВИТАЛИЙ\Desktop\РЧ 2023\Круглый стол\image-10-03-21-11-47-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2650" r="28415" b="47964"/>
          <a:stretch/>
        </p:blipFill>
        <p:spPr bwMode="auto">
          <a:xfrm>
            <a:off x="9571524" y="591838"/>
            <a:ext cx="1776933" cy="19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37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66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Принцип подготовки конкурсанта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sp>
        <p:nvSpPr>
          <p:cNvPr id="36" name="Rectangle 36">
            <a:extLst>
              <a:ext uri="{FF2B5EF4-FFF2-40B4-BE49-F238E27FC236}">
                <a16:creationId xmlns:a16="http://schemas.microsoft.com/office/drawing/2014/main" id="{A51A7B17-BAE6-46BA-9689-9353112D0DDE}"/>
              </a:ext>
            </a:extLst>
          </p:cNvPr>
          <p:cNvSpPr>
            <a:spLocks/>
          </p:cNvSpPr>
          <p:nvPr/>
        </p:nvSpPr>
        <p:spPr bwMode="auto">
          <a:xfrm>
            <a:off x="1278129" y="2347369"/>
            <a:ext cx="10258196" cy="2051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571500" lvl="0" indent="-57150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buFont typeface="Wingdings" panose="05000000000000000000" pitchFamily="2" charset="2"/>
              <a:buChar char="q"/>
              <a:defRPr/>
            </a:pP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Детальная проработка конкурсной документации;</a:t>
            </a:r>
          </a:p>
          <a:p>
            <a:pPr marL="571500" lvl="0" indent="-57150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buFont typeface="Wingdings" panose="05000000000000000000" pitchFamily="2" charset="2"/>
              <a:buChar char="q"/>
              <a:defRPr/>
            </a:pP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Тренировочный процесс;</a:t>
            </a:r>
          </a:p>
          <a:p>
            <a:pPr marL="571500" lvl="0" indent="-571500" fontAlgn="base">
              <a:spcBef>
                <a:spcPct val="0"/>
              </a:spcBef>
              <a:spcAft>
                <a:spcPts val="600"/>
              </a:spcAft>
              <a:buClr>
                <a:srgbClr val="4C5DFA"/>
              </a:buClr>
              <a:buFont typeface="Wingdings" panose="05000000000000000000" pitchFamily="2" charset="2"/>
              <a:buChar char="q"/>
              <a:defRPr/>
            </a:pPr>
            <a:r>
              <a:rPr lang="ru-RU" altLang="x-none" sz="4000" b="1" dirty="0" smtClean="0">
                <a:solidFill>
                  <a:schemeClr val="dk1"/>
                </a:solidFill>
                <a:latin typeface="Akrobat Light" pitchFamily="50" charset="-52"/>
                <a:sym typeface="Open Sans" panose="020B0606030504020204" charset="0"/>
              </a:rPr>
              <a:t>Теоретическая и психологическая поддержка.</a:t>
            </a:r>
          </a:p>
        </p:txBody>
      </p:sp>
      <p:pic>
        <p:nvPicPr>
          <p:cNvPr id="11" name="Picture 2" descr="C:\Users\ВИТАЛИЙ\Desktop\РЧ 2023\Круглый стол\image-10-03-21-11-47-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2650" r="28415" b="47964"/>
          <a:stretch/>
        </p:blipFill>
        <p:spPr bwMode="auto">
          <a:xfrm>
            <a:off x="10156314" y="4714020"/>
            <a:ext cx="1776933" cy="19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56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D31B061-850C-464E-859D-0F3FAB748B18}"/>
              </a:ext>
            </a:extLst>
          </p:cNvPr>
          <p:cNvGrpSpPr/>
          <p:nvPr/>
        </p:nvGrpSpPr>
        <p:grpSpPr>
          <a:xfrm>
            <a:off x="261938" y="255945"/>
            <a:ext cx="610033" cy="6122484"/>
            <a:chOff x="261938" y="297366"/>
            <a:chExt cx="610033" cy="6122484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D5B3E70-743B-43F4-8238-A75FA115D6AB}"/>
                </a:ext>
              </a:extLst>
            </p:cNvPr>
            <p:cNvCxnSpPr/>
            <p:nvPr/>
          </p:nvCxnSpPr>
          <p:spPr>
            <a:xfrm>
              <a:off x="871971" y="409575"/>
              <a:ext cx="0" cy="6010275"/>
            </a:xfrm>
            <a:prstGeom prst="line">
              <a:avLst/>
            </a:prstGeom>
            <a:ln w="12700">
              <a:solidFill>
                <a:srgbClr val="7576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86B17DE-B055-4C36-83C8-383088A8FFD4}"/>
                </a:ext>
              </a:extLst>
            </p:cNvPr>
            <p:cNvSpPr txBox="1"/>
            <p:nvPr/>
          </p:nvSpPr>
          <p:spPr>
            <a:xfrm>
              <a:off x="261938" y="5793654"/>
              <a:ext cx="50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202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B7C7E"/>
                  </a:solidFill>
                  <a:effectLst/>
                  <a:uLnTx/>
                  <a:uFillTx/>
                  <a:latin typeface="Akrobat ExtraBold" panose="00000900000000000000" pitchFamily="50" charset="-52"/>
                  <a:ea typeface="+mn-ea"/>
                  <a:cs typeface="+mn-cs"/>
                </a:rPr>
                <a:t>3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B7C7E"/>
                </a:solidFill>
                <a:effectLst/>
                <a:uLnTx/>
                <a:uFillTx/>
                <a:latin typeface="Akrobat ExtraBold" panose="00000900000000000000" pitchFamily="50" charset="-52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F57EB9-C079-436E-8E39-9BB7780145F1}"/>
                </a:ext>
              </a:extLst>
            </p:cNvPr>
            <p:cNvSpPr txBox="1"/>
            <p:nvPr/>
          </p:nvSpPr>
          <p:spPr>
            <a:xfrm rot="16200000">
              <a:off x="-388315" y="986176"/>
              <a:ext cx="18085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ГПОУ «Кузбасский </a:t>
              </a:r>
            </a:p>
            <a:p>
              <a:pPr>
                <a:defRPr/>
              </a:pPr>
              <a:r>
                <a:rPr lang="ru-RU" sz="1100" b="1" dirty="0">
                  <a:solidFill>
                    <a:srgbClr val="7B7C7E"/>
                  </a:solidFill>
                  <a:latin typeface="Akrobat ExtraLight" panose="00000400000000000000" pitchFamily="50" charset="-52"/>
                </a:rPr>
                <a:t>многопрофильный техникум»</a:t>
              </a:r>
            </a:p>
          </p:txBody>
        </p:sp>
      </p:grp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1291259-AA33-43DB-BB5E-3FD801D32411}"/>
              </a:ext>
            </a:extLst>
          </p:cNvPr>
          <p:cNvCxnSpPr>
            <a:cxnSpLocks/>
          </p:cNvCxnSpPr>
          <p:nvPr/>
        </p:nvCxnSpPr>
        <p:spPr>
          <a:xfrm>
            <a:off x="871967" y="404813"/>
            <a:ext cx="4" cy="43246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04D41FF-C440-4D22-A2FF-3F8EF67CD741}"/>
              </a:ext>
            </a:extLst>
          </p:cNvPr>
          <p:cNvSpPr txBox="1"/>
          <p:nvPr/>
        </p:nvSpPr>
        <p:spPr>
          <a:xfrm>
            <a:off x="1278132" y="615433"/>
            <a:ext cx="9085067" cy="66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282828"/>
                </a:solidFill>
                <a:latin typeface="Akrobat ExtraBold" panose="00000900000000000000" pitchFamily="50" charset="-52"/>
              </a:rPr>
              <a:t>Принцип подготовки конкурсанта</a:t>
            </a:r>
            <a:endParaRPr lang="ru-RU" sz="4000" b="1" dirty="0">
              <a:solidFill>
                <a:srgbClr val="282828"/>
              </a:solidFill>
              <a:latin typeface="Akrobat ExtraBold" panose="00000900000000000000" pitchFamily="50" charset="-52"/>
            </a:endParaRPr>
          </a:p>
        </p:txBody>
      </p:sp>
      <p:pic>
        <p:nvPicPr>
          <p:cNvPr id="11" name="Picture 2" descr="C:\Users\ВИТАЛИЙ\Desktop\РЧ 2023\Круглый стол\image-10-03-21-11-47-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2650" r="28415" b="47964"/>
          <a:stretch/>
        </p:blipFill>
        <p:spPr bwMode="auto">
          <a:xfrm>
            <a:off x="9656584" y="346345"/>
            <a:ext cx="1776933" cy="19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 descr="C:\Users\Методист\Desktop\Токарева\28-03-2023_06-23-09\IMG-20230328-WA001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132" y="2999766"/>
            <a:ext cx="4816050" cy="2898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Методист\Desktop\Токарева\28-03-2023_06-23-09\IMG-20230328-WA001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342" y="2999766"/>
            <a:ext cx="5122646" cy="2898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750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1877</TotalTime>
  <Words>383</Words>
  <Application>Microsoft Office PowerPoint</Application>
  <PresentationFormat>Широкоэкранный</PresentationFormat>
  <Paragraphs>97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Akrobat ExtraLight</vt:lpstr>
      <vt:lpstr>Akrobat Light</vt:lpstr>
      <vt:lpstr>Open Sans</vt:lpstr>
      <vt:lpstr>Arial</vt:lpstr>
      <vt:lpstr>Akrobat ExtraBold</vt:lpstr>
      <vt:lpstr>Wingdings</vt:lpstr>
      <vt:lpstr>Akrobat Bold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 Агин</dc:creator>
  <cp:lastModifiedBy>Методист</cp:lastModifiedBy>
  <cp:revision>315</cp:revision>
  <dcterms:created xsi:type="dcterms:W3CDTF">2021-05-04T18:18:02Z</dcterms:created>
  <dcterms:modified xsi:type="dcterms:W3CDTF">2023-03-28T03:33:43Z</dcterms:modified>
</cp:coreProperties>
</file>