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Oswald Medium"/>
      <p:regular r:id="rId17"/>
      <p:bold r:id="rId18"/>
    </p:embeddedFont>
    <p:embeddedFont>
      <p:font typeface="Roboto"/>
      <p:regular r:id="rId19"/>
      <p:bold r:id="rId20"/>
      <p:italic r:id="rId21"/>
      <p:boldItalic r:id="rId22"/>
    </p:embeddedFont>
    <p:embeddedFont>
      <p:font typeface="Nunito"/>
      <p:regular r:id="rId23"/>
      <p:bold r:id="rId24"/>
      <p:italic r:id="rId25"/>
      <p:boldItalic r:id="rId26"/>
    </p:embeddedFont>
    <p:embeddedFont>
      <p:font typeface="Oswald SemiBold"/>
      <p:regular r:id="rId27"/>
      <p:bold r:id="rId28"/>
    </p:embeddedFont>
    <p:embeddedFont>
      <p:font typeface="Oswald"/>
      <p:regular r:id="rId29"/>
      <p:bold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22" Type="http://schemas.openxmlformats.org/officeDocument/2006/relationships/font" Target="fonts/Roboto-boldItalic.fntdata"/><Relationship Id="rId21" Type="http://schemas.openxmlformats.org/officeDocument/2006/relationships/font" Target="fonts/Roboto-italic.fntdata"/><Relationship Id="rId24" Type="http://schemas.openxmlformats.org/officeDocument/2006/relationships/font" Target="fonts/Nunito-bold.fntdata"/><Relationship Id="rId23" Type="http://schemas.openxmlformats.org/officeDocument/2006/relationships/font" Target="fonts/Nuni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Nunito-boldItalic.fntdata"/><Relationship Id="rId25" Type="http://schemas.openxmlformats.org/officeDocument/2006/relationships/font" Target="fonts/Nunito-italic.fntdata"/><Relationship Id="rId28" Type="http://schemas.openxmlformats.org/officeDocument/2006/relationships/font" Target="fonts/OswaldSemiBold-bold.fntdata"/><Relationship Id="rId27" Type="http://schemas.openxmlformats.org/officeDocument/2006/relationships/font" Target="fonts/OswaldSemiBo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swald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Oswald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OswaldMedium-regular.fntdata"/><Relationship Id="rId16" Type="http://schemas.openxmlformats.org/officeDocument/2006/relationships/slide" Target="slides/slide11.xml"/><Relationship Id="rId19" Type="http://schemas.openxmlformats.org/officeDocument/2006/relationships/font" Target="fonts/Roboto-regular.fntdata"/><Relationship Id="rId18" Type="http://schemas.openxmlformats.org/officeDocument/2006/relationships/font" Target="fonts/OswaldMedium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f0a6b9a860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1f0a6b9a860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f0a6b9a860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f0a6b9a860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b711afff89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b711afff89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b711afff89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b711afff89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b711afff89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b711afff89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f0a6b9a86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f0a6b9a86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f0a6b9a860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f0a6b9a86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f0a6b9a860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f0a6b9a860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f0a6b9a860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f0a6b9a860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f0a6b9a860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f0a6b9a860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91350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4444">
                <a:solidFill>
                  <a:schemeClr val="dk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Влияние сериала "Слово пацана" на молодежь</a:t>
            </a:r>
            <a:r>
              <a:rPr lang="ru" sz="2222">
                <a:solidFill>
                  <a:srgbClr val="333333"/>
                </a:solidFill>
                <a:highlight>
                  <a:srgbClr val="FFFFFF"/>
                </a:highlight>
                <a:latin typeface="Oswald SemiBold"/>
                <a:ea typeface="Oswald SemiBold"/>
                <a:cs typeface="Oswald SemiBold"/>
                <a:sym typeface="Oswald SemiBold"/>
              </a:rPr>
              <a:t> </a:t>
            </a:r>
            <a:endParaRPr sz="2222">
              <a:solidFill>
                <a:srgbClr val="333333"/>
              </a:solidFill>
              <a:highlight>
                <a:srgbClr val="FFFFFF"/>
              </a:highlight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3546975" y="35337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Автор работы: Маношкин Тимофей</a:t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1552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Руководитель: Марасулова Виктория Абдыманаповна</a:t>
            </a:r>
            <a:endParaRPr sz="1952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Google Shape;130;p13"/>
          <p:cNvSpPr txBox="1"/>
          <p:nvPr/>
        </p:nvSpPr>
        <p:spPr>
          <a:xfrm>
            <a:off x="3599400" y="4438200"/>
            <a:ext cx="19452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Кемерово 2024</a:t>
            </a:r>
            <a:endParaRPr sz="13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/>
          <p:nvPr>
            <p:ph type="title"/>
          </p:nvPr>
        </p:nvSpPr>
        <p:spPr>
          <a:xfrm>
            <a:off x="819150" y="4557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>
                <a:solidFill>
                  <a:schemeClr val="dk2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Выводы</a:t>
            </a:r>
            <a:endParaRPr sz="3500">
              <a:solidFill>
                <a:schemeClr val="dk2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83" name="Google Shape;183;p22"/>
          <p:cNvSpPr txBox="1"/>
          <p:nvPr>
            <p:ph idx="1" type="body"/>
          </p:nvPr>
        </p:nvSpPr>
        <p:spPr>
          <a:xfrm>
            <a:off x="407700" y="150785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4757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1. Сериал "Слово пацана" вызывает интерес и обсуждения среди молодежи.</a:t>
            </a:r>
            <a:endParaRPr sz="4757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4757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2. Сериал имеет влияние на молодежь, вызывая эмоции и способствуя осознанному мышлению о проблемах подростковой жизни.</a:t>
            </a:r>
            <a:endParaRPr sz="4757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4757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3. Существуют разные точки зрения относительно влияния сериала - некоторые отмечают его положительные аспекты, в то время как другие выражают опасения относительно его негативного эффекта.</a:t>
            </a:r>
            <a:endParaRPr sz="4757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4757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4. Родители и педагоги играют важную роль в обсуждении сериала с молодежью и помогают им осмыслить его содержание и формировать правильное понимание.</a:t>
            </a:r>
            <a:endParaRPr sz="4757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4757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5. Дальнейшие исследования и обсуждения этой темы являются важными для понимания полного влияния сериала на молодежь и разработки необходимых рекомендаций для общества.</a:t>
            </a:r>
            <a:endParaRPr sz="4757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3"/>
          <p:cNvSpPr txBox="1"/>
          <p:nvPr>
            <p:ph type="title"/>
          </p:nvPr>
        </p:nvSpPr>
        <p:spPr>
          <a:xfrm>
            <a:off x="868875" y="3691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>
                <a:solidFill>
                  <a:schemeClr val="dk2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Спасибо за внимание</a:t>
            </a:r>
            <a:endParaRPr sz="4000">
              <a:solidFill>
                <a:schemeClr val="dk2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89" name="Google Shape;189;p23"/>
          <p:cNvSpPr/>
          <p:nvPr/>
        </p:nvSpPr>
        <p:spPr>
          <a:xfrm rot="1009001">
            <a:off x="303866" y="2323998"/>
            <a:ext cx="2640253" cy="2490833"/>
          </a:xfrm>
          <a:custGeom>
            <a:rect b="b" l="l" r="r" t="t"/>
            <a:pathLst>
              <a:path extrusionOk="0" h="99637" w="105614">
                <a:moveTo>
                  <a:pt x="11280" y="89510"/>
                </a:moveTo>
                <a:cubicBezTo>
                  <a:pt x="5505" y="83013"/>
                  <a:pt x="90" y="70020"/>
                  <a:pt x="18" y="58758"/>
                </a:cubicBezTo>
                <a:cubicBezTo>
                  <a:pt x="-54" y="47497"/>
                  <a:pt x="6155" y="31542"/>
                  <a:pt x="10847" y="21941"/>
                </a:cubicBezTo>
                <a:cubicBezTo>
                  <a:pt x="15539" y="12340"/>
                  <a:pt x="20015" y="3821"/>
                  <a:pt x="28172" y="1150"/>
                </a:cubicBezTo>
                <a:cubicBezTo>
                  <a:pt x="36329" y="-1521"/>
                  <a:pt x="54882" y="934"/>
                  <a:pt x="59791" y="5915"/>
                </a:cubicBezTo>
                <a:cubicBezTo>
                  <a:pt x="64700" y="10896"/>
                  <a:pt x="54304" y="23385"/>
                  <a:pt x="57625" y="31037"/>
                </a:cubicBezTo>
                <a:cubicBezTo>
                  <a:pt x="60946" y="38689"/>
                  <a:pt x="71846" y="46485"/>
                  <a:pt x="79715" y="51827"/>
                </a:cubicBezTo>
                <a:cubicBezTo>
                  <a:pt x="87584" y="57169"/>
                  <a:pt x="102022" y="56664"/>
                  <a:pt x="104837" y="63089"/>
                </a:cubicBezTo>
                <a:cubicBezTo>
                  <a:pt x="107653" y="69514"/>
                  <a:pt x="101950" y="84385"/>
                  <a:pt x="96608" y="90377"/>
                </a:cubicBezTo>
                <a:cubicBezTo>
                  <a:pt x="91266" y="96369"/>
                  <a:pt x="83108" y="97812"/>
                  <a:pt x="72785" y="99039"/>
                </a:cubicBezTo>
                <a:cubicBezTo>
                  <a:pt x="62462" y="100266"/>
                  <a:pt x="44920" y="99328"/>
                  <a:pt x="34669" y="97740"/>
                </a:cubicBezTo>
                <a:cubicBezTo>
                  <a:pt x="24418" y="96152"/>
                  <a:pt x="17055" y="96007"/>
                  <a:pt x="11280" y="89510"/>
                </a:cubicBezTo>
                <a:close/>
              </a:path>
            </a:pathLst>
          </a:cu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0" name="Google Shape;190;p23"/>
          <p:cNvSpPr/>
          <p:nvPr/>
        </p:nvSpPr>
        <p:spPr>
          <a:xfrm rot="1386995">
            <a:off x="6334485" y="1251323"/>
            <a:ext cx="2292505" cy="3102623"/>
          </a:xfrm>
          <a:custGeom>
            <a:rect b="b" l="l" r="r" t="t"/>
            <a:pathLst>
              <a:path extrusionOk="0" h="124106" w="91701">
                <a:moveTo>
                  <a:pt x="1767" y="54766"/>
                </a:moveTo>
                <a:cubicBezTo>
                  <a:pt x="973" y="50796"/>
                  <a:pt x="2850" y="48991"/>
                  <a:pt x="3066" y="42638"/>
                </a:cubicBezTo>
                <a:cubicBezTo>
                  <a:pt x="3283" y="36285"/>
                  <a:pt x="-3575" y="23580"/>
                  <a:pt x="3066" y="16650"/>
                </a:cubicBezTo>
                <a:cubicBezTo>
                  <a:pt x="9708" y="9720"/>
                  <a:pt x="28622" y="-3707"/>
                  <a:pt x="42915" y="1057"/>
                </a:cubicBezTo>
                <a:cubicBezTo>
                  <a:pt x="57209" y="5822"/>
                  <a:pt x="82041" y="28706"/>
                  <a:pt x="88827" y="45237"/>
                </a:cubicBezTo>
                <a:cubicBezTo>
                  <a:pt x="95613" y="61768"/>
                  <a:pt x="88683" y="87179"/>
                  <a:pt x="83630" y="100245"/>
                </a:cubicBezTo>
                <a:cubicBezTo>
                  <a:pt x="78577" y="113311"/>
                  <a:pt x="63706" y="126523"/>
                  <a:pt x="58508" y="123635"/>
                </a:cubicBezTo>
                <a:cubicBezTo>
                  <a:pt x="53310" y="120748"/>
                  <a:pt x="50278" y="93749"/>
                  <a:pt x="52444" y="82920"/>
                </a:cubicBezTo>
                <a:cubicBezTo>
                  <a:pt x="54610" y="72092"/>
                  <a:pt x="70491" y="65955"/>
                  <a:pt x="71502" y="58664"/>
                </a:cubicBezTo>
                <a:cubicBezTo>
                  <a:pt x="72513" y="51373"/>
                  <a:pt x="65511" y="39173"/>
                  <a:pt x="58508" y="39173"/>
                </a:cubicBezTo>
                <a:cubicBezTo>
                  <a:pt x="51506" y="39173"/>
                  <a:pt x="37933" y="54116"/>
                  <a:pt x="29487" y="58664"/>
                </a:cubicBezTo>
                <a:cubicBezTo>
                  <a:pt x="21041" y="63212"/>
                  <a:pt x="12451" y="67111"/>
                  <a:pt x="7831" y="66461"/>
                </a:cubicBezTo>
                <a:cubicBezTo>
                  <a:pt x="3211" y="65811"/>
                  <a:pt x="2561" y="58737"/>
                  <a:pt x="1767" y="54766"/>
                </a:cubicBez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1" name="Google Shape;191;p23"/>
          <p:cNvSpPr/>
          <p:nvPr/>
        </p:nvSpPr>
        <p:spPr>
          <a:xfrm rot="-3515171">
            <a:off x="4025726" y="2672956"/>
            <a:ext cx="1191990" cy="1039144"/>
          </a:xfrm>
          <a:custGeom>
            <a:rect b="b" l="l" r="r" t="t"/>
            <a:pathLst>
              <a:path extrusionOk="0" h="41567" w="47681">
                <a:moveTo>
                  <a:pt x="379" y="3533"/>
                </a:moveTo>
                <a:cubicBezTo>
                  <a:pt x="379" y="2161"/>
                  <a:pt x="-1137" y="1800"/>
                  <a:pt x="4710" y="1367"/>
                </a:cubicBezTo>
                <a:cubicBezTo>
                  <a:pt x="10557" y="934"/>
                  <a:pt x="28316" y="-1087"/>
                  <a:pt x="35463" y="934"/>
                </a:cubicBezTo>
                <a:cubicBezTo>
                  <a:pt x="42610" y="2955"/>
                  <a:pt x="47230" y="7287"/>
                  <a:pt x="47591" y="13495"/>
                </a:cubicBezTo>
                <a:cubicBezTo>
                  <a:pt x="47952" y="19703"/>
                  <a:pt x="41672" y="33708"/>
                  <a:pt x="37629" y="38184"/>
                </a:cubicBezTo>
                <a:cubicBezTo>
                  <a:pt x="33586" y="42660"/>
                  <a:pt x="27667" y="41793"/>
                  <a:pt x="23335" y="40349"/>
                </a:cubicBezTo>
                <a:cubicBezTo>
                  <a:pt x="19004" y="38905"/>
                  <a:pt x="13084" y="33491"/>
                  <a:pt x="11640" y="29521"/>
                </a:cubicBezTo>
                <a:cubicBezTo>
                  <a:pt x="10196" y="25551"/>
                  <a:pt x="15827" y="19848"/>
                  <a:pt x="14672" y="16527"/>
                </a:cubicBezTo>
                <a:cubicBezTo>
                  <a:pt x="13517" y="13206"/>
                  <a:pt x="7092" y="11763"/>
                  <a:pt x="4710" y="9597"/>
                </a:cubicBezTo>
                <a:cubicBezTo>
                  <a:pt x="2328" y="7431"/>
                  <a:pt x="379" y="4905"/>
                  <a:pt x="379" y="3533"/>
                </a:cubicBez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"/>
          <p:cNvSpPr txBox="1"/>
          <p:nvPr>
            <p:ph type="title"/>
          </p:nvPr>
        </p:nvSpPr>
        <p:spPr>
          <a:xfrm>
            <a:off x="819150" y="7040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latin typeface="Oswald Medium"/>
                <a:ea typeface="Oswald Medium"/>
                <a:cs typeface="Oswald Medium"/>
                <a:sym typeface="Oswald Medium"/>
              </a:rPr>
              <a:t>Задачи</a:t>
            </a:r>
            <a:endParaRPr>
              <a:solidFill>
                <a:schemeClr val="dk2"/>
              </a:solidFill>
              <a:latin typeface="Oswald Medium"/>
              <a:ea typeface="Oswald Medium"/>
              <a:cs typeface="Oswald Medium"/>
              <a:sym typeface="Oswald Medium"/>
            </a:endParaRPr>
          </a:p>
        </p:txBody>
      </p:sp>
      <p:sp>
        <p:nvSpPr>
          <p:cNvPr id="136" name="Google Shape;136;p14"/>
          <p:cNvSpPr txBox="1"/>
          <p:nvPr>
            <p:ph idx="1" type="body"/>
          </p:nvPr>
        </p:nvSpPr>
        <p:spPr>
          <a:xfrm>
            <a:off x="819150" y="140350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1. </a:t>
            </a:r>
            <a:r>
              <a:rPr lang="ru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Провести анализ отзывов и комментариев зрителей и специалистов</a:t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lt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2. Провести беседу с учениками 9-11 класса</a:t>
            </a:r>
            <a:endParaRPr sz="1800">
              <a:solidFill>
                <a:schemeClr val="lt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lt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3. Сделать анализ беседы, проведенной с подростками</a:t>
            </a:r>
            <a:endParaRPr sz="1800">
              <a:solidFill>
                <a:schemeClr val="lt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4. На основе полученных данных сделать вывод о влиянии сериала на молодежь</a:t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5. </a:t>
            </a:r>
            <a:r>
              <a:rPr lang="ru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Дать рекомендации родителям и педагогам для обсуждения сериала с подростком</a:t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182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"/>
          <p:cNvSpPr txBox="1"/>
          <p:nvPr>
            <p:ph idx="1" type="body"/>
          </p:nvPr>
        </p:nvSpPr>
        <p:spPr>
          <a:xfrm>
            <a:off x="819150" y="12375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100">
                <a:latin typeface="Oswald SemiBold"/>
                <a:ea typeface="Oswald SemiBold"/>
                <a:cs typeface="Oswald SemiBold"/>
                <a:sym typeface="Oswald SemiBold"/>
              </a:rPr>
              <a:t>ЦЕЛЬ:</a:t>
            </a:r>
            <a:r>
              <a:rPr lang="ru" sz="4500">
                <a:latin typeface="Oswald SemiBold"/>
                <a:ea typeface="Oswald SemiBold"/>
                <a:cs typeface="Oswald SemiBold"/>
                <a:sym typeface="Oswald SemiBold"/>
              </a:rPr>
              <a:t> </a:t>
            </a: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Выявить влияние сериала "Слово пацана" на поведение и мировоззрение</a:t>
            </a:r>
            <a:r>
              <a:rPr lang="ru" sz="1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молодежи</a:t>
            </a:r>
            <a:r>
              <a:rPr lang="ru" sz="1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7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100">
                <a:latin typeface="Oswald SemiBold"/>
                <a:ea typeface="Oswald SemiBold"/>
                <a:cs typeface="Oswald SemiBold"/>
                <a:sym typeface="Oswald SemiBold"/>
              </a:rPr>
              <a:t>ОБЪЕКТ:</a:t>
            </a:r>
            <a:r>
              <a:rPr lang="ru" sz="4500">
                <a:latin typeface="Oswald SemiBold"/>
                <a:ea typeface="Oswald SemiBold"/>
                <a:cs typeface="Oswald SemiBold"/>
                <a:sym typeface="Oswald SemiBold"/>
              </a:rPr>
              <a:t> </a:t>
            </a: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сериал “Слово пацана”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100">
                <a:latin typeface="Oswald SemiBold"/>
                <a:ea typeface="Oswald SemiBold"/>
                <a:cs typeface="Oswald SemiBold"/>
                <a:sym typeface="Oswald SemiBold"/>
              </a:rPr>
              <a:t>ПРЕДМЕТ:</a:t>
            </a:r>
            <a:r>
              <a:rPr lang="ru" sz="4500">
                <a:latin typeface="Oswald SemiBold"/>
                <a:ea typeface="Oswald SemiBold"/>
                <a:cs typeface="Oswald SemiBold"/>
                <a:sym typeface="Oswald SemiBold"/>
              </a:rPr>
              <a:t> </a:t>
            </a: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взаимосвязь</a:t>
            </a: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просмотра сериала “Слово пацана ” и поведение подростков предпологается что сериал негативно влияет на молодежь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3100">
                <a:latin typeface="Oswald SemiBold"/>
                <a:ea typeface="Oswald SemiBold"/>
                <a:cs typeface="Oswald SemiBold"/>
                <a:sym typeface="Oswald SemiBold"/>
              </a:rPr>
              <a:t>ГИПОТЕЗА:</a:t>
            </a:r>
            <a:r>
              <a:rPr lang="ru" sz="4500">
                <a:latin typeface="Oswald SemiBold"/>
                <a:ea typeface="Oswald SemiBold"/>
                <a:cs typeface="Oswald SemiBold"/>
                <a:sym typeface="Oswald SemiBold"/>
              </a:rPr>
              <a:t> </a:t>
            </a: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предполагается что сериал негативно</a:t>
            </a:r>
            <a:r>
              <a:rPr lang="ru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влияет на</a:t>
            </a:r>
            <a:r>
              <a:rPr lang="ru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молодежь</a:t>
            </a:r>
            <a:endParaRPr sz="4200"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>
                <a:solidFill>
                  <a:schemeClr val="dk2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1.1 Описание сериала</a:t>
            </a:r>
            <a:endParaRPr sz="3500">
              <a:solidFill>
                <a:schemeClr val="dk2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47" name="Google Shape;147;p1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Каждая серия имеет свою уникальную историю и важные события, оказывающие влияние на молодежь. Описание содержания серий поможет родителям и педагогам лучше понять, о чем идет речь в сериале и какие темы могут быть важны для обсуждения с молодежью.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961">
                <a:solidFill>
                  <a:schemeClr val="dk2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1.2 Общественное мнение</a:t>
            </a:r>
            <a:endParaRPr sz="3961">
              <a:solidFill>
                <a:schemeClr val="dk2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анализ общественного мнения показывает, что сериал "Слово пацана" вызвал большой интерес и активные обсуждения среди зрителей. Отзывы варьируются от положительных до отрицательных, но в целом сериал оказался значимым и влиятельным проектом.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988">
                <a:solidFill>
                  <a:schemeClr val="dk2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1.3 Мнение специалистов</a:t>
            </a:r>
            <a:endParaRPr sz="3988">
              <a:solidFill>
                <a:schemeClr val="dk2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Оценка специалистов в области психологии и педагогики позволяет лучше понять влияние сериала "Слово пацана" на молодежь. Несмотря на негативные аспекты, сериал также предоставляет возможности для обсуждения и осознанного анализа социальных проблем. Родители и педагоги должны активно взаимодействовать с подростками после просмотра сериала, чтобы помочь им осознанно взглянуть на его содержание и извлечь пользу из обсуждений.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>
                <a:solidFill>
                  <a:schemeClr val="dk2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2.1 Мнение молодежи</a:t>
            </a:r>
            <a:endParaRPr sz="3500">
              <a:solidFill>
                <a:schemeClr val="dk2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65" name="Google Shape;165;p1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можно сделать вывод, что сериал "Слово пацана" действительно оказывает влияние на молодежь, как положительное, так и отрицательное</a:t>
            </a:r>
            <a:endParaRPr sz="17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>
                <a:solidFill>
                  <a:schemeClr val="dk2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2.2 Анализ влияния сериала</a:t>
            </a:r>
            <a:endParaRPr sz="3500">
              <a:solidFill>
                <a:schemeClr val="dk2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71" name="Google Shape;171;p2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воздействие на каждого индивидуума может быть индивидуальным и зависеть от его личных особенностей и ценностных установок. Поэтому важно обсуждать и анализировать сериал с молодежью, поддерживая диалог и помогая формировать правильные ценности и нормы поведения.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>
                <a:solidFill>
                  <a:schemeClr val="dk2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Рекомендации для родителей и педагогов</a:t>
            </a:r>
            <a:endParaRPr sz="3500">
              <a:solidFill>
                <a:schemeClr val="dk2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77" name="Google Shape;177;p21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Рекомендации для родителей и педагогов помогут в разговоре о сериале "Слово пацана" с молодежью, а также помогут стимулировать развитие их критического мышления и эмоционального интеллекта. Это позволит им сделать осознанный выбор в отношении сериала и его влияния на их жизнь.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