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1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2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3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4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5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6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7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8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9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20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21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312" r:id="rId2"/>
    <p:sldId id="257" r:id="rId3"/>
    <p:sldId id="258" r:id="rId4"/>
    <p:sldId id="256" r:id="rId5"/>
    <p:sldId id="269" r:id="rId6"/>
    <p:sldId id="261" r:id="rId7"/>
    <p:sldId id="262" r:id="rId8"/>
    <p:sldId id="263" r:id="rId9"/>
    <p:sldId id="264" r:id="rId10"/>
    <p:sldId id="265" r:id="rId11"/>
    <p:sldId id="274" r:id="rId12"/>
    <p:sldId id="275" r:id="rId13"/>
    <p:sldId id="276" r:id="rId14"/>
    <p:sldId id="259" r:id="rId15"/>
    <p:sldId id="260" r:id="rId16"/>
    <p:sldId id="278" r:id="rId17"/>
    <p:sldId id="279" r:id="rId18"/>
    <p:sldId id="273" r:id="rId19"/>
    <p:sldId id="319" r:id="rId20"/>
    <p:sldId id="280" r:id="rId21"/>
    <p:sldId id="281" r:id="rId22"/>
    <p:sldId id="282" r:id="rId23"/>
    <p:sldId id="283" r:id="rId24"/>
    <p:sldId id="286" r:id="rId25"/>
    <p:sldId id="284" r:id="rId26"/>
    <p:sldId id="320" r:id="rId27"/>
    <p:sldId id="322" r:id="rId28"/>
    <p:sldId id="285" r:id="rId29"/>
    <p:sldId id="287" r:id="rId30"/>
    <p:sldId id="323" r:id="rId31"/>
    <p:sldId id="324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300" r:id="rId43"/>
    <p:sldId id="301" r:id="rId44"/>
    <p:sldId id="302" r:id="rId45"/>
    <p:sldId id="303" r:id="rId46"/>
    <p:sldId id="304" r:id="rId47"/>
    <p:sldId id="305" r:id="rId48"/>
    <p:sldId id="310" r:id="rId49"/>
    <p:sldId id="311" r:id="rId50"/>
    <p:sldId id="306" r:id="rId51"/>
    <p:sldId id="307" r:id="rId52"/>
    <p:sldId id="308" r:id="rId53"/>
    <p:sldId id="309" r:id="rId54"/>
    <p:sldId id="313" r:id="rId55"/>
    <p:sldId id="314" r:id="rId56"/>
    <p:sldId id="315" r:id="rId57"/>
    <p:sldId id="316" r:id="rId58"/>
    <p:sldId id="317" r:id="rId59"/>
    <p:sldId id="318" r:id="rId60"/>
    <p:sldId id="325" r:id="rId61"/>
    <p:sldId id="326" r:id="rId6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6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3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A0B6A31D-BD4C-4398-A72C-2A0988532851}" type="presOf" srcId="{975D1C84-AF96-4CEF-A891-AE71F72959AB}" destId="{2B2FCE60-EB30-4852-8D79-E4687DA530C5}" srcOrd="0" destOrd="0" presId="urn:microsoft.com/office/officeart/2005/8/layout/vList2"/>
    <dgm:cxn modelId="{4CFBC05A-B20C-4736-BA24-EBD2E7E602E6}" type="presOf" srcId="{1497123D-34C8-47B0-9178-D5C5339E8A4C}" destId="{663814E4-567C-4919-900A-67E85FBA128E}" srcOrd="0" destOrd="0" presId="urn:microsoft.com/office/officeart/2005/8/layout/vList2"/>
    <dgm:cxn modelId="{DC3FC8A4-15CC-40E7-9345-4309640590CB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531722E3-44FC-4045-91C0-058F6AA54E8B}" type="presOf" srcId="{975D1C84-AF96-4CEF-A891-AE71F72959AB}" destId="{2B2FCE60-EB30-4852-8D79-E4687DA530C5}" srcOrd="0" destOrd="0" presId="urn:microsoft.com/office/officeart/2005/8/layout/vList2"/>
    <dgm:cxn modelId="{3D3B1AFD-DB7A-4673-8D51-4806C1B21615}" type="presOf" srcId="{1497123D-34C8-47B0-9178-D5C5339E8A4C}" destId="{663814E4-567C-4919-900A-67E85FBA128E}" srcOrd="0" destOrd="0" presId="urn:microsoft.com/office/officeart/2005/8/layout/vList2"/>
    <dgm:cxn modelId="{99308712-7994-44D9-896A-E2E1B286EAD8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речевая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,</a:t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7BCC1AAC-2B9C-4619-818E-73D8149B8312}" type="presOf" srcId="{1497123D-34C8-47B0-9178-D5C5339E8A4C}" destId="{663814E4-567C-4919-900A-67E85FBA128E}" srcOrd="0" destOrd="0" presId="urn:microsoft.com/office/officeart/2005/8/layout/vList2"/>
    <dgm:cxn modelId="{194684E3-F277-48E6-BF43-C7F4AC08D1B6}" type="presOf" srcId="{975D1C84-AF96-4CEF-A891-AE71F72959AB}" destId="{2B2FCE60-EB30-4852-8D79-E4687DA530C5}" srcOrd="0" destOrd="0" presId="urn:microsoft.com/office/officeart/2005/8/layout/vList2"/>
    <dgm:cxn modelId="{BDBB684E-EBCA-4E9A-995A-66A0CC8D98F8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0EE4953B-1993-4E24-824D-237E1AB3ADC8}" type="presOf" srcId="{975D1C84-AF96-4CEF-A891-AE71F72959AB}" destId="{2B2FCE60-EB30-4852-8D79-E4687DA530C5}" srcOrd="0" destOrd="0" presId="urn:microsoft.com/office/officeart/2005/8/layout/vList2"/>
    <dgm:cxn modelId="{B0C04095-C4B1-4F71-88B6-CAAF16E9B463}" type="presOf" srcId="{1497123D-34C8-47B0-9178-D5C5339E8A4C}" destId="{663814E4-567C-4919-900A-67E85FBA128E}" srcOrd="0" destOrd="0" presId="urn:microsoft.com/office/officeart/2005/8/layout/vList2"/>
    <dgm:cxn modelId="{3CA3FBD4-F48E-4F2F-917E-45B3A7259D29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речевая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dirty="0" smtClean="0"/>
            <a:t/>
          </a:r>
          <a:br>
            <a:rPr lang="ru-RU" dirty="0" smtClean="0"/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7DDB38E4-E357-490C-9D28-2AADF51B6FCD}" type="presOf" srcId="{975D1C84-AF96-4CEF-A891-AE71F72959AB}" destId="{2B2FCE60-EB30-4852-8D79-E4687DA530C5}" srcOrd="0" destOrd="0" presId="urn:microsoft.com/office/officeart/2005/8/layout/vList2"/>
    <dgm:cxn modelId="{F78047B0-AEAB-42AF-8757-E14A68F000C8}" type="presOf" srcId="{1497123D-34C8-47B0-9178-D5C5339E8A4C}" destId="{663814E4-567C-4919-900A-67E85FBA128E}" srcOrd="0" destOrd="0" presId="urn:microsoft.com/office/officeart/2005/8/layout/vList2"/>
    <dgm:cxn modelId="{F139DBF2-EF32-40EB-BD3D-41B6E2C5EA1E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29F07E4E-EAEC-4907-B9F9-904511F96597}" type="presOf" srcId="{975D1C84-AF96-4CEF-A891-AE71F72959AB}" destId="{2B2FCE60-EB30-4852-8D79-E4687DA530C5}" srcOrd="0" destOrd="0" presId="urn:microsoft.com/office/officeart/2005/8/layout/vList2"/>
    <dgm:cxn modelId="{BFA1D2EA-B123-435A-9D2E-A5176BF985B6}" type="presOf" srcId="{1497123D-34C8-47B0-9178-D5C5339E8A4C}" destId="{663814E4-567C-4919-900A-67E85FBA128E}" srcOrd="0" destOrd="0" presId="urn:microsoft.com/office/officeart/2005/8/layout/vList2"/>
    <dgm:cxn modelId="{C48ED1A0-00BA-448E-AC5E-83B6872B9189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r>
            <a:rPr lang="ru-RU" dirty="0" smtClean="0"/>
            <a:t/>
          </a:r>
          <a:br>
            <a:rPr lang="ru-RU" dirty="0" smtClean="0"/>
          </a:br>
          <a:r>
            <a: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грамматическая</a:t>
          </a:r>
          <a:r>
            <a:rPr lang="ru-RU" dirty="0" smtClean="0"/>
            <a:t>,</a:t>
          </a:r>
          <a:br>
            <a:rPr lang="ru-RU" dirty="0" smtClean="0"/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 custLinFactNeighborX="-339" custLinFactNeighborY="19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6463F472-5CCE-49EB-93C2-4AF1F83C340C}" type="presOf" srcId="{1497123D-34C8-47B0-9178-D5C5339E8A4C}" destId="{663814E4-567C-4919-900A-67E85FBA128E}" srcOrd="0" destOrd="0" presId="urn:microsoft.com/office/officeart/2005/8/layout/vList2"/>
    <dgm:cxn modelId="{69AF676D-E4E8-46E1-BE26-2A7B0CF8F436}" type="presOf" srcId="{975D1C84-AF96-4CEF-A891-AE71F72959AB}" destId="{2B2FCE60-EB30-4852-8D79-E4687DA530C5}" srcOrd="0" destOrd="0" presId="urn:microsoft.com/office/officeart/2005/8/layout/vList2"/>
    <dgm:cxn modelId="{FFE15039-4010-491D-B40E-7ED71F6E92CA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17D2EFF8-8059-4C8A-8922-EA0212C9C7AC}" type="presOf" srcId="{1497123D-34C8-47B0-9178-D5C5339E8A4C}" destId="{663814E4-567C-4919-900A-67E85FBA128E}" srcOrd="0" destOrd="0" presId="urn:microsoft.com/office/officeart/2005/8/layout/vList2"/>
    <dgm:cxn modelId="{355A6A70-8731-4946-8477-655D4FD5B67E}" type="presOf" srcId="{975D1C84-AF96-4CEF-A891-AE71F72959AB}" destId="{2B2FCE60-EB30-4852-8D79-E4687DA530C5}" srcOrd="0" destOrd="0" presId="urn:microsoft.com/office/officeart/2005/8/layout/vList2"/>
    <dgm:cxn modelId="{4766D219-C63E-46CC-B6E3-E7E7669A8642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речевая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B96CC637-8ADA-4317-9066-780275AFC30A}" type="presOf" srcId="{975D1C84-AF96-4CEF-A891-AE71F72959AB}" destId="{2B2FCE60-EB30-4852-8D79-E4687DA530C5}" srcOrd="0" destOrd="0" presId="urn:microsoft.com/office/officeart/2005/8/layout/vList2"/>
    <dgm:cxn modelId="{619D22AA-AC89-4307-886B-77F38A65FA5B}" type="presOf" srcId="{1497123D-34C8-47B0-9178-D5C5339E8A4C}" destId="{663814E4-567C-4919-900A-67E85FBA128E}" srcOrd="0" destOrd="0" presId="urn:microsoft.com/office/officeart/2005/8/layout/vList2"/>
    <dgm:cxn modelId="{D7857C38-74F4-45F0-8455-5738C2AFC983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3690D402-DE52-4B61-83D1-287EF5B34AF0}" type="presOf" srcId="{975D1C84-AF96-4CEF-A891-AE71F72959AB}" destId="{2B2FCE60-EB30-4852-8D79-E4687DA530C5}" srcOrd="0" destOrd="0" presId="urn:microsoft.com/office/officeart/2005/8/layout/vList2"/>
    <dgm:cxn modelId="{FB8439E5-E0A4-444E-B4F1-22E8DB9EBA46}" type="presOf" srcId="{1497123D-34C8-47B0-9178-D5C5339E8A4C}" destId="{663814E4-567C-4919-900A-67E85FBA128E}" srcOrd="0" destOrd="0" presId="urn:microsoft.com/office/officeart/2005/8/layout/vList2"/>
    <dgm:cxn modelId="{D5DC2290-EB3A-4F4F-A813-5698A8E733D4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грамматическая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,</a:t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EBB4650A-0526-48C7-8DBC-EE6F20C6E4C4}" type="presOf" srcId="{1497123D-34C8-47B0-9178-D5C5339E8A4C}" destId="{663814E4-567C-4919-900A-67E85FBA128E}" srcOrd="0" destOrd="0" presId="urn:microsoft.com/office/officeart/2005/8/layout/vList2"/>
    <dgm:cxn modelId="{0E609E2F-9B9B-4CED-80D8-65D349C5CBE8}" type="presOf" srcId="{975D1C84-AF96-4CEF-A891-AE71F72959AB}" destId="{2B2FCE60-EB30-4852-8D79-E4687DA530C5}" srcOrd="0" destOrd="0" presId="urn:microsoft.com/office/officeart/2005/8/layout/vList2"/>
    <dgm:cxn modelId="{659762AA-D8B9-47B7-9D0D-1DB9D582B2F2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грамматическая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,</a:t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29E476D6-1729-4076-BA1C-A96084DAD6E7}" type="presOf" srcId="{975D1C84-AF96-4CEF-A891-AE71F72959AB}" destId="{2B2FCE60-EB30-4852-8D79-E4687DA530C5}" srcOrd="0" destOrd="0" presId="urn:microsoft.com/office/officeart/2005/8/layout/vList2"/>
    <dgm:cxn modelId="{6B5450A3-E7F9-4AF9-A953-042B3B661291}" type="presOf" srcId="{1497123D-34C8-47B0-9178-D5C5339E8A4C}" destId="{663814E4-567C-4919-900A-67E85FBA128E}" srcOrd="0" destOrd="0" presId="urn:microsoft.com/office/officeart/2005/8/layout/vList2"/>
    <dgm:cxn modelId="{84603BEC-3A86-4A8E-8024-C6D004331A8E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,</a:t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 custLinFactNeighborX="-2730" custLinFactNeighborY="3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EBB4650A-0526-48C7-8DBC-EE6F20C6E4C4}" type="presOf" srcId="{1497123D-34C8-47B0-9178-D5C5339E8A4C}" destId="{663814E4-567C-4919-900A-67E85FBA128E}" srcOrd="0" destOrd="0" presId="urn:microsoft.com/office/officeart/2005/8/layout/vList2"/>
    <dgm:cxn modelId="{0E609E2F-9B9B-4CED-80D8-65D349C5CBE8}" type="presOf" srcId="{975D1C84-AF96-4CEF-A891-AE71F72959AB}" destId="{2B2FCE60-EB30-4852-8D79-E4687DA530C5}" srcOrd="0" destOrd="0" presId="urn:microsoft.com/office/officeart/2005/8/layout/vList2"/>
    <dgm:cxn modelId="{659762AA-D8B9-47B7-9D0D-1DB9D582B2F2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грамматическая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,</a:t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EBB4650A-0526-48C7-8DBC-EE6F20C6E4C4}" type="presOf" srcId="{1497123D-34C8-47B0-9178-D5C5339E8A4C}" destId="{663814E4-567C-4919-900A-67E85FBA128E}" srcOrd="0" destOrd="0" presId="urn:microsoft.com/office/officeart/2005/8/layout/vList2"/>
    <dgm:cxn modelId="{0E609E2F-9B9B-4CED-80D8-65D349C5CBE8}" type="presOf" srcId="{975D1C84-AF96-4CEF-A891-AE71F72959AB}" destId="{2B2FCE60-EB30-4852-8D79-E4687DA530C5}" srcOrd="0" destOrd="0" presId="urn:microsoft.com/office/officeart/2005/8/layout/vList2"/>
    <dgm:cxn modelId="{659762AA-D8B9-47B7-9D0D-1DB9D582B2F2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17D2EFF8-8059-4C8A-8922-EA0212C9C7AC}" type="presOf" srcId="{1497123D-34C8-47B0-9178-D5C5339E8A4C}" destId="{663814E4-567C-4919-900A-67E85FBA128E}" srcOrd="0" destOrd="0" presId="urn:microsoft.com/office/officeart/2005/8/layout/vList2"/>
    <dgm:cxn modelId="{355A6A70-8731-4946-8477-655D4FD5B67E}" type="presOf" srcId="{975D1C84-AF96-4CEF-A891-AE71F72959AB}" destId="{2B2FCE60-EB30-4852-8D79-E4687DA530C5}" srcOrd="0" destOrd="0" presId="urn:microsoft.com/office/officeart/2005/8/layout/vList2"/>
    <dgm:cxn modelId="{4766D219-C63E-46CC-B6E3-E7E7669A8642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AFD32007-75ED-4EC9-B7F3-E3E693B7324F}" type="presOf" srcId="{1497123D-34C8-47B0-9178-D5C5339E8A4C}" destId="{663814E4-567C-4919-900A-67E85FBA128E}" srcOrd="0" destOrd="0" presId="urn:microsoft.com/office/officeart/2005/8/layout/vList2"/>
    <dgm:cxn modelId="{96CE83BA-50E2-4412-A8A5-18F2088B6602}" type="presOf" srcId="{975D1C84-AF96-4CEF-A891-AE71F72959AB}" destId="{2B2FCE60-EB30-4852-8D79-E4687DA530C5}" srcOrd="0" destOrd="0" presId="urn:microsoft.com/office/officeart/2005/8/layout/vList2"/>
    <dgm:cxn modelId="{9E7068D0-3FF9-4B76-82F8-5574EB57A25B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836760E1-5CB2-443B-9363-F12443F0E4B0}" type="presOf" srcId="{1497123D-34C8-47B0-9178-D5C5339E8A4C}" destId="{663814E4-567C-4919-900A-67E85FBA128E}" srcOrd="0" destOrd="0" presId="urn:microsoft.com/office/officeart/2005/8/layout/vList2"/>
    <dgm:cxn modelId="{D0747BE9-84FB-4409-9A2D-4EF39AE021DF}" type="presOf" srcId="{975D1C84-AF96-4CEF-A891-AE71F72959AB}" destId="{2B2FCE60-EB30-4852-8D79-E4687DA530C5}" srcOrd="0" destOrd="0" presId="urn:microsoft.com/office/officeart/2005/8/layout/vList2"/>
    <dgm:cxn modelId="{300EA794-BEB1-456F-A93C-F49444B35405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речевая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,</a:t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48D59F6D-0318-4F38-8EB0-7F6E22038A6E}" type="presOf" srcId="{1497123D-34C8-47B0-9178-D5C5339E8A4C}" destId="{663814E4-567C-4919-900A-67E85FBA128E}" srcOrd="0" destOrd="0" presId="urn:microsoft.com/office/officeart/2005/8/layout/vList2"/>
    <dgm:cxn modelId="{2C0F71D6-4359-4808-80E2-6477C1E177BC}" type="presOf" srcId="{975D1C84-AF96-4CEF-A891-AE71F72959AB}" destId="{2B2FCE60-EB30-4852-8D79-E4687DA530C5}" srcOrd="0" destOrd="0" presId="urn:microsoft.com/office/officeart/2005/8/layout/vList2"/>
    <dgm:cxn modelId="{616C9B07-344D-4BEA-9F52-0FDFAE263ABA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речевая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,</a:t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48D59F6D-0318-4F38-8EB0-7F6E22038A6E}" type="presOf" srcId="{1497123D-34C8-47B0-9178-D5C5339E8A4C}" destId="{663814E4-567C-4919-900A-67E85FBA128E}" srcOrd="0" destOrd="0" presId="urn:microsoft.com/office/officeart/2005/8/layout/vList2"/>
    <dgm:cxn modelId="{2C0F71D6-4359-4808-80E2-6477C1E177BC}" type="presOf" srcId="{975D1C84-AF96-4CEF-A891-AE71F72959AB}" destId="{2B2FCE60-EB30-4852-8D79-E4687DA530C5}" srcOrd="0" destOrd="0" presId="urn:microsoft.com/office/officeart/2005/8/layout/vList2"/>
    <dgm:cxn modelId="{616C9B07-344D-4BEA-9F52-0FDFAE263ABA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AFD32007-75ED-4EC9-B7F3-E3E693B7324F}" type="presOf" srcId="{1497123D-34C8-47B0-9178-D5C5339E8A4C}" destId="{663814E4-567C-4919-900A-67E85FBA128E}" srcOrd="0" destOrd="0" presId="urn:microsoft.com/office/officeart/2005/8/layout/vList2"/>
    <dgm:cxn modelId="{96CE83BA-50E2-4412-A8A5-18F2088B6602}" type="presOf" srcId="{975D1C84-AF96-4CEF-A891-AE71F72959AB}" destId="{2B2FCE60-EB30-4852-8D79-E4687DA530C5}" srcOrd="0" destOrd="0" presId="urn:microsoft.com/office/officeart/2005/8/layout/vList2"/>
    <dgm:cxn modelId="{9E7068D0-3FF9-4B76-82F8-5574EB57A25B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A4786432-AA9D-41E7-B9A5-3B1F9824C668}" type="presOf" srcId="{975D1C84-AF96-4CEF-A891-AE71F72959AB}" destId="{2B2FCE60-EB30-4852-8D79-E4687DA530C5}" srcOrd="0" destOrd="0" presId="urn:microsoft.com/office/officeart/2005/8/layout/vList2"/>
    <dgm:cxn modelId="{7330DFD0-BF93-4FB8-9214-0D64FD56058C}" type="presOf" srcId="{1497123D-34C8-47B0-9178-D5C5339E8A4C}" destId="{663814E4-567C-4919-900A-67E85FBA128E}" srcOrd="0" destOrd="0" presId="urn:microsoft.com/office/officeart/2005/8/layout/vList2"/>
    <dgm:cxn modelId="{DE67A67F-9330-4E9B-ACEC-E6891F6271D7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75D1C84-AF96-4CEF-A891-AE71F72959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497123D-34C8-47B0-9178-D5C5339E8A4C}">
      <dgm:prSet/>
      <dgm:spPr>
        <a:solidFill>
          <a:srgbClr val="CCFFCC"/>
        </a:solidFill>
        <a:ln>
          <a:solidFill>
            <a:srgbClr val="00FF00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грамматическая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,</a:t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C99C5-E011-4E37-8EB3-F4ACC65CC5F1}" type="parTrans" cxnId="{2BF26B20-AE7B-46CD-BA3C-FF0DDAAE6990}">
      <dgm:prSet/>
      <dgm:spPr/>
      <dgm:t>
        <a:bodyPr/>
        <a:lstStyle/>
        <a:p>
          <a:endParaRPr lang="ru-RU"/>
        </a:p>
      </dgm:t>
    </dgm:pt>
    <dgm:pt modelId="{400C79A6-C335-4BA4-BA68-235D6CBB71FF}" type="sibTrans" cxnId="{2BF26B20-AE7B-46CD-BA3C-FF0DDAAE6990}">
      <dgm:prSet/>
      <dgm:spPr/>
      <dgm:t>
        <a:bodyPr/>
        <a:lstStyle/>
        <a:p>
          <a:endParaRPr lang="ru-RU"/>
        </a:p>
      </dgm:t>
    </dgm:pt>
    <dgm:pt modelId="{2B2FCE60-EB30-4852-8D79-E4687DA530C5}" type="pres">
      <dgm:prSet presAssocID="{975D1C84-AF96-4CEF-A891-AE71F7295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3814E4-567C-4919-900A-67E85FBA128E}" type="pres">
      <dgm:prSet presAssocID="{1497123D-34C8-47B0-9178-D5C5339E8A4C}" presName="parentText" presStyleLbl="node1" presStyleIdx="0" presStyleCnt="1" custLinFactNeighborX="-339" custLinFactNeighborY="10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26B20-AE7B-46CD-BA3C-FF0DDAAE6990}" srcId="{975D1C84-AF96-4CEF-A891-AE71F72959AB}" destId="{1497123D-34C8-47B0-9178-D5C5339E8A4C}" srcOrd="0" destOrd="0" parTransId="{29EC99C5-E011-4E37-8EB3-F4ACC65CC5F1}" sibTransId="{400C79A6-C335-4BA4-BA68-235D6CBB71FF}"/>
    <dgm:cxn modelId="{39202BFE-3728-4984-A262-8F4ADCEFB469}" type="presOf" srcId="{1497123D-34C8-47B0-9178-D5C5339E8A4C}" destId="{663814E4-567C-4919-900A-67E85FBA128E}" srcOrd="0" destOrd="0" presId="urn:microsoft.com/office/officeart/2005/8/layout/vList2"/>
    <dgm:cxn modelId="{16DF3848-2EFF-4338-9008-C2EE9656871C}" type="presOf" srcId="{975D1C84-AF96-4CEF-A891-AE71F72959AB}" destId="{2B2FCE60-EB30-4852-8D79-E4687DA530C5}" srcOrd="0" destOrd="0" presId="urn:microsoft.com/office/officeart/2005/8/layout/vList2"/>
    <dgm:cxn modelId="{0CA69899-7680-4BDB-8F79-3C898D26739B}" type="presParOf" srcId="{2B2FCE60-EB30-4852-8D79-E4687DA530C5}" destId="{663814E4-567C-4919-900A-67E85FBA12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21951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31269"/>
        <a:ext cx="7188004" cy="202074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21951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31269"/>
        <a:ext cx="7188004" cy="202074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21951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33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речевая</a:t>
          </a: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>,</a:t>
          </a:r>
          <a:br>
            <a:rPr lang="ru-RU" sz="33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31269"/>
        <a:ext cx="7188004" cy="202074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21951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31269"/>
        <a:ext cx="7188004" cy="202074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21951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33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речевая</a:t>
          </a: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3300" kern="1200" dirty="0" smtClean="0"/>
            <a:t/>
          </a:r>
          <a:br>
            <a:rPr lang="ru-RU" sz="3300" kern="1200" dirty="0" smtClean="0"/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31269"/>
        <a:ext cx="7188004" cy="202074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21951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31269"/>
        <a:ext cx="7188004" cy="202074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5293"/>
          <a:ext cx="7406640" cy="227799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r>
            <a:rPr lang="ru-RU" sz="3300" kern="1200" dirty="0" smtClean="0"/>
            <a:t/>
          </a:r>
          <a:br>
            <a:rPr lang="ru-RU" sz="3300" kern="1200" dirty="0" smtClean="0"/>
          </a:br>
          <a:r>
            <a:rPr lang="ru-RU" sz="33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грамматическая</a:t>
          </a:r>
          <a:r>
            <a:rPr lang="ru-RU" sz="3300" kern="1200" dirty="0" smtClean="0"/>
            <a:t>,</a:t>
          </a:r>
          <a:br>
            <a:rPr lang="ru-RU" sz="3300" kern="1200" dirty="0" smtClean="0"/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1202" y="116495"/>
        <a:ext cx="7184236" cy="205558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21951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31269"/>
        <a:ext cx="7188004" cy="2020744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21951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речевая</a:t>
          </a: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31269"/>
        <a:ext cx="7188004" cy="202074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21951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31269"/>
        <a:ext cx="7188004" cy="2020744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21951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33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грамматическая</a:t>
          </a: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>,</a:t>
          </a:r>
          <a:br>
            <a:rPr lang="ru-RU" sz="33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31269"/>
        <a:ext cx="7188004" cy="20207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21951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sz="33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грамматическая</a:t>
          </a: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>,</a:t>
          </a:r>
          <a:br>
            <a:rPr lang="ru-RU" sz="33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sz="33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9318" y="131269"/>
        <a:ext cx="7188004" cy="2020744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30752"/>
          <a:ext cx="7545558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33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</a:t>
          </a: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>,</a:t>
          </a:r>
          <a:br>
            <a:rPr lang="ru-RU" sz="33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40070"/>
        <a:ext cx="7326922" cy="2020744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21951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33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грамматическая</a:t>
          </a: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>,</a:t>
          </a:r>
          <a:br>
            <a:rPr lang="ru-RU" sz="33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31269"/>
        <a:ext cx="7188004" cy="2020744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21951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31269"/>
        <a:ext cx="7188004" cy="20207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21951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31269"/>
        <a:ext cx="7188004" cy="20207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21951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33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31269"/>
        <a:ext cx="7188004" cy="20207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21951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33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речевая</a:t>
          </a: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>,</a:t>
          </a:r>
          <a:br>
            <a:rPr lang="ru-RU" sz="33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31269"/>
        <a:ext cx="7188004" cy="202074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21951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33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речевая</a:t>
          </a: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>,</a:t>
          </a:r>
          <a:br>
            <a:rPr lang="ru-RU" sz="33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31269"/>
        <a:ext cx="7188004" cy="202074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21951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31269"/>
        <a:ext cx="7188004" cy="202074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21951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грамматическая,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31269"/>
        <a:ext cx="7188004" cy="202074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814E4-567C-4919-900A-67E85FBA128E}">
      <dsp:nvSpPr>
        <dsp:cNvPr id="0" name=""/>
        <dsp:cNvSpPr/>
      </dsp:nvSpPr>
      <dsp:spPr>
        <a:xfrm>
          <a:off x="0" y="43903"/>
          <a:ext cx="7406640" cy="2239380"/>
        </a:xfrm>
        <a:prstGeom prst="roundRect">
          <a:avLst/>
        </a:prstGeom>
        <a:solidFill>
          <a:srgbClr val="CCFFCC"/>
        </a:solidFill>
        <a:ln w="12700" cap="flat" cmpd="sng" algn="ctr">
          <a:solidFill>
            <a:srgbClr val="00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Определите тип ошибки:</a:t>
          </a: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33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грамматическая</a:t>
          </a: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>,</a:t>
          </a:r>
          <a:br>
            <a:rPr lang="ru-RU" sz="33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речевая,</a:t>
          </a:r>
          <a:b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33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логическая</a:t>
          </a:r>
          <a:endParaRPr lang="ru-RU" sz="33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9318" y="153221"/>
        <a:ext cx="7188004" cy="20207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48959-138F-478D-81D7-0E4B262DC34E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A283B-60EA-4E24-BEB5-7B318B76B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98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EA283B-60EA-4E24-BEB5-7B318B76B5B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57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28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7AA2BF-A914-42C9-AB0F-452B0E3F4BB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4858098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22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5DA0A7-4725-4C21-8505-7A4CE432397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1455671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33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8CC2B2-1D55-4FF1-A232-37981FBDF66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2233018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25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5FE238-5CA8-4369-B31E-3BC9B50F666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6344053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35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B454C4-4E7F-413D-98E3-5441057C8B3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3941101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66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BA8542-5573-4B93-871A-9D60A8150EF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8195507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76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CD9CF5-8B58-48B1-A333-BCAE71F0159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6652237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81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8D4D37-1725-4295-B7CD-9DDE111B240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2772652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91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0E2023-3ABF-477B-B3D7-B10DAA24254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500052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08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678369-E7C4-4821-BDA5-CB841243230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1551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72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7A589A-8AAC-4EF3-BC1D-E9641E55CB8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82619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18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61519F-8221-4943-8419-D0807D741DD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9444471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81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8D4D37-1725-4295-B7CD-9DDE111B240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075029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82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9CD7B4-7FD9-4D42-931B-4314FAF3C28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186622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13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8F8D92-006E-48B6-8752-CD2BFE849BC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85356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23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0BD9273-8E4B-4355-8925-4D9FAEAC979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298237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2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5BD88F-485E-4929-B453-CBD2AA3E558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909058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2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5BD88F-485E-4929-B453-CBD2AA3E558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0231882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13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8F8D92-006E-48B6-8752-CD2BFE849BC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1612619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17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1234A8-E0D3-40BC-8BAE-F394705C672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149865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15C3B-A579-46B8-BA39-CC74B8645293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095D6-9115-4168-BEB4-E8346027D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750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15C3B-A579-46B8-BA39-CC74B8645293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095D6-9115-4168-BEB4-E8346027D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20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15C3B-A579-46B8-BA39-CC74B8645293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095D6-9115-4168-BEB4-E8346027D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104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15C3B-A579-46B8-BA39-CC74B8645293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095D6-9115-4168-BEB4-E8346027D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486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15C3B-A579-46B8-BA39-CC74B8645293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095D6-9115-4168-BEB4-E8346027D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463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15C3B-A579-46B8-BA39-CC74B8645293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095D6-9115-4168-BEB4-E8346027D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221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15C3B-A579-46B8-BA39-CC74B8645293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095D6-9115-4168-BEB4-E8346027D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415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15C3B-A579-46B8-BA39-CC74B8645293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095D6-9115-4168-BEB4-E8346027D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929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15C3B-A579-46B8-BA39-CC74B8645293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095D6-9115-4168-BEB4-E8346027D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569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15C3B-A579-46B8-BA39-CC74B8645293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095D6-9115-4168-BEB4-E8346027D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218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15C3B-A579-46B8-BA39-CC74B8645293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095D6-9115-4168-BEB4-E8346027D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276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15C3B-A579-46B8-BA39-CC74B8645293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095D6-9115-4168-BEB4-E8346027D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622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86342" y="1542980"/>
            <a:ext cx="825662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Итоговое сочинение.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Логические, речевые 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 грамматические ошибки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290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4092" y="1284992"/>
            <a:ext cx="111392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следить за соразмерностью частей сочинения, вступление и заключение к которому должны вместе занимать не более трети всего объема работы, 30 а основная часть – примерно две трети.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следует делать вступление слишком расплывчатым и объемным, а заключение очень кратким.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16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81200" y="152400"/>
            <a:ext cx="8218488" cy="53975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defRPr/>
            </a:pPr>
            <a:r>
              <a:rPr lang="ru-RU" b="1" cap="none" smtClean="0"/>
              <a:t>Логические ошибки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>
          <a:xfrm>
            <a:off x="381000" y="981077"/>
            <a:ext cx="11597640" cy="43376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tx2"/>
                </a:solidFill>
              </a:rPr>
              <a:t>Логическая ошибка</a:t>
            </a:r>
            <a:r>
              <a:rPr lang="ru-RU" sz="2000" dirty="0"/>
              <a:t> – нарушение правил или законов логики, признак формальной несостоятельности определений, рассуждений, доказательств и выводов. Логические ошибки включают широкий спектр нарушений в построении развернутого монологического высказывания на заданную тему, начиная с отступлений от темы, пропуска необходимых частей работы, отсутствия связи между частями и заканчивая отдельными логическими несообразностями в толковании фактов и явлений. К характерным логическим ошибкам экзаменуемых относятся: </a:t>
            </a:r>
          </a:p>
          <a:p>
            <a:pPr marL="0" indent="0">
              <a:buNone/>
            </a:pPr>
            <a:r>
              <a:rPr lang="ru-RU" sz="2000" dirty="0"/>
              <a:t>1) нарушение последовательности высказывания;</a:t>
            </a:r>
          </a:p>
          <a:p>
            <a:pPr marL="0" indent="0">
              <a:buNone/>
            </a:pPr>
            <a:r>
              <a:rPr lang="ru-RU" sz="2000" dirty="0"/>
              <a:t>2) отсутствие связи между частями высказывания;</a:t>
            </a:r>
          </a:p>
          <a:p>
            <a:pPr marL="0" indent="0">
              <a:buNone/>
            </a:pPr>
            <a:r>
              <a:rPr lang="ru-RU" sz="2000" dirty="0"/>
              <a:t>3) неоправданное повторение высказанной ранее мысли;</a:t>
            </a:r>
          </a:p>
          <a:p>
            <a:pPr marL="0" indent="0">
              <a:buNone/>
            </a:pPr>
            <a:r>
              <a:rPr lang="ru-RU" sz="2000" dirty="0"/>
              <a:t>4) раздробление </a:t>
            </a:r>
            <a:r>
              <a:rPr lang="ru-RU" sz="2000" dirty="0" err="1"/>
              <a:t>микротемы</a:t>
            </a:r>
            <a:r>
              <a:rPr lang="ru-RU" sz="2000" dirty="0"/>
              <a:t> другой </a:t>
            </a:r>
            <a:r>
              <a:rPr lang="ru-RU" sz="2000" dirty="0" err="1"/>
              <a:t>микротемой</a:t>
            </a:r>
            <a:r>
              <a:rPr lang="ru-RU" sz="2000" dirty="0"/>
              <a:t>;</a:t>
            </a:r>
          </a:p>
          <a:p>
            <a:pPr marL="0" indent="0">
              <a:buNone/>
            </a:pPr>
            <a:r>
              <a:rPr lang="ru-RU" sz="2000" dirty="0"/>
              <a:t>5) несоразмерность частей высказывания;</a:t>
            </a:r>
          </a:p>
          <a:p>
            <a:pPr marL="0" indent="0">
              <a:buNone/>
            </a:pPr>
            <a:r>
              <a:rPr lang="ru-RU" sz="2000" dirty="0"/>
              <a:t>6) отсутствие необходимых частей высказывания и т. п.;</a:t>
            </a:r>
          </a:p>
          <a:p>
            <a:pPr marL="0" indent="0">
              <a:buNone/>
            </a:pPr>
            <a:r>
              <a:rPr lang="ru-RU" sz="2000" dirty="0"/>
              <a:t>7) нарушение причинно-следственных связей;</a:t>
            </a:r>
          </a:p>
          <a:p>
            <a:pPr marL="0" indent="0">
              <a:buNone/>
            </a:pPr>
            <a:r>
              <a:rPr lang="ru-RU" sz="2000" dirty="0"/>
              <a:t>8) нарушение логико-композиционной структуры текста. </a:t>
            </a:r>
          </a:p>
        </p:txBody>
      </p:sp>
    </p:spTree>
    <p:extLst>
      <p:ext uri="{BB962C8B-B14F-4D97-AF65-F5344CB8AC3E}">
        <p14:creationId xmlns:p14="http://schemas.microsoft.com/office/powerpoint/2010/main" val="396002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81200" y="152400"/>
            <a:ext cx="8218488" cy="1371600"/>
          </a:xfrm>
        </p:spPr>
        <p:txBody>
          <a:bodyPr/>
          <a:lstStyle/>
          <a:p>
            <a:pPr>
              <a:defRPr/>
            </a:pPr>
            <a:endParaRPr lang="ru-RU" sz="1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95209745"/>
              </p:ext>
            </p:extLst>
          </p:nvPr>
        </p:nvGraphicFramePr>
        <p:xfrm>
          <a:off x="253524" y="304801"/>
          <a:ext cx="11673840" cy="5848400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4668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050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154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ошибки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Примеры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6512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Сопоставление (противопоставление) двух логически неоднородных (различных по объему и по содержанию) понятий в предложении, тексте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488" indent="271463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уроке присутствовали директор, библиотекарь, а также Анна Петровна Иванова и Зоя Ивановна </a:t>
                      </a: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Петрова;</a:t>
                      </a:r>
                    </a:p>
                    <a:p>
                      <a:pPr marL="90488" indent="271463" algn="l"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 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облокотился спиной на батарею; </a:t>
                      </a:r>
                      <a:endParaRPr lang="ru-RU" sz="2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90488" indent="271463" algn="l"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хорошую учебу и воспитание детей родители обучающихся получили благодарственные письма от администрации школы.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6870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Нарушение причинно-следственных отношений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488" indent="271463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последние годы очень много сделано для модернизации образования, однако педагоги работают по-старому, так как вопросы модернизации образования решаются слабо.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5393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Пропуск звена в объяснении, «логический скачок».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488" indent="271463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Людской поток через наш двор перекрыть вряд ли возможно. [?] А как хочется, чтобы двор был украшением и школы, и поселка.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54480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Перестановка частей текста (если она не обусловлена заданием к сочинению или изложению)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488" indent="271463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Пора вернуть этому слову его истинный смысл! Честь... Но как это сделать?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643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81200" y="152401"/>
            <a:ext cx="8147050" cy="396875"/>
          </a:xfrm>
        </p:spPr>
        <p:txBody>
          <a:bodyPr>
            <a:normAutofit/>
          </a:bodyPr>
          <a:lstStyle/>
          <a:p>
            <a:pPr>
              <a:defRPr/>
            </a:pP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69688349"/>
              </p:ext>
            </p:extLst>
          </p:nvPr>
        </p:nvGraphicFramePr>
        <p:xfrm>
          <a:off x="167640" y="76202"/>
          <a:ext cx="12024360" cy="6705600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4651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78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45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37881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Неоправданная подмена лица, от которого ведется повествование (например, сначала от первого, затем от третьего лица)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488" indent="271463" algn="l">
                        <a:spcAft>
                          <a:spcPts val="0"/>
                        </a:spcAft>
                      </a:pPr>
                      <a:r>
                        <a:rPr lang="ru-RU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 пишет о природе, описывает природу севера, вижу снега и просторы снежных равнин.</a:t>
                      </a:r>
                      <a:endParaRPr lang="ru-RU" sz="2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694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Сопоставление логически несопоставимых понятий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488" indent="271463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Синтаксис энциклопедических статей отличен </a:t>
                      </a: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других 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научных статей.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848">
                <a:tc gridSpan="3"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Композиционно-текстовые ошибки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3738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Неудачный зачин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488" indent="271463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 начинается предложением, содержащим указание на предыдущий контекст, который в самом тексте отсутствует, наличием указательных словоформ в первом предложении, например: В этом тексте автор…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7320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Ошибки в основной части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488" indent="271463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а). Сближение относительно далеких мыслей в одном </a:t>
                      </a: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предложении.</a:t>
                      </a:r>
                    </a:p>
                    <a:p>
                      <a:pPr marL="90488" indent="271463" algn="l"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). Отсутствие последовательности в изложении; бессвязность и нарушение порядка предложений. </a:t>
                      </a:r>
                      <a:endParaRPr lang="ru-RU" sz="2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90488" indent="271463" algn="l"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). Использование разнотипных по структуре предложений, ведущее к затруднению понимания смысла.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3694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Неудачная концовка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Дублирование вывода, неоправданное повторение высказанной ранее мысли.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199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824" y="1120616"/>
            <a:ext cx="1126587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по критерию № 4 «Качество письменной речи»:</a:t>
            </a:r>
          </a:p>
          <a:p>
            <a:pPr>
              <a:buFont typeface="+mj-lt"/>
              <a:buAutoNum type="arabicPeriod"/>
            </a:pPr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низкое качество речи и речевые ошибки;</a:t>
            </a:r>
          </a:p>
          <a:p>
            <a:pPr>
              <a:buFont typeface="+mj-lt"/>
              <a:buAutoNum type="arabicPeriod"/>
            </a:pPr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в процессе редактирования, переписывания и проверки сочинения</a:t>
            </a:r>
            <a:endParaRPr lang="ru-RU" sz="36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83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3627" y="235114"/>
            <a:ext cx="1153550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Наиболее распространенными речевыми ошибками итоговых сочинений являются: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употребление слова в несвойственном ему значении;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употребление </a:t>
            </a:r>
            <a:r>
              <a:rPr lang="ru-RU" sz="2400" b="0" i="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иностилевых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слов и выражений, речевые штампы, канцеляризмы;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неуместное использование эмоционально окрашенных слов и синтаксических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конструкций;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немотивированное применение диалектных и просторечных слов и выражений;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смешение лексики разных исторических эпох;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нарушение лексической сочетаемости;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употребление лишнего слова (плеоназм);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речевые повторы, т.е. повторение или двойное употребление близких по смыслу слов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или синонимов без оправданной необходимости (тавтология);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необоснованный пропуск слова;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порядок слов, приводящий к неоднозначному пониманию предложения.</a:t>
            </a:r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9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81200" y="152400"/>
            <a:ext cx="8147050" cy="91440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ru-RU" sz="1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38951321"/>
              </p:ext>
            </p:extLst>
          </p:nvPr>
        </p:nvGraphicFramePr>
        <p:xfrm>
          <a:off x="201930" y="243841"/>
          <a:ext cx="11990070" cy="6370320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4717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728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5217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ошибки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Примеры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889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Употребление слова в несвойственном ему значении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488" indent="271463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 были шокированы прекрасной игрой актеров. </a:t>
                      </a:r>
                      <a:b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Благодаря пожару, лес сгорел.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946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Неоправданное употребление диалектных и просторечных слов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488" indent="180975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Таким людям всегда удается объегорить других. </a:t>
                      </a:r>
                      <a:endParaRPr lang="ru-RU" sz="2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90488" indent="180975" algn="l"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Обломов 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ничем не занимался и целыми днями валял дурака.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1380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Неудачное употребление местоимений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488" indent="180975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 написал В. Белов. Он относится к художественному стилю; </a:t>
                      </a:r>
                      <a:endParaRPr lang="ru-RU" sz="2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90488" indent="180975" algn="l"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меня сразу же возникла картина в своем воображении.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6487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Употребление слов иной стилевой окраски; смешение лексики разных эпох; неуместное употребление </a:t>
                      </a:r>
                      <a:r>
                        <a:rPr lang="ru-RU" sz="2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канцелярита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экспрессивных, эмоционально окрашенных слов, устаревшей лексики, жаргонизмов, неуместное употребление фразеологизмов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488" indent="180975"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задумке автора, герой побеждает; </a:t>
                      </a:r>
                      <a:endParaRPr lang="ru-RU" sz="2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90488" indent="180975" algn="l"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Молчалин 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работает секретарем </a:t>
                      </a: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Фамусова;</a:t>
                      </a:r>
                    </a:p>
                    <a:p>
                      <a:pPr marL="90488" indent="180975" algn="l"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романе А.С. Пушкина имеют место лирические отступления; </a:t>
                      </a:r>
                      <a:endParaRPr lang="ru-RU" sz="2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90488" indent="180975" algn="l"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 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 и дело прибегает к употреблению метафор и олицетворений. </a:t>
                      </a:r>
                      <a:endParaRPr lang="ru-RU" sz="2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90488" indent="180975" algn="l"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 я был там, то за такое отношение к матери я бы этому кексу в грызло бы дал; </a:t>
                      </a:r>
                      <a:endParaRPr lang="ru-RU" sz="2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90488" indent="180975" algn="l"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Зощенко 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палец в рот не клади, а дай только посмешить читателя.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294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81200" y="152400"/>
            <a:ext cx="5791200" cy="198120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48475984"/>
              </p:ext>
            </p:extLst>
          </p:nvPr>
        </p:nvGraphicFramePr>
        <p:xfrm>
          <a:off x="349568" y="251460"/>
          <a:ext cx="11842432" cy="6705600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4659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83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3860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Неразличение</a:t>
                      </a:r>
                      <a:r>
                        <a:rPr lang="ru-RU" sz="2000" dirty="0">
                          <a:effectLst/>
                        </a:rPr>
                        <a:t> оттенков значения, вносимых в слово приставкой и суффиксом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indent="361950" algn="l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В таких случаях я взглядываю в словарь.</a:t>
                      </a:r>
                      <a:endParaRPr lang="ru-RU" sz="2000" b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3940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Неразличение</a:t>
                      </a:r>
                      <a:r>
                        <a:rPr lang="ru-RU" sz="2000" dirty="0">
                          <a:effectLst/>
                        </a:rPr>
                        <a:t> паронимов, синонимичных слов; ошибки в употреблении антонимов при построении антитезы; разрушение образного значения фразеологизма в неудачно организованном контексте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488" indent="271463"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Были приняты эффектные меры; </a:t>
                      </a:r>
                      <a:endParaRPr lang="ru-RU" sz="2000" dirty="0" smtClean="0">
                        <a:effectLst/>
                      </a:endParaRPr>
                    </a:p>
                    <a:p>
                      <a:pPr marL="90488" indent="271463" algn="l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Имя </a:t>
                      </a:r>
                      <a:r>
                        <a:rPr lang="ru-RU" sz="2000" dirty="0">
                          <a:effectLst/>
                        </a:rPr>
                        <a:t>этого поэта знакомо во многих странах; 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 третьей части текста не веселый, но и не мажорный мотив заставляет нас задуматься; </a:t>
                      </a:r>
                      <a:endParaRPr lang="ru-RU" sz="2000" dirty="0" smtClean="0">
                        <a:effectLst/>
                      </a:endParaRPr>
                    </a:p>
                    <a:p>
                      <a:pPr marL="90488" indent="271463" algn="l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Грампластинка </a:t>
                      </a:r>
                      <a:r>
                        <a:rPr lang="ru-RU" sz="2000" dirty="0">
                          <a:effectLst/>
                        </a:rPr>
                        <a:t>не сказала еще своего последнего слова.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6719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Нарушение лексической сочетаемости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indent="361950" algn="l"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Автор использует художественные </a:t>
                      </a:r>
                      <a:r>
                        <a:rPr lang="ru-RU" sz="2000" dirty="0">
                          <a:effectLst/>
                        </a:rPr>
                        <a:t>особенности.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6719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Употребление лишних слов, в том числе плеоназм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indent="361950"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Молодой юноша; очень прекрасный.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0082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Употребление рядом или близко однокоренных слов (тавтология)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indent="361950"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 этом рассказе рассказывается о реальных событиях.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Неоправданное повторение слова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488" indent="271463"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Герой рассказа не задумывается над своим поступком. Герой даже не понимает всей глубины содеянного им.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Бедность и однообразие синтаксических конструкций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488" indent="271463" algn="l"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Когда писатель пришел в редакцию, его принял главный редактор. Когда они поговорили, писатель отправился в гостиницу.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6719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Употребление лишних слов, лексическая избыточность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488" indent="271463" algn="l"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Тогда о том, чтобы вы могли улыбнуться, об этом позаботится книжный наш магазин.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088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1563" y="1"/>
            <a:ext cx="91559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93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1174" y="1868297"/>
            <a:ext cx="79921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Тренинг по определению 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 исправлению ошибок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564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017" y="236537"/>
            <a:ext cx="1169142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по критерию № 1 «Соответствие теме»:</a:t>
            </a:r>
          </a:p>
          <a:p>
            <a:pPr>
              <a:buFont typeface="+mj-lt"/>
              <a:buAutoNum type="arabicPeriod"/>
            </a:pPr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непонимание формулировки темы и недостаточное внимание к ракурсу постановки вопроса (в сочинениях 2014–2017 гг. школьники часто расширяли содержание работы до уровня тематического направления, размышляли о войне, времени, доме, любви, чести и бесчестии, опыте и ошибках и т.п. без учета конкретного аспекта рассуждений, заявленного в теме);</a:t>
            </a:r>
          </a:p>
          <a:p>
            <a:pPr>
              <a:buFont typeface="+mj-lt"/>
              <a:buAutoNum type="arabicPeriod"/>
            </a:pPr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выявить ключевые слова в формулировке вопроса, чтобы направить свои рассуждения в правильное русло и не уйти от темы сочинения;</a:t>
            </a:r>
          </a:p>
          <a:p>
            <a:pPr fontAlgn="base">
              <a:buFont typeface="+mj-lt"/>
              <a:buAutoNum type="arabicPeriod"/>
            </a:pPr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нечеткое понимание терминов или нравственно-психологических понятий в формулировке избранной темы.</a:t>
            </a:r>
          </a:p>
        </p:txBody>
      </p:sp>
    </p:spTree>
    <p:extLst>
      <p:ext uri="{BB962C8B-B14F-4D97-AF65-F5344CB8AC3E}">
        <p14:creationId xmlns:p14="http://schemas.microsoft.com/office/powerpoint/2010/main" val="51605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07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9876" y="3386088"/>
            <a:ext cx="7407275" cy="2308324"/>
          </a:xfrm>
        </p:spPr>
        <p:txBody>
          <a:bodyPr anchor="ctr">
            <a:spAutoFit/>
          </a:bodyPr>
          <a:lstStyle/>
          <a:p>
            <a:pPr marL="26988"/>
            <a:r>
              <a:rPr lang="ru-RU" sz="4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единство и общая воля к победе могут помочь нашим героям достичь первого места пьедестала почёта.</a:t>
            </a:r>
          </a:p>
        </p:txBody>
      </p:sp>
    </p:spTree>
    <p:extLst>
      <p:ext uri="{BB962C8B-B14F-4D97-AF65-F5344CB8AC3E}">
        <p14:creationId xmlns:p14="http://schemas.microsoft.com/office/powerpoint/2010/main" val="322204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17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9876" y="3386088"/>
            <a:ext cx="7407275" cy="2308324"/>
          </a:xfrm>
        </p:spPr>
        <p:txBody>
          <a:bodyPr anchor="ctr">
            <a:spAutoFit/>
          </a:bodyPr>
          <a:lstStyle/>
          <a:p>
            <a:pPr marL="26988"/>
            <a:r>
              <a:rPr lang="ru-RU" sz="4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единство и общая воля к победе могут помочь нашим героям достичь первого места </a:t>
            </a:r>
            <a:r>
              <a:rPr lang="ru-RU" sz="40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4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пьедестал</a:t>
            </a:r>
            <a:r>
              <a:rPr lang="ru-RU" sz="40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почёта.</a:t>
            </a:r>
          </a:p>
        </p:txBody>
      </p:sp>
    </p:spTree>
    <p:extLst>
      <p:ext uri="{BB962C8B-B14F-4D97-AF65-F5344CB8AC3E}">
        <p14:creationId xmlns:p14="http://schemas.microsoft.com/office/powerpoint/2010/main" val="398602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27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9876" y="3694063"/>
            <a:ext cx="7407275" cy="2308324"/>
          </a:xfrm>
        </p:spPr>
        <p:txBody>
          <a:bodyPr anchor="ctr">
            <a:spAutoFit/>
          </a:bodyPr>
          <a:lstStyle/>
          <a:p>
            <a:pPr marL="26988"/>
            <a:r>
              <a:rPr lang="ru-RU" sz="4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современном мире трудно отказаться от компьютера, потому что потерять в себе человеческое – умереть духовно.</a:t>
            </a:r>
          </a:p>
        </p:txBody>
      </p:sp>
    </p:spTree>
    <p:extLst>
      <p:ext uri="{BB962C8B-B14F-4D97-AF65-F5344CB8AC3E}">
        <p14:creationId xmlns:p14="http://schemas.microsoft.com/office/powerpoint/2010/main" val="124279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37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9876" y="3694063"/>
            <a:ext cx="7407275" cy="2308324"/>
          </a:xfrm>
        </p:spPr>
        <p:txBody>
          <a:bodyPr anchor="ctr">
            <a:spAutoFit/>
          </a:bodyPr>
          <a:lstStyle/>
          <a:p>
            <a:pPr marL="26988"/>
            <a:r>
              <a:rPr lang="ru-RU" sz="4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современном мире трудно отказаться от компьютера, потому что потерять в себе человеческое – умереть духовно.</a:t>
            </a:r>
          </a:p>
        </p:txBody>
      </p:sp>
    </p:spTree>
    <p:extLst>
      <p:ext uri="{BB962C8B-B14F-4D97-AF65-F5344CB8AC3E}">
        <p14:creationId xmlns:p14="http://schemas.microsoft.com/office/powerpoint/2010/main" val="200419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775832540"/>
              </p:ext>
            </p:extLst>
          </p:nvPr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584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9876" y="3355112"/>
            <a:ext cx="7407275" cy="1754326"/>
          </a:xfrm>
        </p:spPr>
        <p:txBody>
          <a:bodyPr anchor="ctr">
            <a:spAutoFit/>
          </a:bodyPr>
          <a:lstStyle/>
          <a:p>
            <a:pPr marL="26988"/>
            <a:r>
              <a:rPr lang="ru-RU" sz="4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 Косолапов затрагивает злободневную и актуальную проблему.</a:t>
            </a:r>
          </a:p>
        </p:txBody>
      </p:sp>
    </p:spTree>
    <p:extLst>
      <p:ext uri="{BB962C8B-B14F-4D97-AF65-F5344CB8AC3E}">
        <p14:creationId xmlns:p14="http://schemas.microsoft.com/office/powerpoint/2010/main" val="173838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584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9876" y="3355112"/>
            <a:ext cx="7407275" cy="1754326"/>
          </a:xfrm>
        </p:spPr>
        <p:txBody>
          <a:bodyPr anchor="ctr">
            <a:spAutoFit/>
          </a:bodyPr>
          <a:lstStyle/>
          <a:p>
            <a:pPr marL="26988"/>
            <a:r>
              <a:rPr lang="ru-RU" sz="4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 Косолапов затрагивает злободневную и актуальную проблему.</a:t>
            </a:r>
          </a:p>
        </p:txBody>
      </p:sp>
    </p:spTree>
    <p:extLst>
      <p:ext uri="{BB962C8B-B14F-4D97-AF65-F5344CB8AC3E}">
        <p14:creationId xmlns:p14="http://schemas.microsoft.com/office/powerpoint/2010/main" val="416432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27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1990" y="3021482"/>
            <a:ext cx="11407286" cy="2879763"/>
          </a:xfrm>
        </p:spPr>
        <p:txBody>
          <a:bodyPr wrap="square" anchor="ctr">
            <a:spAutoFit/>
          </a:bodyPr>
          <a:lstStyle/>
          <a:p>
            <a:pPr marL="26988" algn="l"/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Робкий человек способен совершить смелый или даже героический поступок…(начало сочинения)</a:t>
            </a:r>
          </a:p>
          <a:p>
            <a:pPr marL="26988" algn="l"/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моему мнению, в литературном творчестве тема </a:t>
            </a:r>
            <a:r>
              <a:rPr lang="ru-RU" sz="32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робкости</a:t>
            </a: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встречается довольно часто. И такие книги довольно часто показывают неоднозначность русского народа </a:t>
            </a: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(конец сочинения)</a:t>
            </a:r>
            <a:endParaRPr lang="ru-RU" sz="32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0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463019" y="287079"/>
            <a:ext cx="7406640" cy="2239380"/>
            <a:chOff x="0" y="21951"/>
            <a:chExt cx="7406640" cy="2239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21951"/>
              <a:ext cx="7406640" cy="22393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00FF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 txBox="1"/>
            <p:nvPr/>
          </p:nvSpPr>
          <p:spPr>
            <a:xfrm>
              <a:off x="109318" y="131269"/>
              <a:ext cx="7188004" cy="2020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Определите тип ошибки: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грамматическая,</a:t>
              </a:r>
              <a:br>
                <a:rPr lang="ru-RU" sz="3300" kern="12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речевая,</a:t>
              </a:r>
              <a:br>
                <a:rPr lang="ru-RU" sz="3300" kern="12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логическая</a:t>
              </a:r>
              <a:endParaRPr lang="ru-RU" sz="3300" kern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383930" y="2925923"/>
            <a:ext cx="11459308" cy="2879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8" lvl="0">
              <a:lnSpc>
                <a:spcPct val="90000"/>
              </a:lnSpc>
              <a:spcBef>
                <a:spcPts val="1000"/>
              </a:spcBef>
            </a:pP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Робкий человек способен совершить смелый или даже героический поступок…(начало сочинения)</a:t>
            </a:r>
          </a:p>
          <a:p>
            <a:pPr marL="26988" lvl="0">
              <a:lnSpc>
                <a:spcPct val="90000"/>
              </a:lnSpc>
              <a:spcBef>
                <a:spcPts val="1000"/>
              </a:spcBef>
            </a:pP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моему мнению, в литературном творчестве тема </a:t>
            </a:r>
            <a:r>
              <a:rPr lang="ru-RU" sz="32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роб</a:t>
            </a:r>
            <a:r>
              <a:rPr lang="ru-RU" sz="32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ости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встречается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довольно часто.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такие книги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довольно часто 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показывают неоднозначность русского народа (конец сочинения)</a:t>
            </a:r>
            <a:endParaRPr lang="ru-RU" sz="32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60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686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9876" y="3386088"/>
            <a:ext cx="7407275" cy="2308324"/>
          </a:xfrm>
        </p:spPr>
        <p:txBody>
          <a:bodyPr anchor="ctr">
            <a:spAutoFit/>
          </a:bodyPr>
          <a:lstStyle/>
          <a:p>
            <a:pPr marL="26988"/>
            <a:r>
              <a:rPr lang="ru-RU" sz="4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Швабрин советует Гриневу подарить ей (Маше Мироновой) сережек, после чего она обязательно будет его.</a:t>
            </a:r>
          </a:p>
        </p:txBody>
      </p:sp>
    </p:spTree>
    <p:extLst>
      <p:ext uri="{BB962C8B-B14F-4D97-AF65-F5344CB8AC3E}">
        <p14:creationId xmlns:p14="http://schemas.microsoft.com/office/powerpoint/2010/main" val="232134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9876" y="3694063"/>
            <a:ext cx="7407275" cy="2308324"/>
          </a:xfrm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Швабрин советует Гриневу подарить ей (Маше Мироновой) сережек, после чего она обязательно будет </a:t>
            </a:r>
            <a:r>
              <a:rPr lang="ru-RU" sz="4000" i="1" u="wavyHeavy" dirty="0" smtClean="0">
                <a:solidFill>
                  <a:srgbClr val="002060"/>
                </a:solidFill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его.</a:t>
            </a:r>
            <a:endParaRPr lang="ru-RU" sz="4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95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9777" y="203961"/>
            <a:ext cx="11345008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по критерию № 2 «Аргументация. Привлечение литературного материала»:</a:t>
            </a:r>
          </a:p>
          <a:p>
            <a:pPr>
              <a:buFont typeface="+mj-lt"/>
              <a:buAutoNum type="arabicPeriod"/>
            </a:pPr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сформулировать главную мысль сочинения и последовательно доказать ее в основной части высказывания;</a:t>
            </a:r>
          </a:p>
          <a:p>
            <a:pPr>
              <a:buFont typeface="+mj-lt"/>
              <a:buAutoNum type="arabicPeriod"/>
            </a:pPr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неудачный подбор литературного материала для аргументации своих мыслей, его неумелое включение в работу;</a:t>
            </a:r>
          </a:p>
          <a:p>
            <a:pPr fontAlgn="base">
              <a:buFont typeface="+mj-lt"/>
              <a:buAutoNum type="arabicPeriod"/>
            </a:pPr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искажение литературных текстов и фактические ошибки.</a:t>
            </a:r>
            <a:b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31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445434" y="313457"/>
            <a:ext cx="7406640" cy="2239380"/>
            <a:chOff x="0" y="21951"/>
            <a:chExt cx="7406640" cy="2239380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21951"/>
              <a:ext cx="7406640" cy="22393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00FF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Скругленный прямоугольник 4"/>
            <p:cNvSpPr txBox="1"/>
            <p:nvPr/>
          </p:nvSpPr>
          <p:spPr>
            <a:xfrm>
              <a:off x="109318" y="131269"/>
              <a:ext cx="7188004" cy="2020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Определите тип ошибки: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грамматическая,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речевая,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логическая</a:t>
              </a:r>
              <a:endParaRPr lang="ru-RU" sz="3300" kern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85800" y="2848708"/>
            <a:ext cx="1070023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героя появилось непреодолимое желание убить Наполеона. Был еще случай, когда герой спас девочку из горящего дома. Но в этот момент мне было немного непонятно, было ли это проявлением героизма.</a:t>
            </a:r>
            <a:endParaRPr lang="ru-RU" sz="4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46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427849" y="304664"/>
            <a:ext cx="7406640" cy="2239380"/>
            <a:chOff x="0" y="21951"/>
            <a:chExt cx="7406640" cy="2239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21951"/>
              <a:ext cx="7406640" cy="22393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00FF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 txBox="1"/>
            <p:nvPr/>
          </p:nvSpPr>
          <p:spPr>
            <a:xfrm>
              <a:off x="109318" y="131269"/>
              <a:ext cx="7188004" cy="2020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Определите тип ошибки: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грамматическая,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речевая,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логическая</a:t>
              </a:r>
              <a:endParaRPr lang="ru-RU" sz="3300" kern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706315" y="2854883"/>
            <a:ext cx="108497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героя появилось непреодолимое желание убить Наполеона. Был еще случай, когда герой спас девочку из горящего дома. Но в этот момент мне было немного непонятно, было ли это проявлением героизма.</a:t>
            </a:r>
            <a:endParaRPr lang="ru-RU" sz="4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70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096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81314" y="3000672"/>
            <a:ext cx="7407275" cy="3083921"/>
          </a:xfrm>
        </p:spPr>
        <p:txBody>
          <a:bodyPr anchor="ctr">
            <a:spAutoFit/>
          </a:bodyPr>
          <a:lstStyle/>
          <a:p>
            <a:pPr marL="26988"/>
            <a:r>
              <a:rPr lang="ru-RU" sz="36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Произведение Шолохова «Тихий Дон» великолепно отражает жизнь людей в годы гражданской войны, их нравы, занятия, быт и самое главное – горе и страдания народа в годы гражданской войны.</a:t>
            </a:r>
          </a:p>
        </p:txBody>
      </p:sp>
    </p:spTree>
    <p:extLst>
      <p:ext uri="{BB962C8B-B14F-4D97-AF65-F5344CB8AC3E}">
        <p14:creationId xmlns:p14="http://schemas.microsoft.com/office/powerpoint/2010/main" val="177835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19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38439" y="3298633"/>
            <a:ext cx="7534275" cy="2751522"/>
          </a:xfrm>
        </p:spPr>
        <p:txBody>
          <a:bodyPr anchor="ctr">
            <a:spAutoFit/>
          </a:bodyPr>
          <a:lstStyle/>
          <a:p>
            <a:pPr marL="26988"/>
            <a:r>
              <a:rPr lang="ru-RU" sz="32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Произведение Шолохова «Тихий Дон» </a:t>
            </a:r>
            <a:r>
              <a:rPr lang="ru-RU" sz="32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великолепно</a:t>
            </a:r>
            <a:r>
              <a:rPr lang="ru-RU" sz="32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отражает</a:t>
            </a:r>
            <a:r>
              <a:rPr lang="ru-RU" sz="32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жизнь людей в годы </a:t>
            </a:r>
            <a:r>
              <a:rPr lang="ru-RU" sz="32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гражданской войны</a:t>
            </a:r>
            <a:r>
              <a:rPr lang="ru-RU" sz="32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их нравы, занятия, быт и самое главное – </a:t>
            </a:r>
            <a:r>
              <a:rPr lang="ru-RU" sz="32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горе и страдания</a:t>
            </a:r>
            <a:r>
              <a:rPr lang="ru-RU" sz="32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народа в годы </a:t>
            </a:r>
            <a:r>
              <a:rPr lang="ru-RU" sz="32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гражданской войны.</a:t>
            </a:r>
          </a:p>
        </p:txBody>
      </p:sp>
    </p:spTree>
    <p:extLst>
      <p:ext uri="{BB962C8B-B14F-4D97-AF65-F5344CB8AC3E}">
        <p14:creationId xmlns:p14="http://schemas.microsoft.com/office/powerpoint/2010/main" val="34126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0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9876" y="3355112"/>
            <a:ext cx="7407275" cy="1754326"/>
          </a:xfrm>
        </p:spPr>
        <p:txBody>
          <a:bodyPr anchor="ctr">
            <a:spAutoFit/>
          </a:bodyPr>
          <a:lstStyle/>
          <a:p>
            <a:pPr marL="26988"/>
            <a:r>
              <a:rPr lang="ru-RU" sz="4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Представители «темного царства» взяли под свой контроль город Калинов.</a:t>
            </a:r>
          </a:p>
        </p:txBody>
      </p:sp>
    </p:spTree>
    <p:extLst>
      <p:ext uri="{BB962C8B-B14F-4D97-AF65-F5344CB8AC3E}">
        <p14:creationId xmlns:p14="http://schemas.microsoft.com/office/powerpoint/2010/main" val="122080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403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9876" y="2818782"/>
            <a:ext cx="7407275" cy="3562001"/>
          </a:xfrm>
        </p:spPr>
        <p:txBody>
          <a:bodyPr anchor="ctr">
            <a:spAutoFit/>
          </a:bodyPr>
          <a:lstStyle/>
          <a:p>
            <a:pPr marL="26988"/>
            <a:r>
              <a:rPr lang="ru-RU" sz="4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Представители «темного царства» взяли под свой контроль город Калинов.</a:t>
            </a:r>
          </a:p>
          <a:p>
            <a:pPr marL="26988"/>
            <a:endParaRPr lang="ru-RU" sz="4000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988"/>
            <a:r>
              <a:rPr lang="ru-RU" sz="36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(Использование слов иной речевой окраски)</a:t>
            </a:r>
          </a:p>
        </p:txBody>
      </p:sp>
    </p:spTree>
    <p:extLst>
      <p:ext uri="{BB962C8B-B14F-4D97-AF65-F5344CB8AC3E}">
        <p14:creationId xmlns:p14="http://schemas.microsoft.com/office/powerpoint/2010/main" val="128716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505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9876" y="3355112"/>
            <a:ext cx="7407275" cy="1754326"/>
          </a:xfrm>
        </p:spPr>
        <p:txBody>
          <a:bodyPr anchor="ctr">
            <a:spAutoFit/>
          </a:bodyPr>
          <a:lstStyle/>
          <a:p>
            <a:pPr marL="26988"/>
            <a:r>
              <a:rPr lang="ru-RU" sz="4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романе Михаила Булгакова показана мужественность и храбрость жителей города.</a:t>
            </a:r>
          </a:p>
        </p:txBody>
      </p:sp>
    </p:spTree>
    <p:extLst>
      <p:ext uri="{BB962C8B-B14F-4D97-AF65-F5344CB8AC3E}">
        <p14:creationId xmlns:p14="http://schemas.microsoft.com/office/powerpoint/2010/main" val="191596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08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9876" y="3378813"/>
            <a:ext cx="7407275" cy="2768963"/>
          </a:xfrm>
        </p:spPr>
        <p:txBody>
          <a:bodyPr anchor="ctr">
            <a:spAutoFit/>
          </a:bodyPr>
          <a:lstStyle/>
          <a:p>
            <a:pPr marL="26988"/>
            <a:r>
              <a:rPr lang="ru-RU" sz="4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романе Михаила Булгакова показан</a:t>
            </a:r>
            <a:r>
              <a:rPr lang="ru-RU" sz="40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4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мужественность и храбрость жителей города.</a:t>
            </a:r>
          </a:p>
          <a:p>
            <a:pPr marL="26988"/>
            <a:r>
              <a:rPr lang="ru-RU" sz="32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(Нарушение связи между подлежащим и сказуемым)</a:t>
            </a:r>
          </a:p>
        </p:txBody>
      </p:sp>
    </p:spTree>
    <p:extLst>
      <p:ext uri="{BB962C8B-B14F-4D97-AF65-F5344CB8AC3E}">
        <p14:creationId xmlns:p14="http://schemas.microsoft.com/office/powerpoint/2010/main" val="28301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710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9876" y="3355112"/>
            <a:ext cx="7407275" cy="1754326"/>
          </a:xfrm>
        </p:spPr>
        <p:txBody>
          <a:bodyPr anchor="ctr">
            <a:spAutoFit/>
          </a:bodyPr>
          <a:lstStyle/>
          <a:p>
            <a:pPr marL="26988"/>
            <a:r>
              <a:rPr lang="ru-RU" sz="4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«Война и мир» - это величайшее грандиозное произведение </a:t>
            </a:r>
            <a:r>
              <a:rPr lang="en-US" sz="4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sz="4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века.</a:t>
            </a:r>
          </a:p>
        </p:txBody>
      </p:sp>
    </p:spTree>
    <p:extLst>
      <p:ext uri="{BB962C8B-B14F-4D97-AF65-F5344CB8AC3E}">
        <p14:creationId xmlns:p14="http://schemas.microsoft.com/office/powerpoint/2010/main" val="341965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813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38439" y="3162282"/>
            <a:ext cx="7407275" cy="2879763"/>
          </a:xfrm>
        </p:spPr>
        <p:txBody>
          <a:bodyPr anchor="ctr">
            <a:spAutoFit/>
          </a:bodyPr>
          <a:lstStyle/>
          <a:p>
            <a:pPr marL="26988"/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«Война и мир» - это </a:t>
            </a:r>
            <a:r>
              <a:rPr lang="ru-RU" sz="4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величайшее</a:t>
            </a:r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грандиозное</a:t>
            </a:r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произведение </a:t>
            </a:r>
            <a:r>
              <a:rPr lang="en-US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века.</a:t>
            </a:r>
          </a:p>
          <a:p>
            <a:pPr marL="26988"/>
            <a: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(Плеоназм – оборот речи, содержащий лишние слова)</a:t>
            </a:r>
          </a:p>
        </p:txBody>
      </p:sp>
    </p:spTree>
    <p:extLst>
      <p:ext uri="{BB962C8B-B14F-4D97-AF65-F5344CB8AC3E}">
        <p14:creationId xmlns:p14="http://schemas.microsoft.com/office/powerpoint/2010/main" val="302638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408444"/>
            <a:ext cx="112623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по критерию № 3 «Композиция и логика рассуждения»:</a:t>
            </a:r>
          </a:p>
          <a:p>
            <a:pPr>
              <a:buFont typeface="+mj-lt"/>
              <a:buAutoNum type="arabicPeriod"/>
            </a:pPr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непродуманность структуры и композиции сочинения, логические ошибки;</a:t>
            </a:r>
          </a:p>
          <a:p>
            <a:pPr fontAlgn="base">
              <a:buFont typeface="+mj-lt"/>
              <a:buAutoNum type="arabicPeriod"/>
            </a:pPr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смысловых связей между основными частями сочинения, особенно между вступлением и заключением.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38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915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9876" y="3386088"/>
            <a:ext cx="7407275" cy="2308324"/>
          </a:xfrm>
        </p:spPr>
        <p:txBody>
          <a:bodyPr anchor="ctr">
            <a:spAutoFit/>
          </a:bodyPr>
          <a:lstStyle/>
          <a:p>
            <a:pPr marL="26988"/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 человечество не нашло лекарство от всех болезней, только мозг «наградит» вас долголетием.</a:t>
            </a:r>
          </a:p>
        </p:txBody>
      </p:sp>
    </p:spTree>
    <p:extLst>
      <p:ext uri="{BB962C8B-B14F-4D97-AF65-F5344CB8AC3E}">
        <p14:creationId xmlns:p14="http://schemas.microsoft.com/office/powerpoint/2010/main" val="23129190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017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9876" y="3386088"/>
            <a:ext cx="7407275" cy="2308324"/>
          </a:xfrm>
        </p:spPr>
        <p:txBody>
          <a:bodyPr anchor="ctr">
            <a:spAutoFit/>
          </a:bodyPr>
          <a:lstStyle/>
          <a:p>
            <a:pPr marL="26988"/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 человечество не нашло 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лекарств</a:t>
            </a:r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всех болезней, только мозг «наградит» вас долголетием.</a:t>
            </a:r>
          </a:p>
        </p:txBody>
      </p:sp>
    </p:spTree>
    <p:extLst>
      <p:ext uri="{BB962C8B-B14F-4D97-AF65-F5344CB8AC3E}">
        <p14:creationId xmlns:p14="http://schemas.microsoft.com/office/powerpoint/2010/main" val="205838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146496" y="295870"/>
            <a:ext cx="7406640" cy="2239380"/>
            <a:chOff x="0" y="21951"/>
            <a:chExt cx="7406640" cy="2239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21951"/>
              <a:ext cx="7406640" cy="22393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00FF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 txBox="1"/>
            <p:nvPr/>
          </p:nvSpPr>
          <p:spPr>
            <a:xfrm>
              <a:off x="109318" y="131269"/>
              <a:ext cx="7188004" cy="2020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Определите тип ошибки: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грамматическая,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речевая,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логическая</a:t>
              </a:r>
              <a:endParaRPr lang="ru-RU" sz="3300" kern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1318845" y="3154004"/>
            <a:ext cx="95924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Красота природы берет свое, и Аркадий быстро забывает о своих 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размышлениях: 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«Его сердце понемногу сжималось».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68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383888" y="278287"/>
            <a:ext cx="7406640" cy="2239380"/>
            <a:chOff x="0" y="21951"/>
            <a:chExt cx="7406640" cy="2239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21951"/>
              <a:ext cx="7406640" cy="22393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00FF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 txBox="1"/>
            <p:nvPr/>
          </p:nvSpPr>
          <p:spPr>
            <a:xfrm>
              <a:off x="109318" y="131269"/>
              <a:ext cx="7188004" cy="2020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Определите тип ошибки: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грамматическая,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речевая,</a:t>
              </a:r>
              <a:r>
                <a:rPr lang="ru-RU" sz="3300" kern="1200" dirty="0" smtClean="0"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3300" kern="12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логическая</a:t>
              </a:r>
              <a:endParaRPr lang="ru-RU" sz="3300" kern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597877" y="5187821"/>
            <a:ext cx="1051560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8" lvl="0" algn="ctr">
              <a:lnSpc>
                <a:spcPct val="90000"/>
              </a:lnSpc>
              <a:spcBef>
                <a:spcPts val="1000"/>
              </a:spcBef>
            </a:pPr>
            <a: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(нарушение 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логики примера в рассуждении)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1309" y="2971171"/>
            <a:ext cx="103221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Красота природы берет свое, и Аркадий быстро забывает о своих 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размышлениях: </a:t>
            </a:r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«Его сердце понемногу сжималось».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06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146496" y="304662"/>
            <a:ext cx="7406640" cy="2239380"/>
            <a:chOff x="0" y="21951"/>
            <a:chExt cx="7406640" cy="223938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0" y="21951"/>
              <a:ext cx="7406640" cy="22393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00FF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Скругленный прямоугольник 4"/>
            <p:cNvSpPr txBox="1"/>
            <p:nvPr/>
          </p:nvSpPr>
          <p:spPr>
            <a:xfrm>
              <a:off x="109318" y="131269"/>
              <a:ext cx="7188004" cy="2020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Определите тип ошибки: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грамматическая,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речевая,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логическая</a:t>
              </a:r>
              <a:endParaRPr lang="ru-RU" sz="3300" kern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222131" y="2864375"/>
            <a:ext cx="889781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Кабаниха старается казаться добродетельной и несколько праведной женщиной.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59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7173" y="287079"/>
            <a:ext cx="7406640" cy="2239380"/>
            <a:chOff x="0" y="21951"/>
            <a:chExt cx="7406640" cy="2239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21951"/>
              <a:ext cx="7406640" cy="22393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00FF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 txBox="1"/>
            <p:nvPr/>
          </p:nvSpPr>
          <p:spPr>
            <a:xfrm>
              <a:off x="109318" y="131269"/>
              <a:ext cx="7188004" cy="2020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Определите тип ошибки: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грамматическая,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речевая</a:t>
              </a: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логическая</a:t>
              </a:r>
              <a:endParaRPr lang="ru-RU" sz="3300" kern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870439" y="3154051"/>
            <a:ext cx="986496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Кабаниха старается казаться добродетельной и </a:t>
            </a:r>
            <a:r>
              <a:rPr lang="ru-RU" sz="4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несколько праведной </a:t>
            </a:r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женщиной.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42950" y="5298963"/>
            <a:ext cx="1011994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8" lvl="0" algn="ctr">
              <a:lnSpc>
                <a:spcPct val="90000"/>
              </a:lnSpc>
              <a:spcBef>
                <a:spcPts val="1000"/>
              </a:spcBef>
            </a:pPr>
            <a: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(нарушение 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лексической сочетаемости)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8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146496" y="304662"/>
            <a:ext cx="7406640" cy="2239380"/>
            <a:chOff x="0" y="21951"/>
            <a:chExt cx="7406640" cy="223938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0" y="21951"/>
              <a:ext cx="7406640" cy="22393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00FF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Скругленный прямоугольник 4"/>
            <p:cNvSpPr txBox="1"/>
            <p:nvPr/>
          </p:nvSpPr>
          <p:spPr>
            <a:xfrm>
              <a:off x="109318" y="131269"/>
              <a:ext cx="7188004" cy="2020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Определите тип ошибки: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грамматическая,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речевая,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логическая</a:t>
              </a:r>
              <a:endParaRPr lang="ru-RU" sz="3300" kern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600199" y="2934243"/>
            <a:ext cx="860766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Детство Максима 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Горького 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прошло в бедноте.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19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7173" y="287079"/>
            <a:ext cx="7406640" cy="2239380"/>
            <a:chOff x="0" y="21951"/>
            <a:chExt cx="7406640" cy="2239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21951"/>
              <a:ext cx="7406640" cy="22393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00FF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 txBox="1"/>
            <p:nvPr/>
          </p:nvSpPr>
          <p:spPr>
            <a:xfrm>
              <a:off x="109318" y="131269"/>
              <a:ext cx="7188004" cy="2020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Определите тип ошибки: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грамматическая,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речевая</a:t>
              </a: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логическая</a:t>
              </a:r>
              <a:endParaRPr lang="ru-RU" sz="3300" kern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1433146" y="2987043"/>
            <a:ext cx="92583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Детство Максима 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Горького </a:t>
            </a:r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прошло в бедноте.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60585" y="4771066"/>
            <a:ext cx="968033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8" lvl="0" algn="ctr">
              <a:lnSpc>
                <a:spcPct val="90000"/>
              </a:lnSpc>
              <a:spcBef>
                <a:spcPts val="1000"/>
              </a:spcBef>
            </a:pP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(смешение паронимов)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09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896654289"/>
              </p:ext>
            </p:extLst>
          </p:nvPr>
        </p:nvGraphicFramePr>
        <p:xfrm>
          <a:off x="2365131" y="275837"/>
          <a:ext cx="7545558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18846" y="2881535"/>
            <a:ext cx="99353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 книга научила меня ценить и уважать друзей, которую я прочитал еще в детстве.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63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90882169"/>
              </p:ext>
            </p:extLst>
          </p:nvPr>
        </p:nvGraphicFramePr>
        <p:xfrm>
          <a:off x="2609828" y="258251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63160" y="2740813"/>
            <a:ext cx="1021080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 книга научила меня ценить и уважать друзей, которую я прочитал еще в детстве.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39006" y="4593058"/>
            <a:ext cx="9581405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988" lvl="0" algn="ctr">
              <a:lnSpc>
                <a:spcPct val="90000"/>
              </a:lnSpc>
              <a:spcBef>
                <a:spcPts val="1000"/>
              </a:spcBef>
            </a:pP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(ошибки в </a:t>
            </a:r>
            <a:r>
              <a:rPr lang="ru-RU" sz="36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постоениии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сложного предложения)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96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f2.ppt-online.org/files2/slide/c/cWD2yPJ67vB9jOHFhlCGu4XQZ8LfY3IimsKEw5e10g/slide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815" y="0"/>
            <a:ext cx="9223373" cy="6908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44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146496" y="304662"/>
            <a:ext cx="7406640" cy="2239380"/>
            <a:chOff x="0" y="21951"/>
            <a:chExt cx="7406640" cy="2239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21951"/>
              <a:ext cx="7406640" cy="22393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00FF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 txBox="1"/>
            <p:nvPr/>
          </p:nvSpPr>
          <p:spPr>
            <a:xfrm>
              <a:off x="109318" y="131269"/>
              <a:ext cx="7188004" cy="2020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Определите тип ошибки: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грамматическая,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речевая,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логическая</a:t>
              </a:r>
              <a:endParaRPr lang="ru-RU" sz="3300" kern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1336431" y="2951873"/>
            <a:ext cx="91615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 пытается направить людей немного в другую колею.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1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7173" y="287079"/>
            <a:ext cx="7406640" cy="2239380"/>
            <a:chOff x="0" y="21951"/>
            <a:chExt cx="7406640" cy="2239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21951"/>
              <a:ext cx="7406640" cy="22393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00FF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 txBox="1"/>
            <p:nvPr/>
          </p:nvSpPr>
          <p:spPr>
            <a:xfrm>
              <a:off x="109318" y="131269"/>
              <a:ext cx="7188004" cy="2020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Определите тип ошибки: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грамматическая,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речевая</a:t>
              </a: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логическая</a:t>
              </a:r>
              <a:endParaRPr lang="ru-RU" sz="3300" kern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1512276" y="3066173"/>
            <a:ext cx="791307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 пытается направить людей немного в другую колею.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38858" y="4929326"/>
            <a:ext cx="8887819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988" lvl="0" algn="ctr">
              <a:lnSpc>
                <a:spcPct val="90000"/>
              </a:lnSpc>
              <a:spcBef>
                <a:spcPts val="1000"/>
              </a:spcBef>
            </a:pP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(употребление слов иной стилевой окраски)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56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7172" y="220124"/>
            <a:ext cx="7406640" cy="2239380"/>
            <a:chOff x="0" y="21951"/>
            <a:chExt cx="7406640" cy="2239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21951"/>
              <a:ext cx="7406640" cy="22393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00FF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 txBox="1"/>
            <p:nvPr/>
          </p:nvSpPr>
          <p:spPr>
            <a:xfrm>
              <a:off x="109318" y="131269"/>
              <a:ext cx="7188004" cy="2020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Определите тип ошибки: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грамматическая,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речевая,</a:t>
              </a:r>
              <a:r>
                <a:rPr lang="ru-RU" sz="3300" kern="1200" dirty="0" smtClean="0"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3300" kern="12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логическая</a:t>
              </a:r>
              <a:endParaRPr lang="ru-RU" sz="3300" kern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1321776" y="2793611"/>
            <a:ext cx="933743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 нравится, что он такой умный, не пытается никому сделать зло. Чацкий даже не думал, что его поставят в такое положение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91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383888" y="278287"/>
            <a:ext cx="7406640" cy="2239380"/>
            <a:chOff x="0" y="21951"/>
            <a:chExt cx="7406640" cy="2239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21951"/>
              <a:ext cx="7406640" cy="22393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00FF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 txBox="1"/>
            <p:nvPr/>
          </p:nvSpPr>
          <p:spPr>
            <a:xfrm>
              <a:off x="109318" y="131269"/>
              <a:ext cx="7188004" cy="2020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Определите тип ошибки: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грамматическая,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речевая,</a:t>
              </a:r>
              <a:r>
                <a:rPr lang="ru-RU" sz="3300" kern="1200" dirty="0" smtClean="0"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3300" kern="12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логическая</a:t>
              </a:r>
              <a:endParaRPr lang="ru-RU" sz="3300" kern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1310054" y="2626985"/>
            <a:ext cx="919675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 нравится, что он такой умный, не пытается никому сделать зло. Чацкий даже не думал, что его поставят в такое положение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8215" y="5290848"/>
            <a:ext cx="1028700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8" lvl="0" algn="ctr">
              <a:lnSpc>
                <a:spcPct val="90000"/>
              </a:lnSpc>
              <a:spcBef>
                <a:spcPts val="1000"/>
              </a:spcBef>
            </a:pP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(нарушение логики развертывания мысли)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50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952728" y="214290"/>
          <a:ext cx="7406640" cy="228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710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6292" y="2981398"/>
            <a:ext cx="11231439" cy="2308324"/>
          </a:xfrm>
        </p:spPr>
        <p:txBody>
          <a:bodyPr wrap="square" anchor="ctr">
            <a:spAutoFit/>
          </a:bodyPr>
          <a:lstStyle/>
          <a:p>
            <a:pPr marL="26988" algn="l"/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качестве первого примера приведу великий образец русской литературы, а именно роман «Отцы и дети». В нем автор показывает Аркадия,  сына семьи Кирсановых.</a:t>
            </a:r>
            <a:endParaRPr lang="ru-RU" sz="4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59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7173" y="287079"/>
            <a:ext cx="7406640" cy="2239380"/>
            <a:chOff x="0" y="21951"/>
            <a:chExt cx="7406640" cy="2239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21951"/>
              <a:ext cx="7406640" cy="22393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00FF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 txBox="1"/>
            <p:nvPr/>
          </p:nvSpPr>
          <p:spPr>
            <a:xfrm>
              <a:off x="109318" y="131269"/>
              <a:ext cx="7188004" cy="2020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Определите тип ошибки: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грамматическая,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речевая</a:t>
              </a: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логическая</a:t>
              </a:r>
              <a:endParaRPr lang="ru-RU" sz="3300" kern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430823" y="2573730"/>
            <a:ext cx="115794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8" lvl="0">
              <a:lnSpc>
                <a:spcPct val="90000"/>
              </a:lnSpc>
              <a:spcBef>
                <a:spcPts val="1000"/>
              </a:spcBef>
            </a:pPr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качестве первого примера приведу </a:t>
            </a:r>
            <a:r>
              <a:rPr lang="ru-RU" sz="40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великий </a:t>
            </a:r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образец русской литературы, а именно роман «Отцы и дети». В нем автор показывает Аркадия,  </a:t>
            </a:r>
            <a:r>
              <a:rPr lang="ru-RU" sz="40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сына семьи Кирсановых</a:t>
            </a:r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49569" y="5319346"/>
            <a:ext cx="9024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злишняя </a:t>
            </a:r>
            <a:r>
              <a:rPr lang="ru-RU" sz="2800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пафосность</a:t>
            </a:r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неточность в употреблении слов</a:t>
            </a:r>
            <a:endParaRPr lang="ru-RU" sz="2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31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146496" y="207947"/>
            <a:ext cx="7406640" cy="2239380"/>
            <a:chOff x="0" y="21951"/>
            <a:chExt cx="7406640" cy="2239380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0" y="21951"/>
              <a:ext cx="7406640" cy="22393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00FF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Скругленный прямоугольник 4"/>
            <p:cNvSpPr txBox="1"/>
            <p:nvPr/>
          </p:nvSpPr>
          <p:spPr>
            <a:xfrm>
              <a:off x="109318" y="131269"/>
              <a:ext cx="7188004" cy="2020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marL="0" marR="0" lvl="0" indent="0" algn="l" defTabSz="14668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3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Определите тип ошибки:</a:t>
              </a:r>
              <a:br>
                <a:rPr kumimoji="0" lang="ru-RU" sz="33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</a:br>
              <a:r>
                <a:rPr kumimoji="0" lang="ru-RU" sz="33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грамматическая,</a:t>
              </a:r>
              <a:br>
                <a:rPr kumimoji="0" lang="ru-RU" sz="33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</a:br>
              <a:r>
                <a:rPr kumimoji="0" lang="ru-RU" sz="33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речевая,</a:t>
              </a:r>
              <a:br>
                <a:rPr kumimoji="0" lang="ru-RU" sz="33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</a:br>
              <a:r>
                <a:rPr kumimoji="0" lang="ru-RU" sz="33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логическая</a:t>
              </a:r>
              <a:endParaRPr kumimoji="0" lang="ru-RU" sz="33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1037492" y="2921031"/>
            <a:ext cx="104716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8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Так,</a:t>
            </a:r>
            <a:r>
              <a:rPr kumimoji="0" lang="ru-RU" sz="4000" b="0" i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ради подтверждения своей теории он совершает ужасные, но смелые поступки.</a:t>
            </a:r>
            <a:endParaRPr kumimoji="0" lang="ru-RU" sz="40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37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383888" y="278287"/>
            <a:ext cx="7406640" cy="2239380"/>
            <a:chOff x="0" y="21951"/>
            <a:chExt cx="7406640" cy="2239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21951"/>
              <a:ext cx="7406640" cy="22393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00FF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 txBox="1"/>
            <p:nvPr/>
          </p:nvSpPr>
          <p:spPr>
            <a:xfrm>
              <a:off x="109318" y="131269"/>
              <a:ext cx="7188004" cy="2020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Определите тип ошибки: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грамматическая,</a:t>
              </a:r>
              <a:b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речевая,</a:t>
              </a:r>
              <a:r>
                <a:rPr lang="ru-RU" sz="3300" kern="1200" dirty="0" smtClean="0"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3300" kern="12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3300" kern="12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логическая</a:t>
              </a:r>
              <a:endParaRPr lang="ru-RU" sz="3300" kern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731227" y="2855585"/>
            <a:ext cx="107119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8" lvl="0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Так, ради подтверждения своей теории он совершает </a:t>
            </a:r>
            <a:r>
              <a:rPr lang="ru-RU" sz="4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ужасные</a:t>
            </a:r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но </a:t>
            </a:r>
            <a:r>
              <a:rPr lang="ru-RU" sz="4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смелые</a:t>
            </a:r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поступки.</a:t>
            </a:r>
          </a:p>
        </p:txBody>
      </p:sp>
    </p:spTree>
    <p:extLst>
      <p:ext uri="{BB962C8B-B14F-4D97-AF65-F5344CB8AC3E}">
        <p14:creationId xmlns:p14="http://schemas.microsoft.com/office/powerpoint/2010/main" val="475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2338" y="2685900"/>
            <a:ext cx="10791092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своем произведении Фонвизин показывает помещицу </a:t>
            </a: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Простакову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ее брата Скотинина и крепостных. </a:t>
            </a: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Простакова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властная и жестокая помещица. Её имение взято в опеку</a:t>
            </a:r>
            <a:r>
              <a:rPr lang="ru-RU" sz="32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64081" y="165166"/>
            <a:ext cx="7406640" cy="2239380"/>
          </a:xfrm>
          <a:prstGeom prst="roundRect">
            <a:avLst/>
          </a:prstGeom>
          <a:solidFill>
            <a:srgbClr val="CCFFCC"/>
          </a:solidFill>
          <a:ln>
            <a:solidFill>
              <a:srgbClr val="00FF0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114" y="226712"/>
            <a:ext cx="4980864" cy="224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42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383888" y="278287"/>
            <a:ext cx="7406640" cy="2239380"/>
            <a:chOff x="0" y="21951"/>
            <a:chExt cx="7406640" cy="22393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21951"/>
              <a:ext cx="7406640" cy="22393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00FF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 txBox="1"/>
            <p:nvPr/>
          </p:nvSpPr>
          <p:spPr>
            <a:xfrm>
              <a:off x="109318" y="131269"/>
              <a:ext cx="7188004" cy="2020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marL="0" marR="0" lvl="0" indent="0" algn="l" defTabSz="14668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3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Определите тип ошибки:</a:t>
              </a:r>
              <a:br>
                <a:rPr kumimoji="0" lang="ru-RU" sz="33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</a:br>
              <a:r>
                <a:rPr kumimoji="0" lang="ru-RU" sz="33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грамматическая,</a:t>
              </a:r>
              <a:br>
                <a:rPr kumimoji="0" lang="ru-RU" sz="33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</a:br>
              <a:r>
                <a:rPr kumimoji="0" lang="ru-RU" sz="33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речевая,</a:t>
              </a:r>
              <a:r>
                <a:rPr kumimoji="0" lang="ru-RU" sz="33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/>
              </a:r>
              <a:br>
                <a:rPr kumimoji="0" lang="ru-RU" sz="33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</a:br>
              <a:r>
                <a:rPr kumimoji="0" lang="ru-RU" sz="33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логическая</a:t>
              </a:r>
              <a:endParaRPr kumimoji="0" lang="ru-RU" sz="33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744414" y="2922114"/>
            <a:ext cx="10518531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своем произведении Фонвизин показывает помещицу </a:t>
            </a: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Простакову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ее брата Скотинина и крепостных. </a:t>
            </a: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Простакова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властная и жестокая помещица. Её имение взято в опеку.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2515" y="5108331"/>
            <a:ext cx="105683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(нарушение причинно-следственных связей)</a:t>
            </a:r>
            <a:endParaRPr lang="ru-RU" sz="32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97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27960" y="470238"/>
            <a:ext cx="92999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начинать писать текст, не обдумав его структуру. Для этого в черновике нужно составить примерный план сочинения или перечислить смысловые фрагменты рассуждения, которые потом следует расположить в соответствии со своим замыслом. 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редактировать собственный текст, продумывая его структуру, ведет к погрешностям в композиции сочинения.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21280" y="970895"/>
            <a:ext cx="200668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9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73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067365" y="324593"/>
            <a:ext cx="7406640" cy="2239380"/>
          </a:xfrm>
          <a:prstGeom prst="roundRect">
            <a:avLst/>
          </a:prstGeom>
          <a:solidFill>
            <a:srgbClr val="CCFFCC"/>
          </a:solidFill>
          <a:ln>
            <a:solidFill>
              <a:srgbClr val="00FF0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" name="Прямоугольник 3"/>
          <p:cNvSpPr/>
          <p:nvPr/>
        </p:nvSpPr>
        <p:spPr>
          <a:xfrm>
            <a:off x="2344616" y="413682"/>
            <a:ext cx="6096000" cy="19205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Определите тип ошибки:</a:t>
            </a:r>
            <a:b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грамматическая,</a:t>
            </a:r>
            <a:b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речевая,</a:t>
            </a:r>
            <a:r>
              <a:rPr lang="ru-RU" sz="3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логическая</a:t>
            </a:r>
            <a:endParaRPr lang="ru-RU" sz="3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1323" y="3101470"/>
            <a:ext cx="1077350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находится в чужом для него месте, оторван от дома. Но все его внутренне существо хочет вырваться наружу.</a:t>
            </a:r>
            <a:endParaRPr lang="ru-RU" sz="3200" i="1" dirty="0">
              <a:solidFill>
                <a:srgbClr val="5B9BD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70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67365" y="324593"/>
            <a:ext cx="7406640" cy="2239380"/>
          </a:xfrm>
          <a:prstGeom prst="roundRect">
            <a:avLst/>
          </a:prstGeom>
          <a:solidFill>
            <a:srgbClr val="CCFFCC"/>
          </a:solidFill>
          <a:ln>
            <a:solidFill>
              <a:srgbClr val="00FF0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" name="Прямоугольник 2"/>
          <p:cNvSpPr/>
          <p:nvPr/>
        </p:nvSpPr>
        <p:spPr>
          <a:xfrm>
            <a:off x="2722685" y="484020"/>
            <a:ext cx="6096000" cy="19205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Определите тип ошибки:</a:t>
            </a:r>
            <a:b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грамматическая,</a:t>
            </a:r>
            <a:b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речевая,</a:t>
            </a:r>
            <a:r>
              <a:rPr lang="ru-RU" sz="3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логическая</a:t>
            </a:r>
            <a:endParaRPr lang="ru-RU" sz="3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0453" y="3094314"/>
            <a:ext cx="10755923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находится в чужом для него месте, оторван от дома. Но все его </a:t>
            </a:r>
            <a:r>
              <a:rPr lang="ru-RU" sz="3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 существо хочет вырваться наружу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i="1" dirty="0">
              <a:solidFill>
                <a:srgbClr val="5B9BD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80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8880" y="599862"/>
            <a:ext cx="947927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необходимо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продумать структуру работы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содержание ее смысловых частей и проблемы, которые нужно сформулировать во вступлении, определить, какая главная мысль будет доказана в основной части и как в ней будут решены проблемы, поставленные во вступлении, а также какой ответ на вопрос темы будет дан в заключении и как оно будет перекликаться со вступлением и основной частью.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выделить содержание смысловых частей сочинения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правило, ведет к структурным, композиционным и логическим ошибкам.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869" y="1432521"/>
            <a:ext cx="243861" cy="88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22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5080" y="306533"/>
            <a:ext cx="931163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каждого абзаца основной части должно включать в себя тезис (мысль, требующую доказательств), аргументы (доказательства), необходимые примеры (с использованием литературного материала), промежуточные выводы. В заключении следует дать краткий и точный ответ на вопрос темы, подвести итог всего рассуждения или использовать уместную цитату, содержащую суть главной мысли сочинения.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829" y="1264881"/>
            <a:ext cx="243861" cy="88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84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520814"/>
            <a:ext cx="11201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написанием заключения нужно перечитать вступление, вспомнив проблемы, поставленные в нем, и сделать так, чтобы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обязательно перекликалось со вступлением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как отсутствие связи между ними является одной из самых распространенных содержательно-композиционных ошибок.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59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2318</Words>
  <Application>Microsoft Office PowerPoint</Application>
  <PresentationFormat>Широкоэкранный</PresentationFormat>
  <Paragraphs>225</Paragraphs>
  <Slides>61</Slides>
  <Notes>21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61</vt:i4>
      </vt:variant>
    </vt:vector>
  </HeadingPairs>
  <TitlesOfParts>
    <vt:vector size="6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Логические ошибки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Malysheva</dc:creator>
  <cp:lastModifiedBy>Malysheva</cp:lastModifiedBy>
  <cp:revision>24</cp:revision>
  <dcterms:created xsi:type="dcterms:W3CDTF">2023-10-30T10:35:05Z</dcterms:created>
  <dcterms:modified xsi:type="dcterms:W3CDTF">2023-11-29T13:10:16Z</dcterms:modified>
</cp:coreProperties>
</file>