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5143500" type="screen16x9"/>
  <p:notesSz cx="6858000" cy="9144000"/>
  <p:embeddedFontLst>
    <p:embeddedFont>
      <p:font typeface="Playfair Display" panose="020B0604020202020204" charset="-52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-65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208418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2f34118034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22f34118034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2f34118034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2f34118034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2f34118034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22f34118034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2f34118034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2f34118034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2f34118034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22f34118034_0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2f34118034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22f34118034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2f34118034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2f34118034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2f34118034_0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22f34118034_0_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2f34118034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2f34118034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2f34118034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2f34118034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2f34118034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2f34118034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2f34118034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2f34118034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2f34118034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2f34118034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2f34118034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22f34118034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2f34118034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22f34118034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2f34118034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2f34118034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731976" y="865049"/>
            <a:ext cx="5800630" cy="2031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6000" dirty="0" smtClean="0">
                <a:highlight>
                  <a:schemeClr val="lt1"/>
                </a:highlight>
                <a:latin typeface="Times New Roman" panose="02020603050405020304" pitchFamily="18" charset="0"/>
                <a:ea typeface="Playfair Display"/>
                <a:cs typeface="Times New Roman" panose="02020603050405020304" pitchFamily="18" charset="0"/>
                <a:sym typeface="Playfair Display"/>
              </a:rPr>
              <a:t>ГЕОМЕТРИЯ </a:t>
            </a:r>
            <a:r>
              <a:rPr lang="ru" sz="6000" dirty="0">
                <a:highlight>
                  <a:schemeClr val="lt1"/>
                </a:highlight>
                <a:latin typeface="Times New Roman" panose="02020603050405020304" pitchFamily="18" charset="0"/>
                <a:ea typeface="Playfair Display"/>
                <a:cs typeface="Times New Roman" panose="02020603050405020304" pitchFamily="18" charset="0"/>
                <a:sym typeface="Playfair Display"/>
              </a:rPr>
              <a:t>В АРХИТЕКТУРЕ</a:t>
            </a:r>
            <a:endParaRPr sz="6000" dirty="0">
              <a:highlight>
                <a:schemeClr val="lt1"/>
              </a:highlight>
              <a:latin typeface="Times New Roman" panose="02020603050405020304" pitchFamily="18" charset="0"/>
              <a:ea typeface="Playfair Display"/>
              <a:cs typeface="Times New Roman" panose="02020603050405020304" pitchFamily="18" charset="0"/>
              <a:sym typeface="Playfair Display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3022664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4"/>
          <p:cNvSpPr txBox="1"/>
          <p:nvPr/>
        </p:nvSpPr>
        <p:spPr>
          <a:xfrm>
            <a:off x="3725800" y="152400"/>
            <a:ext cx="3000000" cy="3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Характерным примером прямой призмы может стать известная на весь мир шестигранная башня Пирелли, возведенная в Милане в 1960 году. Небоскрёб отличался невиданной для тех времён высотой - 127 метров. И вмещал 32 этажа. </a:t>
            </a:r>
            <a:endParaRPr sz="19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5"/>
          <p:cNvSpPr txBox="1"/>
          <p:nvPr/>
        </p:nvSpPr>
        <p:spPr>
          <a:xfrm>
            <a:off x="0" y="152400"/>
            <a:ext cx="3000000" cy="749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292100" algn="ctr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ru" sz="1600" b="1" dirty="0" smtClean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Наклонная </a:t>
            </a:r>
            <a:r>
              <a:rPr lang="ru" sz="1600" b="1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призма</a:t>
            </a:r>
            <a:endParaRPr sz="1600" b="1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35" name="Google Shape;135;p25"/>
          <p:cNvSpPr txBox="1"/>
          <p:nvPr/>
        </p:nvSpPr>
        <p:spPr>
          <a:xfrm>
            <a:off x="191150" y="1400425"/>
            <a:ext cx="2808900" cy="29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Мадриде располагается ещё один не менее примечательный архитектурный объект. Башни «Ворота в Европу», имеющие форму наклонных призм, собирают вокруг себя не меньше туристов, чем здание Пирелли. </a:t>
            </a:r>
            <a:endParaRPr sz="1800">
              <a:solidFill>
                <a:schemeClr val="dk1"/>
              </a:solidFill>
            </a:endParaRPr>
          </a:p>
        </p:txBody>
      </p:sp>
      <p:pic>
        <p:nvPicPr>
          <p:cNvPr id="136" name="Google Shape;13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52400" y="152400"/>
            <a:ext cx="5839200" cy="437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/>
          <p:nvPr/>
        </p:nvSpPr>
        <p:spPr>
          <a:xfrm>
            <a:off x="-141525" y="169700"/>
            <a:ext cx="3000000" cy="749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292100" algn="ctr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ru" sz="1600" b="1" dirty="0" smtClean="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ru" sz="1600" b="1" dirty="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Правильная пирамида</a:t>
            </a:r>
            <a:endParaRPr sz="1600" b="1" dirty="0">
              <a:solidFill>
                <a:srgbClr val="33333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42" name="Google Shape;142;p26"/>
          <p:cNvSpPr txBox="1"/>
          <p:nvPr/>
        </p:nvSpPr>
        <p:spPr>
          <a:xfrm>
            <a:off x="77800" y="1002775"/>
            <a:ext cx="30000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«Дворец мира и согласия» в Астане. Архитектурное творение из алюминия, стекла и стали создано по принципам «Золотого сечения Фибоначчи». </a:t>
            </a:r>
            <a:endParaRPr sz="1800" dirty="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43" name="Google Shape;14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30200" y="373625"/>
            <a:ext cx="5761398" cy="4188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/>
          <p:nvPr/>
        </p:nvSpPr>
        <p:spPr>
          <a:xfrm>
            <a:off x="0" y="152400"/>
            <a:ext cx="3000000" cy="76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292100" algn="ctr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ru" sz="1700" b="1" dirty="0" smtClean="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ru" sz="1700" b="1" dirty="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Усечённая пирамида</a:t>
            </a:r>
            <a:endParaRPr sz="1700" b="1" dirty="0">
              <a:solidFill>
                <a:srgbClr val="33333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49" name="Google Shape;149;p27"/>
          <p:cNvSpPr txBox="1"/>
          <p:nvPr/>
        </p:nvSpPr>
        <p:spPr>
          <a:xfrm>
            <a:off x="139275" y="1071925"/>
            <a:ext cx="28608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dirty="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Архитектурные здания могут принимать форму не только правильных пирамид, но и усеченных.</a:t>
            </a:r>
            <a:endParaRPr sz="1700" dirty="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50" name="Google Shape;15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52400" y="152400"/>
            <a:ext cx="5839200" cy="4379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7"/>
          <p:cNvSpPr txBox="1"/>
          <p:nvPr/>
        </p:nvSpPr>
        <p:spPr>
          <a:xfrm>
            <a:off x="139275" y="2679800"/>
            <a:ext cx="28608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Такие многогранники в архитектуре настоящего времени считаются редкостью</a:t>
            </a:r>
            <a:endParaRPr sz="17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8"/>
          <p:cNvSpPr txBox="1"/>
          <p:nvPr/>
        </p:nvSpPr>
        <p:spPr>
          <a:xfrm>
            <a:off x="191150" y="0"/>
            <a:ext cx="4495200" cy="785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292100" algn="ctr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ru" sz="1800" b="1" dirty="0" smtClean="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ru" sz="1800" b="1" dirty="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Правильный многогранник</a:t>
            </a:r>
            <a:endParaRPr sz="1800" b="1" dirty="0">
              <a:solidFill>
                <a:srgbClr val="33333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57" name="Google Shape;15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800400"/>
            <a:ext cx="4533900" cy="3463275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8"/>
          <p:cNvSpPr txBox="1"/>
          <p:nvPr/>
        </p:nvSpPr>
        <p:spPr>
          <a:xfrm>
            <a:off x="4970600" y="800400"/>
            <a:ext cx="3000000" cy="24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Оригинальный проект горного отеля кубической формы Cuboidal Mountain Hut предложила команда чешских архитекторов Atelier. </a:t>
            </a:r>
            <a:endParaRPr sz="21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9"/>
          <p:cNvSpPr txBox="1"/>
          <p:nvPr/>
        </p:nvSpPr>
        <p:spPr>
          <a:xfrm>
            <a:off x="152400" y="88375"/>
            <a:ext cx="5580000" cy="732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292100" algn="ctr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ru" sz="1500" b="1" dirty="0" smtClean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ru" sz="1500" b="1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Полуправильный многогранник</a:t>
            </a:r>
            <a:endParaRPr sz="1500" b="1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64" name="Google Shape;16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9450" y="800400"/>
            <a:ext cx="5402849" cy="405772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9"/>
          <p:cNvSpPr txBox="1"/>
          <p:nvPr/>
        </p:nvSpPr>
        <p:spPr>
          <a:xfrm>
            <a:off x="5921500" y="907700"/>
            <a:ext cx="3000000" cy="29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29210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6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Обратите внимание на Национальную библиотеку Беларуси. Она по праву заслужила статус одного из самых оригинальных строений мира из-за своей формы ромбокубооктаэдра. Это архимедово тело состоит из 18 квадратов и 8 треугольников.</a:t>
            </a:r>
            <a:endParaRPr sz="16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0"/>
          <p:cNvSpPr txBox="1"/>
          <p:nvPr/>
        </p:nvSpPr>
        <p:spPr>
          <a:xfrm>
            <a:off x="60525" y="152400"/>
            <a:ext cx="3000000" cy="1103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292100" algn="ctr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ru" sz="1800" b="1" dirty="0" smtClean="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ru" sz="1800" b="1" dirty="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Невыпуклый многогранник</a:t>
            </a:r>
            <a:endParaRPr sz="1800" b="1" dirty="0">
              <a:solidFill>
                <a:srgbClr val="33333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71" name="Google Shape;171;p30"/>
          <p:cNvSpPr txBox="1"/>
          <p:nvPr/>
        </p:nvSpPr>
        <p:spPr>
          <a:xfrm>
            <a:off x="216100" y="1495500"/>
            <a:ext cx="3000000" cy="21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highlight>
                  <a:schemeClr val="lt1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Архитектор Р. Кулхаас </a:t>
            </a:r>
            <a:r>
              <a:rPr lang="ru" sz="1600" dirty="0" smtClean="0">
                <a:solidFill>
                  <a:schemeClr val="dk1"/>
                </a:solidFill>
                <a:highlight>
                  <a:schemeClr val="lt1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постарался </a:t>
            </a:r>
            <a:r>
              <a:rPr lang="ru" sz="1600" dirty="0">
                <a:solidFill>
                  <a:schemeClr val="dk1"/>
                </a:solidFill>
                <a:highlight>
                  <a:schemeClr val="lt1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сделать здание максимально футуристичным. Ломаные ассиметричные архитектурные формы одиннадцатиэтажного здания из стекла </a:t>
            </a:r>
            <a:r>
              <a:rPr lang="ru" sz="1600" dirty="0" smtClean="0">
                <a:solidFill>
                  <a:schemeClr val="dk1"/>
                </a:solidFill>
                <a:highlight>
                  <a:schemeClr val="lt1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.</a:t>
            </a:r>
            <a:endParaRPr sz="1600" dirty="0">
              <a:solidFill>
                <a:schemeClr val="dk1"/>
              </a:solidFill>
              <a:highlight>
                <a:schemeClr val="lt1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72" name="Google Shape;17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68500" y="152400"/>
            <a:ext cx="5623101" cy="3871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1"/>
          <p:cNvSpPr txBox="1"/>
          <p:nvPr/>
        </p:nvSpPr>
        <p:spPr>
          <a:xfrm>
            <a:off x="1660700" y="1713550"/>
            <a:ext cx="64056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СПАСИБО ЗА ВНИМАНИЕ!</a:t>
            </a:r>
            <a:endParaRPr sz="3200"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/>
        </p:nvSpPr>
        <p:spPr>
          <a:xfrm>
            <a:off x="0" y="0"/>
            <a:ext cx="6475800" cy="793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29210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700" b="1" dirty="0" smtClean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Какие </a:t>
            </a:r>
            <a:r>
              <a:rPr lang="ru" sz="1700" b="1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геометрические фигуры представляют здания </a:t>
            </a:r>
            <a:endParaRPr sz="1700" b="1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676" y="994786"/>
            <a:ext cx="6053980" cy="3943213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5"/>
          <p:cNvSpPr txBox="1"/>
          <p:nvPr/>
        </p:nvSpPr>
        <p:spPr>
          <a:xfrm>
            <a:off x="6804200" y="747300"/>
            <a:ext cx="2100600" cy="37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В архитектуре каждого здания есть такие геометрические формы, которые делают их различными</a:t>
            </a:r>
            <a:endParaRPr sz="23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554200" y="131575"/>
            <a:ext cx="7840500" cy="12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29210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9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Геометрические фигуры, используемые в построении храмов и церквей</a:t>
            </a:r>
            <a:endParaRPr sz="1900" b="1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7925" y="1173550"/>
            <a:ext cx="5325050" cy="30036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82321" y="1075174"/>
            <a:ext cx="292407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Playfair Display" charset="-52"/>
              </a:rPr>
              <a:t>Часто в архитектурном сооружении сочетаются различные геометрические фигуры. Именно таким зданием и является городская церковь. Основанием передней башни является прямой правильный параллелепипед, переходящий в средней части в правильную четырёхугольную призму меньших размеров, которая со всех сторон украшена арками</a:t>
            </a:r>
            <a:r>
              <a:rPr lang="ru-RU" dirty="0" smtClean="0"/>
              <a:t>. </a:t>
            </a:r>
            <a:r>
              <a:rPr lang="ru-RU" dirty="0" smtClean="0">
                <a:latin typeface="Playfair Display" charset="-52"/>
              </a:rPr>
              <a:t>Завершается же она куполом в форме луковки, который состоит из цилиндра и части сферы плавно переходящей в конус. </a:t>
            </a:r>
            <a:endParaRPr lang="ru-RU" dirty="0">
              <a:latin typeface="Playfair Display" charset="-5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35569" y="1396722"/>
            <a:ext cx="5506497" cy="27934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11016" y="730067"/>
            <a:ext cx="289392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Playfair Display" charset="-52"/>
                <a:ea typeface="Times New Roman" pitchFamily="18" charset="0"/>
                <a:cs typeface="Times New Roman" pitchFamily="18" charset="0"/>
              </a:rPr>
              <a:t>Центральная башня состоит из большой полусферы, на которой располагается купол. У основания церкви лежат симметричные относительно передней башни многогранники.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layfair Display" charset="-52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/>
        </p:nvSpPr>
        <p:spPr>
          <a:xfrm>
            <a:off x="121025" y="250675"/>
            <a:ext cx="3000000" cy="1341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2400" b="1" dirty="0" smtClean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Архитектура </a:t>
            </a:r>
            <a:r>
              <a:rPr lang="ru" sz="2400" b="1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фонтана</a:t>
            </a:r>
            <a:endParaRPr sz="2400" b="1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88" name="Google Shape;88;p18"/>
          <p:cNvSpPr txBox="1"/>
          <p:nvPr/>
        </p:nvSpPr>
        <p:spPr>
          <a:xfrm>
            <a:off x="121025" y="1556000"/>
            <a:ext cx="3797832" cy="37086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" sz="1600" dirty="0">
                <a:solidFill>
                  <a:schemeClr val="tx1"/>
                </a:solidFill>
                <a:latin typeface="Playfair Display" charset="-52"/>
                <a:ea typeface="Playfair Display"/>
                <a:cs typeface="Playfair Display"/>
                <a:sym typeface="Playfair Display"/>
              </a:rPr>
              <a:t>Базовая часть (основа) фонтана представляет собой концентрические полые цилиндры. </a:t>
            </a:r>
            <a:r>
              <a:rPr lang="ru-RU" sz="1600" dirty="0" smtClean="0">
                <a:solidFill>
                  <a:schemeClr val="tx1"/>
                </a:solidFill>
                <a:latin typeface="Playfair Display" charset="-52"/>
              </a:rPr>
              <a:t>Так же цилиндрами меньших размеров являются части находящиеся внутри самого фонтана. Интересную форму имеют фигуры, соединяющие центральный цилиндр с другими цилиндрами меньших размеров. Они имеют форму части прямоугольного параллелепипеда, из которого как бы вырезали круговой сектор.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0163" y="152400"/>
            <a:ext cx="4636862" cy="41683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/>
          <p:nvPr/>
        </p:nvSpPr>
        <p:spPr>
          <a:xfrm>
            <a:off x="138325" y="423925"/>
            <a:ext cx="3000000" cy="1129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29210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800" b="1" dirty="0" smtClean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Архитектура </a:t>
            </a:r>
            <a:r>
              <a:rPr lang="ru" sz="1800" b="1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торговых центров</a:t>
            </a:r>
            <a:endParaRPr sz="1800" b="1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96" name="Google Shape;9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08025" y="423925"/>
            <a:ext cx="5631724" cy="4102624"/>
          </a:xfrm>
          <a:prstGeom prst="rect">
            <a:avLst/>
          </a:prstGeom>
          <a:noFill/>
          <a:ln>
            <a:noFill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41644" y="1698791"/>
            <a:ext cx="2873829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layfair Display" charset="-52"/>
                <a:ea typeface="Times New Roman" pitchFamily="18" charset="0"/>
                <a:cs typeface="Times New Roman" pitchFamily="18" charset="0"/>
              </a:rPr>
              <a:t>В последние годы архитекторы в застройке города привлекают более современные конструкции. Эти конструкции имеют необычную, абстрактную форму и представляют собой множества многогранников нестандартно соединенных между собой.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layfair Display" charset="-52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/>
          <p:nvPr/>
        </p:nvSpPr>
        <p:spPr>
          <a:xfrm>
            <a:off x="0" y="0"/>
            <a:ext cx="5862000" cy="90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292100" algn="ctr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ru" sz="2500" b="1" dirty="0" smtClean="0">
                <a:solidFill>
                  <a:schemeClr val="dk1"/>
                </a:solidFill>
                <a:highlight>
                  <a:schemeClr val="lt1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Геометрия </a:t>
            </a:r>
            <a:r>
              <a:rPr lang="ru" sz="2500" b="1" dirty="0">
                <a:solidFill>
                  <a:schemeClr val="dk1"/>
                </a:solidFill>
                <a:highlight>
                  <a:schemeClr val="lt1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в архитектуре</a:t>
            </a:r>
            <a:endParaRPr sz="2500" b="1" dirty="0">
              <a:solidFill>
                <a:schemeClr val="dk1"/>
              </a:solidFill>
              <a:highlight>
                <a:schemeClr val="lt1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09" name="Google Shape;10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650" y="722600"/>
            <a:ext cx="5545300" cy="402517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1"/>
          <p:cNvSpPr txBox="1"/>
          <p:nvPr/>
        </p:nvSpPr>
        <p:spPr>
          <a:xfrm>
            <a:off x="5982025" y="722600"/>
            <a:ext cx="3000000" cy="30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Прямоугольные строения устойчивы и многофункциональны, поэтому на улицах их больше чем других. Пирамиды уступают им в практичности, но выглядят более </a:t>
            </a:r>
            <a:r>
              <a:rPr lang="ru" sz="21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эффектно.</a:t>
            </a:r>
            <a:endParaRPr sz="21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375" y="152400"/>
            <a:ext cx="8605798" cy="3012525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2"/>
          <p:cNvSpPr txBox="1"/>
          <p:nvPr/>
        </p:nvSpPr>
        <p:spPr>
          <a:xfrm>
            <a:off x="234375" y="3319500"/>
            <a:ext cx="8605800" cy="9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Платоновыми и архимедовыми телами люди разбавляют ставшие привычными архитектурные формы. Проектирование зданий, принимающих вид этих многогранников, - в большинстве случаев сложная </a:t>
            </a:r>
            <a:r>
              <a:rPr lang="ru" sz="1700" dirty="0" smtClean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задача.</a:t>
            </a:r>
            <a:endParaRPr sz="17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 txBox="1"/>
          <p:nvPr/>
        </p:nvSpPr>
        <p:spPr>
          <a:xfrm>
            <a:off x="632025" y="264775"/>
            <a:ext cx="3000000" cy="785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292100" algn="ctr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ru" sz="1800" b="1" dirty="0" smtClean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Прямая </a:t>
            </a:r>
            <a:r>
              <a:rPr lang="ru" sz="1800" b="1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призма</a:t>
            </a:r>
            <a:endParaRPr sz="1800" b="1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22" name="Google Shape;12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4000" y="117800"/>
            <a:ext cx="3870960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3"/>
          <p:cNvSpPr txBox="1"/>
          <p:nvPr/>
        </p:nvSpPr>
        <p:spPr>
          <a:xfrm>
            <a:off x="632025" y="881750"/>
            <a:ext cx="2895300" cy="26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Прямые призмы - самые распространённые многогранники в архитектуре любого города. Это маленькие «хрущёвки», многоэтажные дома, а также массивные </a:t>
            </a:r>
            <a:r>
              <a:rPr lang="ru" sz="18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небоскрёбы.</a:t>
            </a:r>
            <a:endParaRPr sz="18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489</Words>
  <Application>Microsoft Office PowerPoint</Application>
  <PresentationFormat>Экран (16:9)</PresentationFormat>
  <Paragraphs>30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Playfair Display</vt:lpstr>
      <vt:lpstr>Times New Roman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User</cp:lastModifiedBy>
  <cp:revision>9</cp:revision>
  <dcterms:modified xsi:type="dcterms:W3CDTF">2024-06-25T09:05:40Z</dcterms:modified>
</cp:coreProperties>
</file>