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303" r:id="rId4"/>
    <p:sldId id="258" r:id="rId5"/>
    <p:sldId id="306" r:id="rId6"/>
    <p:sldId id="260" r:id="rId7"/>
    <p:sldId id="300" r:id="rId8"/>
    <p:sldId id="305" r:id="rId9"/>
    <p:sldId id="311" r:id="rId10"/>
    <p:sldId id="307" r:id="rId11"/>
    <p:sldId id="271" r:id="rId12"/>
    <p:sldId id="308" r:id="rId13"/>
    <p:sldId id="285" r:id="rId14"/>
    <p:sldId id="281" r:id="rId15"/>
    <p:sldId id="309" r:id="rId16"/>
    <p:sldId id="312" r:id="rId17"/>
    <p:sldId id="314" r:id="rId18"/>
    <p:sldId id="313" r:id="rId19"/>
    <p:sldId id="266" r:id="rId20"/>
    <p:sldId id="315" r:id="rId21"/>
    <p:sldId id="289" r:id="rId22"/>
    <p:sldId id="272" r:id="rId23"/>
    <p:sldId id="317" r:id="rId24"/>
    <p:sldId id="295" r:id="rId25"/>
    <p:sldId id="319" r:id="rId26"/>
    <p:sldId id="320" r:id="rId27"/>
    <p:sldId id="321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8" autoAdjust="0"/>
    <p:restoredTop sz="94660"/>
  </p:normalViewPr>
  <p:slideViewPr>
    <p:cSldViewPr>
      <p:cViewPr varScale="1">
        <p:scale>
          <a:sx n="86" d="100"/>
          <a:sy n="86" d="100"/>
        </p:scale>
        <p:origin x="169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927F9-E24A-4A01-BFA9-591C93BB69D0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24565-42BE-43AA-A4E8-BF086D43F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1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99EC6-5103-4AE3-9FB5-ADE6461B25C3}" type="datetimeFigureOut">
              <a:rPr lang="ru-RU" smtClean="0"/>
              <a:pPr/>
              <a:t>29.06.2023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7E5FC-2AEC-464E-B347-0D73FEBD1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39"/>
            <a:ext cx="9144000" cy="86409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>
                <a:latin typeface="Arial" pitchFamily="34" charset="0"/>
                <a:cs typeface="Arial" pitchFamily="34" charset="0"/>
              </a:rPr>
            </a:br>
            <a:r>
              <a:rPr lang="ru-RU" sz="1600" b="1" dirty="0">
                <a:latin typeface="Arial" pitchFamily="34" charset="0"/>
                <a:cs typeface="Arial" pitchFamily="34" charset="0"/>
              </a:rPr>
              <a:t>ГОСУДАРСТВЕННОЕ ПРОФЕССИОНАЛЬНОЕ ОБРАЗОВАТЕЛЬНОЕ УЧРЕЖДЕНИЕ</a:t>
            </a:r>
            <a:br>
              <a:rPr lang="ru-RU" sz="1600" b="1" dirty="0">
                <a:latin typeface="Arial" pitchFamily="34" charset="0"/>
                <a:cs typeface="Arial" pitchFamily="34" charset="0"/>
              </a:rPr>
            </a:br>
            <a:r>
              <a:rPr lang="ru-RU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«КУЗБАССКИЙ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МНОГОПРОФИЛЬНЫЙ ТЕХНИКУМ»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2786058"/>
            <a:ext cx="5572132" cy="292895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Токаревой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Марины Яновны,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мастера производственного обучения, </a:t>
            </a:r>
            <a:endPara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претендующего 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установление высшей квалификационной категории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973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АТТЕСТАЦИОННЫЙ ПОРТФОЛИО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14364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Белово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2023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3" y="2284888"/>
            <a:ext cx="3030395" cy="386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8550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Награды и поощрения</a:t>
            </a:r>
          </a:p>
        </p:txBody>
      </p:sp>
      <p:pic>
        <p:nvPicPr>
          <p:cNvPr id="2050" name="Picture 2" descr="C:\Users\ВИТАЛИЙ\Pictures\т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22504"/>
            <a:ext cx="3697536" cy="531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Методист\Desktop\Юбилейная медаль 300 лет Кузбассу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1" b="63196"/>
          <a:stretch/>
        </p:blipFill>
        <p:spPr bwMode="auto">
          <a:xfrm>
            <a:off x="251520" y="2060848"/>
            <a:ext cx="4530090" cy="3000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903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14290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Раздел 1.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Достижение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положительной динамики результатов освоения обучающимися образовательных программ по итогам мониторингов, проводимых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организацией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412776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Результаты промежуточной аттестации обучающихся</a:t>
            </a:r>
            <a:endParaRPr lang="ru-RU" sz="20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803524"/>
              </p:ext>
            </p:extLst>
          </p:nvPr>
        </p:nvGraphicFramePr>
        <p:xfrm>
          <a:off x="755578" y="1891062"/>
          <a:ext cx="7560837" cy="4562277"/>
        </p:xfrm>
        <a:graphic>
          <a:graphicData uri="http://schemas.openxmlformats.org/drawingml/2006/table">
            <a:tbl>
              <a:tblPr/>
              <a:tblGrid>
                <a:gridCol w="1365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3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87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39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3847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Учебный год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Вид учебной нагрузки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03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% качества по результатам входного административного контроля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699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% качества по результатам текущего административного контроля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Абсолютная</a:t>
                      </a:r>
                      <a:endParaRPr lang="ru-RU" sz="1100">
                        <a:effectLst/>
                        <a:latin typeface="Calibri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успеваемость по результатам промежуточной</a:t>
                      </a:r>
                      <a:endParaRPr lang="ru-RU" sz="1100">
                        <a:effectLst/>
                        <a:latin typeface="Calibri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аттестации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%</a:t>
                      </a:r>
                      <a:endParaRPr lang="ru-RU" sz="1100">
                        <a:effectLst/>
                        <a:latin typeface="Calibri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</a:rPr>
                        <a:t> качеств. успев.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994">
                <a:tc gridSpan="6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50">
                          <a:effectLst/>
                          <a:latin typeface="Times New Roman"/>
                          <a:ea typeface="SimSun"/>
                        </a:rPr>
                        <a:t>Штукатур гр. 820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2020-2021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III</a:t>
                      </a: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 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92%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2021-2022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IV</a:t>
                      </a: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 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95%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994">
                <a:tc gridSpan="6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50">
                          <a:effectLst/>
                          <a:latin typeface="Times New Roman"/>
                          <a:ea typeface="SimSun"/>
                        </a:rPr>
                        <a:t>Штукатур гр.821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2021-2022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</a:t>
                      </a: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II 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96%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2022-2023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IV </a:t>
                      </a: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880">
                <a:tc gridSpan="6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Штукатур ШТ-22Б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2022-2022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 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59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2022-2023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II</a:t>
                      </a:r>
                      <a:r>
                        <a:rPr lang="ru-RU" sz="11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 семестр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ПП.01.01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1064" y="404664"/>
            <a:ext cx="835292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latin typeface="Calibri"/>
              </a:rPr>
              <a:t>Положительная динамика качества обучения обусловлена </a:t>
            </a:r>
            <a:r>
              <a:rPr lang="ru-RU" sz="3600" b="1" dirty="0" smtClean="0">
                <a:latin typeface="Calibri"/>
              </a:rPr>
              <a:t>:</a:t>
            </a:r>
          </a:p>
          <a:p>
            <a:pPr algn="just"/>
            <a:r>
              <a:rPr lang="ru-RU" sz="3600" b="1" dirty="0" smtClean="0">
                <a:latin typeface="Calibri"/>
              </a:rPr>
              <a:t> </a:t>
            </a:r>
            <a:endParaRPr lang="ru-RU" sz="3600" b="1" dirty="0">
              <a:latin typeface="Calibri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libri"/>
              </a:rPr>
              <a:t>улучшением </a:t>
            </a:r>
            <a:r>
              <a:rPr lang="ru-RU" sz="2800" dirty="0">
                <a:latin typeface="Calibri"/>
              </a:rPr>
              <a:t>материально-технической базы;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Calibri"/>
              </a:rPr>
              <a:t>совершенствованием учебно-методической документации;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Calibri"/>
              </a:rPr>
              <a:t>применением современных педагогических технологий;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Calibri"/>
              </a:rPr>
              <a:t>созданием на занятиях условий, способствующих проявлению потребности в саморазвитии и самореализации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201772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682" y="404664"/>
            <a:ext cx="8425160" cy="136815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Раздел 2.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Достижение обучающимися положительных результатов освоения образовательных программ по итогам мониторинга системы образования, проводимого в порядке, установленном постановлением Правительства Российской Федерации от 5 августа 2013 г. № 662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ea typeface="Times New Roman"/>
                <a:cs typeface="Arial" pitchFamily="34" charset="0"/>
              </a:rPr>
              <a:t>Результаты </a:t>
            </a:r>
            <a:r>
              <a:rPr lang="ru-RU" sz="2000" b="1" dirty="0">
                <a:solidFill>
                  <a:srgbClr val="0000CC"/>
                </a:solidFill>
                <a:latin typeface="Arial" pitchFamily="34" charset="0"/>
                <a:ea typeface="Times New Roman"/>
                <a:cs typeface="Arial" pitchFamily="34" charset="0"/>
              </a:rPr>
              <a:t>защиты </a:t>
            </a:r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ea typeface="Times New Roman"/>
                <a:cs typeface="Arial" pitchFamily="34" charset="0"/>
              </a:rPr>
              <a:t>выпускных квалификационных работ</a:t>
            </a:r>
            <a: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765798"/>
              </p:ext>
            </p:extLst>
          </p:nvPr>
        </p:nvGraphicFramePr>
        <p:xfrm>
          <a:off x="539552" y="2996952"/>
          <a:ext cx="8064896" cy="1800200"/>
        </p:xfrm>
        <a:graphic>
          <a:graphicData uri="http://schemas.openxmlformats.org/drawingml/2006/table">
            <a:tbl>
              <a:tblPr firstRow="1" bandRow="1"/>
              <a:tblGrid>
                <a:gridCol w="1168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95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95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56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23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2338">
                <a:tc rowSpan="2"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выпуска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выпускников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защиты ВКР, (чел.)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Качественный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показатель защит, (%)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Отлично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Хорошо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Удовлетвори-тельно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100 %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552" y="5085184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Calibri"/>
              </a:rPr>
              <a:t>Положительная динамика защит ВКР (практической части) была достигнута посредствам разработки сборника технологических карт по выполнению монтажно-сборочных и ремонтных работ. </a:t>
            </a:r>
          </a:p>
        </p:txBody>
      </p:sp>
    </p:spTree>
    <p:extLst>
      <p:ext uri="{BB962C8B-B14F-4D97-AF65-F5344CB8AC3E}">
        <p14:creationId xmlns:p14="http://schemas.microsoft.com/office/powerpoint/2010/main" val="9659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32656"/>
            <a:ext cx="9144000" cy="158417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endParaRPr lang="ru-RU" sz="1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291280"/>
              </p:ext>
            </p:extLst>
          </p:nvPr>
        </p:nvGraphicFramePr>
        <p:xfrm>
          <a:off x="70994" y="2222931"/>
          <a:ext cx="9073006" cy="412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2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56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9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№</a:t>
                      </a:r>
                    </a:p>
                  </a:txBody>
                  <a:tcPr marL="34601" marR="34601" marT="34601" marB="346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Наименование</a:t>
                      </a:r>
                      <a:endParaRPr lang="ru-RU" sz="1400" b="1" kern="50" dirty="0">
                        <a:solidFill>
                          <a:schemeClr val="bg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Год</a:t>
                      </a:r>
                    </a:p>
                  </a:txBody>
                  <a:tcPr marL="34601" marR="34601" marT="34601" marB="346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Шифр</a:t>
                      </a:r>
                      <a:r>
                        <a:rPr lang="ru-RU" sz="1400" b="1" kern="5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группы</a:t>
                      </a:r>
                      <a:endParaRPr lang="ru-RU" sz="1400" b="1" kern="50" dirty="0">
                        <a:solidFill>
                          <a:schemeClr val="bg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Уровень </a:t>
                      </a:r>
                      <a:r>
                        <a:rPr lang="ru-RU" sz="1400" b="1" kern="5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мероприятия</a:t>
                      </a:r>
                      <a:endParaRPr lang="ru-RU" sz="1400" b="1" kern="50" dirty="0">
                        <a:solidFill>
                          <a:schemeClr val="bg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solidFill>
                            <a:schemeClr val="bg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Результат </a:t>
                      </a:r>
                    </a:p>
                  </a:txBody>
                  <a:tcPr marL="34601" marR="34601" marT="34601" marB="3460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1.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Конкурс профессионального мастерства «</a:t>
                      </a:r>
                      <a:r>
                        <a:rPr lang="ru-RU" sz="1800" b="0" kern="5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Абилимпикс</a:t>
                      </a: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»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2020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819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Региональный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Сертификат</a:t>
                      </a:r>
                    </a:p>
                  </a:txBody>
                  <a:tcPr marL="34601" marR="34601" marT="34601" marB="3460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3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2.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Конкурс профессионального мастерства «</a:t>
                      </a:r>
                      <a:r>
                        <a:rPr lang="ru-RU" sz="1800" b="0" kern="5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Абилимпикс</a:t>
                      </a: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»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2021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820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Региональный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Диплом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 степени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3.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Конкурс профессионального мастерства «</a:t>
                      </a:r>
                      <a:r>
                        <a:rPr lang="ru-RU" sz="1800" b="0" kern="5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Абилимпикс</a:t>
                      </a: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»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2022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821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Региональный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Диплом 3 степени</a:t>
                      </a:r>
                    </a:p>
                  </a:txBody>
                  <a:tcPr marL="34601" marR="34601" marT="34601" marB="3460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3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4.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Творческий конкурс «Я могу, Я умею, Я делаю!»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2022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821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Региональный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Сертификат</a:t>
                      </a:r>
                    </a:p>
                  </a:txBody>
                  <a:tcPr marL="34601" marR="34601" marT="34601" marB="3460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3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5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Конкурс профессионального мастерства «</a:t>
                      </a:r>
                      <a:r>
                        <a:rPr lang="ru-RU" sz="1800" b="0" kern="5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Абилимпикс</a:t>
                      </a: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»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2023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821</a:t>
                      </a:r>
                      <a:endParaRPr lang="ru-RU" sz="1800" b="0" kern="50" dirty="0">
                        <a:solidFill>
                          <a:schemeClr val="tx1"/>
                        </a:solidFill>
                        <a:latin typeface="Arial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Региональный</a:t>
                      </a:r>
                    </a:p>
                  </a:txBody>
                  <a:tcPr marL="34601" marR="34601" marT="34601" marB="346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Сертификат</a:t>
                      </a:r>
                    </a:p>
                  </a:txBody>
                  <a:tcPr marL="34601" marR="34601" marT="34601" marB="3460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6743" y="188640"/>
            <a:ext cx="8605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Раздел 3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.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Выявление и развитие способностей обучающихся к научной (интеллектуальной), творческой, физкультурно-спортивной деятельности, а также их участие в олимпиадах, конкурсах, </a:t>
            </a:r>
            <a:endParaRPr lang="ru-RU" sz="2000" b="1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фестивалях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, соревнованиях </a:t>
            </a:r>
            <a:endParaRPr lang="ru-RU" sz="20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4753" y="1628800"/>
            <a:ext cx="8229600" cy="57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Участие обучающихся в конкурсах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296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Calibri"/>
                <a:ea typeface="+mn-ea"/>
                <a:cs typeface="+mn-cs"/>
              </a:rPr>
              <a:t>Наградные документы обучающихся</a:t>
            </a:r>
          </a:p>
        </p:txBody>
      </p:sp>
      <p:pic>
        <p:nvPicPr>
          <p:cNvPr id="4" name="Picture 2" descr="C:\Users\ВИТАЛИЙ\Desktop\РЧ 2023\Круглый стол\image-10-03-21-11-47-1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5"/>
          <a:stretch/>
        </p:blipFill>
        <p:spPr bwMode="auto">
          <a:xfrm>
            <a:off x="7294011" y="0"/>
            <a:ext cx="1849989" cy="129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ИТАЛИЙ\Desktop\27-03-2023_12-56-12\20-10-2021_07-51-21\диплом 2 место ш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514" y="1482053"/>
            <a:ext cx="2890638" cy="405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ВИТАЛИЙ\Desktop\27-03-2023_12-56-12\20-10-2021_07-51-21\PHOTO-2022-04-14-12-07-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248" y="1470655"/>
            <a:ext cx="2851228" cy="405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K:\Токарева МЯ\Токарева\АТЕССТАЦИЯ  на Высшая квалиф. котегория\Абилимпикс Сертификат участни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9" y="1494690"/>
            <a:ext cx="3025898" cy="403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6">
            <a:extLst>
              <a:ext uri="{FF2B5EF4-FFF2-40B4-BE49-F238E27FC236}">
                <a16:creationId xmlns:a16="http://schemas.microsoft.com/office/drawing/2014/main" id="{A51A7B17-BAE6-46BA-9689-9353112D0DDE}"/>
              </a:ext>
            </a:extLst>
          </p:cNvPr>
          <p:cNvSpPr>
            <a:spLocks/>
          </p:cNvSpPr>
          <p:nvPr/>
        </p:nvSpPr>
        <p:spPr bwMode="auto">
          <a:xfrm>
            <a:off x="323528" y="5733256"/>
            <a:ext cx="7114497" cy="92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28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Компетенция </a:t>
            </a:r>
            <a:r>
              <a:rPr lang="ru-RU" altLang="x-none" sz="24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«Сухое строительство и 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24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штукатурные работы»</a:t>
            </a:r>
            <a:endParaRPr lang="ru-RU" altLang="x-none" sz="2000" b="1" dirty="0">
              <a:solidFill>
                <a:schemeClr val="dk1"/>
              </a:solidFill>
              <a:latin typeface="Akrobat Light" pitchFamily="50" charset="-52"/>
              <a:sym typeface="Open Sans" panose="020B0606030504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5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4D41FF-C440-4D22-A2FF-3F8EF67CD741}"/>
              </a:ext>
            </a:extLst>
          </p:cNvPr>
          <p:cNvSpPr txBox="1"/>
          <p:nvPr/>
        </p:nvSpPr>
        <p:spPr>
          <a:xfrm>
            <a:off x="332391" y="188640"/>
            <a:ext cx="9085067" cy="66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4000" b="1" dirty="0" smtClean="0">
                <a:solidFill>
                  <a:srgbClr val="282828"/>
                </a:solidFill>
                <a:latin typeface="Akrobat ExtraBold" panose="00000900000000000000" pitchFamily="50" charset="-52"/>
              </a:rPr>
              <a:t>Принцип выбора конкурсанта:</a:t>
            </a:r>
            <a:endParaRPr lang="ru-RU" sz="4000" b="1" dirty="0">
              <a:solidFill>
                <a:srgbClr val="282828"/>
              </a:solidFill>
              <a:latin typeface="Akrobat ExtraBold" panose="00000900000000000000" pitchFamily="50" charset="-52"/>
            </a:endParaRPr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A51A7B17-BAE6-46BA-9689-9353112D0DDE}"/>
              </a:ext>
            </a:extLst>
          </p:cNvPr>
          <p:cNvSpPr>
            <a:spLocks/>
          </p:cNvSpPr>
          <p:nvPr/>
        </p:nvSpPr>
        <p:spPr bwMode="auto">
          <a:xfrm>
            <a:off x="332391" y="980728"/>
            <a:ext cx="8811609" cy="225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академическая успеваемость;</a:t>
            </a:r>
          </a:p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целеустремленность;</a:t>
            </a:r>
          </a:p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err="1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амбициозность</a:t>
            </a: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;</a:t>
            </a:r>
          </a:p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стрессоустойчивость.</a:t>
            </a:r>
            <a:endParaRPr lang="ru-RU" altLang="x-none" sz="2400" b="1" dirty="0">
              <a:solidFill>
                <a:schemeClr val="dk1"/>
              </a:solidFill>
              <a:latin typeface="Akrobat Light" pitchFamily="50" charset="-52"/>
              <a:sym typeface="Open Sans" panose="020B0606030504020204" charset="0"/>
            </a:endParaRPr>
          </a:p>
        </p:txBody>
      </p:sp>
      <p:pic>
        <p:nvPicPr>
          <p:cNvPr id="6" name="Picture 2" descr="C:\Users\ВИТАЛИЙ\Desktop\РЧ 2023\Круглый стол\image-10-03-21-11-47-1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5"/>
          <a:stretch/>
        </p:blipFill>
        <p:spPr bwMode="auto">
          <a:xfrm>
            <a:off x="7294009" y="0"/>
            <a:ext cx="1849989" cy="129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ВИТАЛИЙ\Desktop\27-03-2023_12-56-12\20-10-2021_07-51-21\штукатуры фото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5" y="3332992"/>
            <a:ext cx="2556283" cy="34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ВИТАЛИЙ\Desktop\РЧ 2023\Круглый стол\PHOTO-2023-03-27-16-28-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1"/>
          <a:stretch/>
        </p:blipFill>
        <p:spPr bwMode="auto">
          <a:xfrm>
            <a:off x="4981923" y="3281549"/>
            <a:ext cx="2979120" cy="34598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20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4D41FF-C440-4D22-A2FF-3F8EF67CD741}"/>
              </a:ext>
            </a:extLst>
          </p:cNvPr>
          <p:cNvSpPr txBox="1"/>
          <p:nvPr/>
        </p:nvSpPr>
        <p:spPr>
          <a:xfrm>
            <a:off x="539552" y="332656"/>
            <a:ext cx="9085067" cy="66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4000" b="1" dirty="0" smtClean="0">
                <a:solidFill>
                  <a:srgbClr val="282828"/>
                </a:solidFill>
                <a:latin typeface="Akrobat ExtraBold" panose="00000900000000000000" pitchFamily="50" charset="-52"/>
              </a:rPr>
              <a:t>Принцип подготовки конкурсанта</a:t>
            </a:r>
            <a:endParaRPr lang="ru-RU" sz="4000" b="1" dirty="0">
              <a:solidFill>
                <a:srgbClr val="282828"/>
              </a:solidFill>
              <a:latin typeface="Akrobat ExtraBold" panose="00000900000000000000" pitchFamily="50" charset="-52"/>
            </a:endParaRPr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A51A7B17-BAE6-46BA-9689-9353112D0DDE}"/>
              </a:ext>
            </a:extLst>
          </p:cNvPr>
          <p:cNvSpPr>
            <a:spLocks/>
          </p:cNvSpPr>
          <p:nvPr/>
        </p:nvSpPr>
        <p:spPr bwMode="auto">
          <a:xfrm>
            <a:off x="251520" y="1506113"/>
            <a:ext cx="10258196" cy="168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Детальная проработка конкурсной документации;</a:t>
            </a:r>
          </a:p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Тренировочный процесс;</a:t>
            </a:r>
          </a:p>
          <a:p>
            <a:pPr marL="571500" lvl="0" indent="-57150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buFont typeface="Wingdings" panose="05000000000000000000" pitchFamily="2" charset="2"/>
              <a:buChar char="q"/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Теоретическая и психологическая поддержка.</a:t>
            </a:r>
          </a:p>
        </p:txBody>
      </p:sp>
      <p:pic>
        <p:nvPicPr>
          <p:cNvPr id="6" name="Рисунок 5" descr="C:\Users\Методист\Desktop\Токарева\28-03-2023_06-23-09\IMG-20230328-WA00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573016"/>
            <a:ext cx="3768010" cy="213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Методист\Desktop\Токарева\28-03-2023_06-23-09\IMG-20230328-WA00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61" y="3573015"/>
            <a:ext cx="3541293" cy="2152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Методист\Desktop\Токарева\28-03-2023_06-23-09\IMG-20230328-WA00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5"/>
            <a:ext cx="3275856" cy="21520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38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Calibri"/>
                <a:ea typeface="+mn-ea"/>
                <a:cs typeface="+mn-cs"/>
              </a:rPr>
              <a:t>Наградные документы </a:t>
            </a:r>
            <a:r>
              <a:rPr lang="ru-RU" sz="2800" b="1" dirty="0" smtClean="0">
                <a:latin typeface="Calibri"/>
                <a:ea typeface="+mn-ea"/>
                <a:cs typeface="+mn-cs"/>
              </a:rPr>
              <a:t>за участие </a:t>
            </a:r>
            <a:br>
              <a:rPr lang="ru-RU" sz="2800" b="1" dirty="0" smtClean="0">
                <a:latin typeface="Calibri"/>
                <a:ea typeface="+mn-ea"/>
                <a:cs typeface="+mn-cs"/>
              </a:rPr>
            </a:br>
            <a:r>
              <a:rPr lang="ru-RU" sz="2800" b="1" dirty="0" smtClean="0">
                <a:latin typeface="Calibri"/>
                <a:ea typeface="+mn-ea"/>
                <a:cs typeface="+mn-cs"/>
              </a:rPr>
              <a:t>в региональном творческом конкурсе</a:t>
            </a:r>
            <a:endParaRPr lang="ru-RU" sz="2800" b="1" dirty="0">
              <a:latin typeface="Calibri"/>
              <a:ea typeface="+mn-ea"/>
              <a:cs typeface="+mn-cs"/>
            </a:endParaRPr>
          </a:p>
        </p:txBody>
      </p:sp>
      <p:pic>
        <p:nvPicPr>
          <p:cNvPr id="7170" name="Picture 2" descr="C:\Users\ВИТАЛИЙ\Pictures\т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03407"/>
            <a:ext cx="3528392" cy="506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ВИТАЛИЙ\Pictures\ток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37" y="1873735"/>
            <a:ext cx="2924034" cy="412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8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779" y="227720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/>
              </a:rPr>
              <a:t>Наградные документы обучающихся за участие в творческих конкурсах на </a:t>
            </a:r>
            <a:r>
              <a:rPr lang="ru-RU" sz="2400" b="1" dirty="0" err="1" smtClean="0">
                <a:latin typeface="Calibri"/>
              </a:rPr>
              <a:t>внутритехникумовском</a:t>
            </a:r>
            <a:r>
              <a:rPr lang="ru-RU" sz="2400" b="1" dirty="0" smtClean="0">
                <a:latin typeface="Calibri"/>
              </a:rPr>
              <a:t> уровне</a:t>
            </a:r>
            <a:endParaRPr lang="ru-RU" sz="2400" b="1" dirty="0">
              <a:latin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060847"/>
            <a:ext cx="2622791" cy="38707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01682"/>
            <a:ext cx="2717156" cy="37890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2772298" cy="3870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429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СОДЕРЖАНИЕ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АТТЕСТАЦИОННОГО  ПОРТФОЛИО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E68B290-E45A-48BD-AEFF-C55D94AA0CD9}"/>
              </a:ext>
            </a:extLst>
          </p:cNvPr>
          <p:cNvSpPr/>
          <p:nvPr/>
        </p:nvSpPr>
        <p:spPr>
          <a:xfrm>
            <a:off x="179512" y="689685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Визитная карточка педагогического работника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2. 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Раздел 1. </a:t>
            </a:r>
            <a:r>
              <a:rPr lang="ru-RU" b="1" dirty="0">
                <a:latin typeface="Arial" pitchFamily="34" charset="0"/>
                <a:ea typeface="Times New Roman"/>
                <a:cs typeface="Arial" pitchFamily="34" charset="0"/>
              </a:rPr>
              <a:t>Достижение обучающимися положительной динамики результатов освоения образовательных программ по итогам мониторингов, проводимых организацией.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3. 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Раздел 2. </a:t>
            </a:r>
            <a:r>
              <a:rPr lang="ru-RU" b="1" dirty="0">
                <a:latin typeface="Arial" pitchFamily="34" charset="0"/>
                <a:ea typeface="Times New Roman"/>
                <a:cs typeface="Arial" pitchFamily="34" charset="0"/>
              </a:rPr>
              <a:t>Достижение обучающимися положительных результатов освоения образовательных программ по итогам мониторинга системы образования, проводимого в порядке, установленном постановлением Правительства РФ от 05.08.2013 г. № 662.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4. 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Раздел  3. Выявление и развитие способностей обучающихся к научной (интеллектуальной), творческой, физкультурно-спортивной деятельности, а также их участие в олимпиадах, конкурсах, фестивалях, соревнованиях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Arial" pitchFamily="34" charset="0"/>
                <a:ea typeface="Times New Roman"/>
                <a:cs typeface="Arial" pitchFamily="34" charset="0"/>
              </a:rPr>
              <a:t>5.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Раздел 4. Личный вклад в повышение качества образования, совершенствование методов обучения и воспитания и продуктивного использования новых образовательных технологий, транслирование в педагогических коллективах опыта практических результатов своей профессиональной деятельности, в том числе экспериментальной и инновационной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latin typeface="Arial" pitchFamily="34" charset="0"/>
                <a:ea typeface="Times New Roman"/>
                <a:cs typeface="Arial" pitchFamily="34" charset="0"/>
              </a:rPr>
              <a:t>6. 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Раздел 5. Активное участие в работе методических объединений педагогических работников организации, в разработке программно-методического сопровождения образовательного процесса, профессиональных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конкурсах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779" y="227720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/>
              </a:rPr>
              <a:t>Наградные документы обучающихся за участие в творческих конкурсах на </a:t>
            </a:r>
            <a:r>
              <a:rPr lang="ru-RU" sz="2400" b="1" dirty="0" err="1" smtClean="0">
                <a:latin typeface="Calibri"/>
              </a:rPr>
              <a:t>внутритехникумовском</a:t>
            </a:r>
            <a:r>
              <a:rPr lang="ru-RU" sz="2400" b="1" dirty="0" smtClean="0">
                <a:latin typeface="Calibri"/>
              </a:rPr>
              <a:t> уровне</a:t>
            </a:r>
            <a:endParaRPr lang="ru-RU" sz="2400" b="1" dirty="0">
              <a:latin typeface="Calibri"/>
            </a:endParaRPr>
          </a:p>
        </p:txBody>
      </p:sp>
      <p:pic>
        <p:nvPicPr>
          <p:cNvPr id="8194" name="Picture 2" descr="C:\Users\ВИТАЛИЙ\Pictures\ток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84984"/>
            <a:ext cx="2314605" cy="327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ВИТАЛИЙ\Pictures\ток 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4147"/>
            <a:ext cx="2302204" cy="328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ВИТАЛИЙ\Pictures\ток 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940" y="1254147"/>
            <a:ext cx="2305419" cy="32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ВИТАЛИЙ\Pictures\ток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907" y="3357641"/>
            <a:ext cx="2282182" cy="318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8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49215"/>
            <a:ext cx="8229600" cy="638944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atin typeface="Arial" pitchFamily="34" charset="0"/>
                <a:cs typeface="Arial" pitchFamily="34" charset="0"/>
              </a:rPr>
            </a:br>
            <a:r>
              <a:rPr lang="ru-RU" sz="2700" b="1" dirty="0">
                <a:latin typeface="Calibri"/>
                <a:ea typeface="+mn-ea"/>
                <a:cs typeface="+mn-cs"/>
              </a:rPr>
              <a:t>Использование  современных образовательных технологий</a:t>
            </a:r>
            <a:br>
              <a:rPr lang="ru-RU" sz="2700" b="1" dirty="0">
                <a:latin typeface="Calibri"/>
                <a:ea typeface="+mn-ea"/>
                <a:cs typeface="+mn-cs"/>
              </a:rPr>
            </a:br>
            <a:endParaRPr lang="ru-RU" sz="2700" b="1" dirty="0"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784491"/>
              </p:ext>
            </p:extLst>
          </p:nvPr>
        </p:nvGraphicFramePr>
        <p:xfrm>
          <a:off x="217890" y="2877310"/>
          <a:ext cx="8568952" cy="3704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8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4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№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Педагогическая технология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Применение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9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Личностно-ориентированный подход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Дифференцированный подход к обучающимся  на уроке 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практического обучения 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78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Проблемное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обучение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Методические  разработки  уроков практического обучения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78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Здоровьесберегающие технологии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Инструктажи по безопасности и личной гигиене на рабочем месте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17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ситуационных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 задач 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на уроке 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практического обучения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1758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Активные и интерактивные методы обучения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Применение форм и методов обучения в процессе учебной и производственной  практики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47" y="188640"/>
            <a:ext cx="88344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23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377784" cy="690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80000"/>
              </a:lnSpc>
            </a:pPr>
            <a:r>
              <a:rPr lang="ru-RU" sz="2400" b="1" dirty="0">
                <a:latin typeface="Calibri"/>
              </a:rPr>
              <a:t>Практическое представление </a:t>
            </a:r>
          </a:p>
          <a:p>
            <a:pPr marL="571500" indent="-571500" algn="ctr">
              <a:lnSpc>
                <a:spcPct val="80000"/>
              </a:lnSpc>
            </a:pPr>
            <a:r>
              <a:rPr lang="ru-RU" sz="2400" b="1" dirty="0">
                <a:latin typeface="Calibri"/>
              </a:rPr>
              <a:t>собственного педагогического опыта</a:t>
            </a:r>
          </a:p>
        </p:txBody>
      </p:sp>
      <p:pic>
        <p:nvPicPr>
          <p:cNvPr id="10242" name="Picture 2" descr="K:\Токарева МЯ\ФОТО\Внеурочные мероприятия\IMG_20200225_095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670497" cy="272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6568" y="458112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Внеурочное мероприятие </a:t>
            </a:r>
          </a:p>
          <a:p>
            <a:pPr algn="ctr"/>
            <a:r>
              <a:rPr lang="ru-RU" dirty="0" smtClean="0"/>
              <a:t>«Блокада Ленинграда», 2021 г.</a:t>
            </a:r>
            <a:endParaRPr lang="ru-RU" dirty="0"/>
          </a:p>
        </p:txBody>
      </p:sp>
      <p:pic>
        <p:nvPicPr>
          <p:cNvPr id="10243" name="Picture 3" descr="K:\Токарева МЯ\ФОТО\ФОТО Проведения открытого урока\AMCF91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6411"/>
            <a:ext cx="2895786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23395" y="5379859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Внеурочное мероприятие </a:t>
            </a:r>
          </a:p>
          <a:p>
            <a:pPr algn="ctr"/>
            <a:r>
              <a:rPr lang="ru-RU" dirty="0" smtClean="0"/>
              <a:t>«Правила ТБ», 2022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377784" cy="690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80000"/>
              </a:lnSpc>
            </a:pPr>
            <a:r>
              <a:rPr lang="ru-RU" sz="2400" b="1" dirty="0">
                <a:latin typeface="Calibri"/>
              </a:rPr>
              <a:t>Практическое представление </a:t>
            </a:r>
          </a:p>
          <a:p>
            <a:pPr marL="571500" indent="-571500" algn="ctr">
              <a:lnSpc>
                <a:spcPct val="80000"/>
              </a:lnSpc>
            </a:pPr>
            <a:r>
              <a:rPr lang="ru-RU" sz="2400" b="1" dirty="0">
                <a:latin typeface="Calibri"/>
              </a:rPr>
              <a:t>собственного педагогического </a:t>
            </a:r>
            <a:r>
              <a:rPr lang="ru-RU" sz="2400" b="1" dirty="0" smtClean="0">
                <a:latin typeface="Calibri"/>
              </a:rPr>
              <a:t>опыта, работа в составе ЦМК</a:t>
            </a:r>
            <a:endParaRPr lang="ru-RU" sz="2400" b="1" dirty="0">
              <a:latin typeface="Calibri"/>
            </a:endParaRPr>
          </a:p>
        </p:txBody>
      </p:sp>
      <p:pic>
        <p:nvPicPr>
          <p:cNvPr id="11266" name="Picture 2" descr="K:\Токарева МЯ\ФОТО\ЦМК\20200116_1334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4"/>
          <a:stretch/>
        </p:blipFill>
        <p:spPr bwMode="auto">
          <a:xfrm>
            <a:off x="539552" y="1412776"/>
            <a:ext cx="3956494" cy="2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K:\Токарева МЯ\ФОТО\ТОКАРЕВА М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358765" cy="48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ВИТАЛИЙ\Pictures\ток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13702"/>
            <a:ext cx="3956494" cy="223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78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8906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Раздел 5. Активное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участие в работе методических объединений педагогических работников организации, в разработке программно-методического сопровождения образовательного процесса, профессиональных конкурсах  </a:t>
            </a:r>
            <a:endParaRPr lang="ru-RU" sz="20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3559" y="1844824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Методическая тема </a:t>
            </a:r>
            <a:r>
              <a:rPr lang="ru-RU" dirty="0"/>
              <a:t>самообразования</a:t>
            </a:r>
            <a:r>
              <a:rPr lang="ru-RU" b="1" dirty="0"/>
              <a:t> </a:t>
            </a:r>
            <a:endParaRPr lang="ru-RU" b="1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Использование активных и и</a:t>
            </a:r>
            <a:r>
              <a:rPr lang="ru-RU" dirty="0" smtClean="0"/>
              <a:t>нтерактивных </a:t>
            </a:r>
            <a:r>
              <a:rPr lang="ru-RU" dirty="0"/>
              <a:t>технологий в процессе учебной и производственной практики по профессии «Штукатур</a:t>
            </a:r>
            <a:r>
              <a:rPr lang="ru-RU" dirty="0" smtClean="0"/>
              <a:t>»</a:t>
            </a:r>
            <a:endParaRPr lang="ru-RU" dirty="0">
              <a:effectLst/>
            </a:endParaRPr>
          </a:p>
        </p:txBody>
      </p:sp>
      <p:pic>
        <p:nvPicPr>
          <p:cNvPr id="9" name="Picture 2" descr="K:\Токарева МЯ\ФОТО\Семинар - практикум\Семиенар-практику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16807"/>
            <a:ext cx="409194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K:\Токарева МЯ\ФОТО\Семинар - практикум\Семинар-практику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628" y="3116807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28761" y="6288378"/>
            <a:ext cx="8902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Представление педагогического опыта на </a:t>
            </a:r>
            <a:r>
              <a:rPr lang="ru-RU" dirty="0" err="1" smtClean="0"/>
              <a:t>внутритехникумовском</a:t>
            </a:r>
            <a:r>
              <a:rPr lang="ru-RU" dirty="0" smtClean="0"/>
              <a:t> семинаре-практикуме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91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2686877" cy="391640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48551"/>
            <a:ext cx="822960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80000"/>
              </a:lnSpc>
            </a:pPr>
            <a:r>
              <a:rPr lang="ru-RU" sz="2400" b="1" dirty="0" smtClean="0">
                <a:latin typeface="Calibri"/>
              </a:rPr>
              <a:t>Участие в конкурсах профессионального мастерства</a:t>
            </a:r>
            <a:endParaRPr lang="ru-RU" sz="2400" b="1" dirty="0">
              <a:latin typeface="Calibri"/>
            </a:endParaRPr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A51A7B17-BAE6-46BA-9689-9353112D0DDE}"/>
              </a:ext>
            </a:extLst>
          </p:cNvPr>
          <p:cNvSpPr>
            <a:spLocks/>
          </p:cNvSpPr>
          <p:nvPr/>
        </p:nvSpPr>
        <p:spPr bwMode="auto">
          <a:xfrm>
            <a:off x="3491881" y="2725228"/>
            <a:ext cx="5652120" cy="225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rgbClr val="4C5DFA"/>
                </a:solidFill>
                <a:latin typeface="Akrobat Light" pitchFamily="50" charset="-52"/>
                <a:sym typeface="Open Sans" panose="020B0606030504020204" charset="0"/>
              </a:rPr>
              <a:t>Победитель Регионального этапа 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«Навыки мудрых» 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по компетенции 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«Кирпичная кладка», 2021 г.</a:t>
            </a:r>
          </a:p>
        </p:txBody>
      </p:sp>
    </p:spTree>
    <p:extLst>
      <p:ext uri="{BB962C8B-B14F-4D97-AF65-F5344CB8AC3E}">
        <p14:creationId xmlns:p14="http://schemas.microsoft.com/office/powerpoint/2010/main" val="88719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80000"/>
              </a:lnSpc>
            </a:pPr>
            <a:r>
              <a:rPr lang="ru-RU" sz="2400" b="1" dirty="0" smtClean="0">
                <a:latin typeface="Calibri"/>
              </a:rPr>
              <a:t>Участие в конкурсах профессионального мастерства</a:t>
            </a:r>
            <a:endParaRPr lang="ru-RU" sz="2400" b="1" dirty="0">
              <a:latin typeface="Calibri"/>
            </a:endParaRPr>
          </a:p>
        </p:txBody>
      </p:sp>
      <p:pic>
        <p:nvPicPr>
          <p:cNvPr id="7" name="Picture 2" descr="C:\Users\ВИТАЛИЙ\Desktop\27-03-2023_12-56-12\PHOTO-2021-10-08-14-40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4588"/>
            <a:ext cx="4292615" cy="255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6">
            <a:extLst>
              <a:ext uri="{FF2B5EF4-FFF2-40B4-BE49-F238E27FC236}">
                <a16:creationId xmlns:a16="http://schemas.microsoft.com/office/drawing/2014/main" id="{A51A7B17-BAE6-46BA-9689-9353112D0DDE}"/>
              </a:ext>
            </a:extLst>
          </p:cNvPr>
          <p:cNvSpPr>
            <a:spLocks/>
          </p:cNvSpPr>
          <p:nvPr/>
        </p:nvSpPr>
        <p:spPr bwMode="auto">
          <a:xfrm>
            <a:off x="261210" y="1340768"/>
            <a:ext cx="7551150" cy="1605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rgbClr val="4C5DFA"/>
                </a:solidFill>
                <a:latin typeface="Akrobat Light" pitchFamily="50" charset="-52"/>
                <a:sym typeface="Open Sans" panose="020B0606030504020204" charset="0"/>
              </a:rPr>
              <a:t>Бронзовый призер 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  <a:buClr>
                <a:srgbClr val="4C5DFA"/>
              </a:buClr>
              <a:defRPr/>
            </a:pPr>
            <a:r>
              <a:rPr lang="ru-RU" altLang="x-none" sz="3200" b="1" dirty="0" smtClean="0">
                <a:solidFill>
                  <a:srgbClr val="4C5DFA"/>
                </a:solidFill>
                <a:latin typeface="Akrobat Light" pitchFamily="50" charset="-52"/>
                <a:sym typeface="Open Sans" panose="020B0606030504020204" charset="0"/>
              </a:rPr>
              <a:t>Национального чемпионата «Навыки мудрых» </a:t>
            </a:r>
            <a:r>
              <a:rPr lang="ru-RU" altLang="x-none" sz="3200" b="1" dirty="0" smtClean="0">
                <a:solidFill>
                  <a:schemeClr val="dk1"/>
                </a:solidFill>
                <a:latin typeface="Akrobat Light" pitchFamily="50" charset="-52"/>
                <a:sym typeface="Open Sans" panose="020B0606030504020204" charset="0"/>
              </a:rPr>
              <a:t>по компетенции «Кирпичная кладка», 2021 г.</a:t>
            </a:r>
          </a:p>
        </p:txBody>
      </p:sp>
      <p:pic>
        <p:nvPicPr>
          <p:cNvPr id="9" name="Picture 3" descr="C:\Users\ВИТАЛИЙ\Desktop\27-03-2023_12-56-12\20-10-2021_07-51-21\PHOTO-2021-12-14-16-46-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2563989" cy="341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2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ВИТАЛИЙ\Pictures\т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19"/>
            <a:ext cx="4288715" cy="30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ВИТАЛИЙ\Pictures\ТОКАРЕВА МЯ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78435"/>
            <a:ext cx="4412590" cy="305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467544" y="688980"/>
            <a:ext cx="8229600" cy="690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80000"/>
              </a:lnSpc>
            </a:pPr>
            <a:r>
              <a:rPr lang="ru-RU" sz="2400" b="1" dirty="0" smtClean="0">
                <a:latin typeface="Calibri"/>
              </a:rPr>
              <a:t>Участие в работе региональной НПК, </a:t>
            </a:r>
            <a:br>
              <a:rPr lang="ru-RU" sz="2400" b="1" dirty="0" smtClean="0">
                <a:latin typeface="Calibri"/>
              </a:rPr>
            </a:br>
            <a:r>
              <a:rPr lang="ru-RU" sz="2400" b="1" dirty="0" err="1" smtClean="0">
                <a:latin typeface="Calibri"/>
              </a:rPr>
              <a:t>внутртехникумовском</a:t>
            </a:r>
            <a:r>
              <a:rPr lang="ru-RU" sz="2400" b="1" dirty="0" smtClean="0">
                <a:latin typeface="Calibri"/>
              </a:rPr>
              <a:t> семинаре-практикуме</a:t>
            </a:r>
            <a:endParaRPr lang="ru-RU" sz="2400" b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01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CC"/>
                </a:solidFill>
                <a:latin typeface="Arial Black" pitchFamily="34" charset="0"/>
                <a:cs typeface="Arial" panose="020B0604020202020204" pitchFamily="34" charset="0"/>
              </a:rPr>
              <a:t>Планы на будущее</a:t>
            </a:r>
            <a:endParaRPr lang="ru-RU" sz="3600" dirty="0">
              <a:solidFill>
                <a:srgbClr val="0000CC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28" y="1340768"/>
            <a:ext cx="8658228" cy="4824536"/>
          </a:xfrm>
        </p:spPr>
        <p:txBody>
          <a:bodyPr>
            <a:normAutofit fontScale="92500" lnSpcReduction="20000"/>
          </a:bodyPr>
          <a:lstStyle/>
          <a:p>
            <a:pPr marL="0" indent="623888"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ru-RU" sz="2000" dirty="0"/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Продолжить работу над темой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самообразования. Необходимо изучить различные методики интерактивного обучения с целью повышения качества обучения. </a:t>
            </a:r>
            <a:endParaRPr lang="ru-RU" sz="2400" dirty="0" smtClean="0"/>
          </a:p>
          <a:p>
            <a:pPr marL="0" indent="623888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2. Совершенствовать учебно-методическую документацию и дидактический материал создавая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электронный сборник технологических карт по монтажным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работам, фонду оценочных средств.</a:t>
            </a:r>
          </a:p>
          <a:p>
            <a:pPr marL="0" indent="623888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3. Работать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направлении  увеличения количества обучающихся, принимающих  участие 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конкурсных мероприятиях  различного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уровня:  научно-практических конференциях,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олимпиадах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викторинах, 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конкурсах </a:t>
            </a: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профессионального 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мастерства.</a:t>
            </a:r>
          </a:p>
          <a:p>
            <a:pPr marL="0" indent="623888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4. Принимать участие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работе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педагогических сообществ.</a:t>
            </a:r>
          </a:p>
          <a:p>
            <a:pPr marL="0" indent="623888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5. Совершенствовать профессиональные умения принимая участия в конкурсных мероприятиях.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623888" algn="just">
              <a:buNone/>
            </a:pPr>
            <a:endParaRPr lang="ru-RU" sz="2400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5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796911"/>
              </p:ext>
            </p:extLst>
          </p:nvPr>
        </p:nvGraphicFramePr>
        <p:xfrm>
          <a:off x="467544" y="1412776"/>
          <a:ext cx="8280920" cy="36787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9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Дата рождения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06.05.1962 </a:t>
                      </a:r>
                      <a:r>
                        <a:rPr kumimoji="0" lang="ru-RU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dirty="0"/>
                        <a:t>Образование 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dirty="0"/>
                        <a:t>высшее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Должность в ГПОУ </a:t>
                      </a:r>
                      <a:r>
                        <a:rPr lang="ru-RU" sz="2000" dirty="0" smtClean="0"/>
                        <a:t>КМТ </a:t>
                      </a:r>
                      <a:r>
                        <a:rPr lang="ru-RU" sz="2000" dirty="0"/>
                        <a:t>на момент аттестации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dirty="0" smtClean="0"/>
                        <a:t>мастер производственного обучения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09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Общий трудовой стаж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dirty="0" smtClean="0"/>
                        <a:t>22 года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9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Педагогический стаж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dirty="0" smtClean="0"/>
                        <a:t>4 года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09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Стаж работы в данной организации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4 года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1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Квалификационная категория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первая;</a:t>
                      </a:r>
                      <a:r>
                        <a:rPr lang="ru-RU" sz="2000" baseline="0" dirty="0" smtClean="0"/>
                        <a:t> присвоена  23.09. 2020 </a:t>
                      </a:r>
                      <a:r>
                        <a:rPr lang="ru-RU" sz="2000" baseline="0" dirty="0"/>
                        <a:t>г. 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260648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Визитная карточка педагогического работника</a:t>
            </a:r>
          </a:p>
        </p:txBody>
      </p:sp>
    </p:spTree>
    <p:extLst>
      <p:ext uri="{BB962C8B-B14F-4D97-AF65-F5344CB8AC3E}">
        <p14:creationId xmlns:p14="http://schemas.microsoft.com/office/powerpoint/2010/main" val="38048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51520" y="857232"/>
            <a:ext cx="86409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14380" y="2708920"/>
            <a:ext cx="8429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419" y="1196752"/>
            <a:ext cx="8642256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Повышение квалификации:</a:t>
            </a:r>
          </a:p>
          <a:p>
            <a:pPr lvl="0">
              <a:lnSpc>
                <a:spcPct val="150000"/>
              </a:lnSpc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ru-RU" sz="2000" b="1" dirty="0">
                <a:latin typeface="Calibri"/>
              </a:rPr>
              <a:t>28.09.2022 г.</a:t>
            </a:r>
            <a:r>
              <a:rPr lang="ru-RU" sz="2000" dirty="0">
                <a:latin typeface="Calibri"/>
              </a:rPr>
              <a:t> - ООО «</a:t>
            </a:r>
            <a:r>
              <a:rPr lang="ru-RU" sz="2000" dirty="0" err="1">
                <a:latin typeface="Calibri"/>
              </a:rPr>
              <a:t>Инфоурок</a:t>
            </a:r>
            <a:r>
              <a:rPr lang="ru-RU" sz="2000" dirty="0">
                <a:latin typeface="Calibri"/>
              </a:rPr>
              <a:t>» по программе повышения квалификации «Организация работы с обучающимися с ограниченными возможностями здоровья (ОВЗ) в соответствии с ФГОС», 72 часа;</a:t>
            </a:r>
          </a:p>
          <a:p>
            <a:pPr algn="just"/>
            <a:r>
              <a:rPr lang="ru-RU" sz="2000" b="1" dirty="0">
                <a:latin typeface="Calibri"/>
              </a:rPr>
              <a:t>08.03.2023 г.</a:t>
            </a:r>
            <a:r>
              <a:rPr lang="ru-RU" sz="2000" dirty="0">
                <a:latin typeface="Calibri"/>
              </a:rPr>
              <a:t> –Государственное профессиональное образовательное учреждение «Профессиональный колледж г. Новокузнецк» обучение курсовое обучение по теме «Содержательно-методические и технологические основы </a:t>
            </a:r>
            <a:r>
              <a:rPr lang="ru-RU" sz="2000" dirty="0" err="1">
                <a:latin typeface="Calibri"/>
              </a:rPr>
              <a:t>экспертирования</a:t>
            </a:r>
            <a:r>
              <a:rPr lang="ru-RU" sz="2000" dirty="0">
                <a:latin typeface="Calibri"/>
              </a:rPr>
              <a:t> конкурсов профессионального мастерства для людей с инвалидностью», 72 часа. </a:t>
            </a:r>
          </a:p>
          <a:p>
            <a:pPr algn="just"/>
            <a:r>
              <a:rPr lang="ru-RU" sz="2000" b="1" dirty="0">
                <a:latin typeface="Calibri"/>
              </a:rPr>
              <a:t>2022 год- </a:t>
            </a:r>
            <a:r>
              <a:rPr lang="ru-RU" sz="2000" dirty="0">
                <a:latin typeface="Calibri"/>
              </a:rPr>
              <a:t>производственная стажировка на базе предприятия ООО «Мастер-строй», 100 часов. </a:t>
            </a:r>
          </a:p>
          <a:p>
            <a:pPr lvl="0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  <a:p>
            <a:pPr lvl="0"/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53" y="151319"/>
            <a:ext cx="91440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8550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Выписка из аттестационного приказа</a:t>
            </a:r>
          </a:p>
        </p:txBody>
      </p:sp>
      <p:pic>
        <p:nvPicPr>
          <p:cNvPr id="1026" name="Picture 2" descr="K:\Токарева МЯ\Токарева\АТЕССТАЦИЯ  на Высшая квалиф. котегория\Токарева ат. 2020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4"/>
          <a:stretch/>
        </p:blipFill>
        <p:spPr bwMode="auto">
          <a:xfrm>
            <a:off x="2627784" y="1124744"/>
            <a:ext cx="3706341" cy="519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7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8550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Сведения об образовании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2867339"/>
            <a:ext cx="5472608" cy="3986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908720"/>
            <a:ext cx="6480720" cy="2376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2" y="404664"/>
            <a:ext cx="8990933" cy="4059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Повышение квалификации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97599" y="2511599"/>
            <a:ext cx="3600401" cy="50924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052736"/>
            <a:ext cx="520860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336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Производственная стажировка</a:t>
            </a:r>
          </a:p>
        </p:txBody>
      </p:sp>
      <p:pic>
        <p:nvPicPr>
          <p:cNvPr id="5" name="Рисунок 4" descr="C:\Users\Методист\Desktop\Сведения по кадрам\Стажировка\Бланки стажировок\2022-2023\Токарева М.Я., 18.11.2022.jpe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1"/>
          <a:stretch/>
        </p:blipFill>
        <p:spPr bwMode="auto">
          <a:xfrm>
            <a:off x="2339752" y="1052736"/>
            <a:ext cx="4175348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849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Токарева МЯ\Токарева\АТЕССТАЦИЯ  на Высшая квалиф. котегория\Токарева МЯ, сертификация 10.20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3203298" cy="475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336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Добровольная сертификация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20667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1015</Words>
  <Application>Microsoft Office PowerPoint</Application>
  <PresentationFormat>Экран (4:3)</PresentationFormat>
  <Paragraphs>236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SimSun</vt:lpstr>
      <vt:lpstr>Akrobat ExtraBold</vt:lpstr>
      <vt:lpstr>Akrobat Light</vt:lpstr>
      <vt:lpstr>Arial</vt:lpstr>
      <vt:lpstr>Arial Black</vt:lpstr>
      <vt:lpstr>Calibri</vt:lpstr>
      <vt:lpstr>DejaVu Sans</vt:lpstr>
      <vt:lpstr>Open Sans</vt:lpstr>
      <vt:lpstr>Times New Roman</vt:lpstr>
      <vt:lpstr>Wingdings</vt:lpstr>
      <vt:lpstr>Тема Office</vt:lpstr>
      <vt:lpstr> ГОСУДАРСТВЕННОЕ ПРОФЕССИОНАЛЬНОЕ ОБРАЗОВАТЕЛЬНОЕ УЧРЕЖДЕНИЕ  «КУЗБАССКИЙ МНОГОПРОФИЛЬНЫЙ ТЕХНИКУМ»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Повышение квалификации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Раздел 2. Достижение обучающимися положительных результатов освоения образовательных программ по итогам мониторинга системы образования, проводимого в порядке, установленном постановлением Правительства Российской Федерации от 5 августа 2013 г. № 662   Результаты защиты выпускных квалификационных работ    </vt:lpstr>
      <vt:lpstr>       </vt:lpstr>
      <vt:lpstr>Наградные документы обучающихся</vt:lpstr>
      <vt:lpstr>Презентация PowerPoint</vt:lpstr>
      <vt:lpstr>Презентация PowerPoint</vt:lpstr>
      <vt:lpstr>Наградные документы за участие  в региональном творческом конкурсе</vt:lpstr>
      <vt:lpstr>Презентация PowerPoint</vt:lpstr>
      <vt:lpstr>Презентация PowerPoint</vt:lpstr>
      <vt:lpstr> Использование  современных образовательных технологий </vt:lpstr>
      <vt:lpstr>Презентация PowerPoint</vt:lpstr>
      <vt:lpstr>Презентация PowerPoint</vt:lpstr>
      <vt:lpstr>Презентация PowerPoint</vt:lpstr>
      <vt:lpstr>Участие в конкурсах профессионального мастерства</vt:lpstr>
      <vt:lpstr>Участие в конкурсах профессионального мастерства</vt:lpstr>
      <vt:lpstr>Участие в работе региональной НПК,  внутртехникумовском семинаре-практикуме</vt:lpstr>
      <vt:lpstr>Планы на будущее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Зинаида</dc:creator>
  <cp:lastModifiedBy>Методист</cp:lastModifiedBy>
  <cp:revision>341</cp:revision>
  <dcterms:created xsi:type="dcterms:W3CDTF">2018-03-27T05:00:09Z</dcterms:created>
  <dcterms:modified xsi:type="dcterms:W3CDTF">2023-06-29T01:33:39Z</dcterms:modified>
</cp:coreProperties>
</file>