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4"/>
  </p:notesMasterIdLst>
  <p:sldIdLst>
    <p:sldId id="256" r:id="rId2"/>
    <p:sldId id="258" r:id="rId3"/>
    <p:sldId id="261" r:id="rId4"/>
    <p:sldId id="263" r:id="rId5"/>
    <p:sldId id="265" r:id="rId6"/>
    <p:sldId id="264" r:id="rId7"/>
    <p:sldId id="266" r:id="rId8"/>
    <p:sldId id="268" r:id="rId9"/>
    <p:sldId id="269" r:id="rId10"/>
    <p:sldId id="270" r:id="rId11"/>
    <p:sldId id="271" r:id="rId12"/>
    <p:sldId id="259" r:id="rId13"/>
  </p:sldIdLst>
  <p:sldSz cx="12192000" cy="6858000"/>
  <p:notesSz cx="6858000" cy="9144000"/>
  <p:embeddedFontLst>
    <p:embeddedFont>
      <p:font typeface="Cascadia Code" panose="020B0604020202020204" charset="0"/>
      <p:regular r:id="rId15"/>
      <p:bold r:id="rId16"/>
      <p:italic r:id="rId17"/>
      <p:boldItalic r:id="rId18"/>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333333"/>
    <a:srgbClr val="808080"/>
    <a:srgbClr val="EFEBE5"/>
    <a:srgbClr val="DBDB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11" autoAdjust="0"/>
  </p:normalViewPr>
  <p:slideViewPr>
    <p:cSldViewPr showGuides="1">
      <p:cViewPr varScale="1">
        <p:scale>
          <a:sx n="108" d="100"/>
          <a:sy n="108" d="100"/>
        </p:scale>
        <p:origin x="678" y="9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9EAC6C-337A-4BA1-B1D8-9EEE9D45BB41}" type="datetimeFigureOut">
              <a:rPr lang="ru-RU" smtClean="0"/>
              <a:t>25.06.2024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DAEC64-F354-45B6-A158-35E47645AB37}"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F1C36CF6-8170-4EAF-B1AE-57F5C47A389F}" type="datetimeFigureOut">
              <a:rPr lang="ru-RU" smtClean="0"/>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1C36CF6-8170-4EAF-B1AE-57F5C47A389F}" type="datetimeFigureOut">
              <a:rPr lang="ru-RU" smtClean="0"/>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1C36CF6-8170-4EAF-B1AE-57F5C47A389F}" type="datetimeFigureOut">
              <a:rPr lang="ru-RU" smtClean="0"/>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1C36CF6-8170-4EAF-B1AE-57F5C47A389F}" type="datetimeFigureOut">
              <a:rPr lang="ru-RU" smtClean="0"/>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F1C36CF6-8170-4EAF-B1AE-57F5C47A389F}" type="datetimeFigureOut">
              <a:rPr lang="ru-RU" smtClean="0"/>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F1C36CF6-8170-4EAF-B1AE-57F5C47A389F}" type="datetimeFigureOut">
              <a:rPr lang="ru-RU" smtClean="0"/>
              <a:t>25.06.2024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F1C36CF6-8170-4EAF-B1AE-57F5C47A389F}" type="datetimeFigureOut">
              <a:rPr lang="ru-RU" smtClean="0"/>
              <a:t>25.06.2024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F1C36CF6-8170-4EAF-B1AE-57F5C47A389F}" type="datetimeFigureOut">
              <a:rPr lang="ru-RU" smtClean="0"/>
              <a:t>25.06.2024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1C36CF6-8170-4EAF-B1AE-57F5C47A389F}" type="datetimeFigureOut">
              <a:rPr lang="ru-RU" smtClean="0"/>
              <a:t>25.06.2024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F1C36CF6-8170-4EAF-B1AE-57F5C47A389F}" type="datetimeFigureOut">
              <a:rPr lang="ru-RU" smtClean="0"/>
              <a:t>25.06.2024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F1C36CF6-8170-4EAF-B1AE-57F5C47A389F}" type="datetimeFigureOut">
              <a:rPr lang="ru-RU" smtClean="0"/>
              <a:t>25.06.2024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EA773B-BFF0-41FF-A013-4ACCBD49533B}"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BE5"/>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C36CF6-8170-4EAF-B1AE-57F5C47A389F}" type="datetimeFigureOut">
              <a:rPr lang="ru-RU" smtClean="0"/>
              <a:t>25.06.2024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EA773B-BFF0-41FF-A013-4ACCBD49533B}"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6040" y="548680"/>
            <a:ext cx="5400600" cy="5760640"/>
          </a:xfrm>
          <a:prstGeom prst="roundRect">
            <a:avLst/>
          </a:prstGeom>
        </p:spPr>
      </p:pic>
      <p:sp>
        <p:nvSpPr>
          <p:cNvPr id="11" name="Заголовок 1"/>
          <p:cNvSpPr txBox="1"/>
          <p:nvPr/>
        </p:nvSpPr>
        <p:spPr>
          <a:xfrm>
            <a:off x="335360" y="2708920"/>
            <a:ext cx="5400600" cy="144016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solidFill>
                  <a:srgbClr val="333333"/>
                </a:solidFill>
                <a:latin typeface="Cascadia Code" panose="020B0609020000020004" pitchFamily="49" charset="0"/>
                <a:cs typeface="Cascadia Code" panose="020B0609020000020004" pitchFamily="49" charset="0"/>
              </a:rPr>
              <a:t>Taking Care of Earth How to Save Our World</a:t>
            </a:r>
          </a:p>
        </p:txBody>
      </p:sp>
      <p:sp>
        <p:nvSpPr>
          <p:cNvPr id="5" name="Заголовок 1">
            <a:extLst>
              <a:ext uri="{FF2B5EF4-FFF2-40B4-BE49-F238E27FC236}">
                <a16:creationId xmlns:a16="http://schemas.microsoft.com/office/drawing/2014/main" id="{A597E789-729D-4A64-9684-2383F768200B}"/>
              </a:ext>
            </a:extLst>
          </p:cNvPr>
          <p:cNvSpPr txBox="1"/>
          <p:nvPr/>
        </p:nvSpPr>
        <p:spPr>
          <a:xfrm>
            <a:off x="335360" y="3284984"/>
            <a:ext cx="5400600" cy="144016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dirty="0">
                <a:solidFill>
                  <a:srgbClr val="5F5F5F"/>
                </a:solidFill>
                <a:latin typeface="Cascadia Code" panose="020B0609020000020004" pitchFamily="49" charset="0"/>
                <a:cs typeface="Cascadia Code" panose="020B0609020000020004" pitchFamily="49" charset="0"/>
              </a:rPr>
              <a:t>Saving the planet</a:t>
            </a:r>
          </a:p>
        </p:txBody>
      </p:sp>
      <p:sp>
        <p:nvSpPr>
          <p:cNvPr id="2" name="TextBox 1">
            <a:extLst>
              <a:ext uri="{FF2B5EF4-FFF2-40B4-BE49-F238E27FC236}">
                <a16:creationId xmlns:a16="http://schemas.microsoft.com/office/drawing/2014/main" id="{FBA12F3B-7DEC-ED73-2B9A-434B2D62EB72}"/>
              </a:ext>
            </a:extLst>
          </p:cNvPr>
          <p:cNvSpPr txBox="1"/>
          <p:nvPr/>
        </p:nvSpPr>
        <p:spPr>
          <a:xfrm>
            <a:off x="6456040" y="6309320"/>
            <a:ext cx="5400600" cy="369332"/>
          </a:xfrm>
          <a:prstGeom prst="rect">
            <a:avLst/>
          </a:prstGeom>
          <a:noFill/>
        </p:spPr>
        <p:txBody>
          <a:bodyPr wrap="square" rtlCol="0">
            <a:spAutoFit/>
          </a:bodyPr>
          <a:lstStyle/>
          <a:p>
            <a:r>
              <a:rPr lang="ru-RU" dirty="0"/>
              <a:t>Разработчик: </a:t>
            </a:r>
            <a:r>
              <a:rPr lang="ru-RU" dirty="0" err="1"/>
              <a:t>Жужгова</a:t>
            </a:r>
            <a:r>
              <a:rPr lang="ru-RU" dirty="0"/>
              <a:t> Екатерина Игоревна</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875" y="555339"/>
            <a:ext cx="5428477" cy="1440160"/>
          </a:xfrm>
        </p:spPr>
        <p:txBody>
          <a:bodyPr anchor="ctr">
            <a:noAutofit/>
          </a:bodyPr>
          <a:lstStyle/>
          <a:p>
            <a:pPr algn="l"/>
            <a:r>
              <a:rPr lang="en-US" sz="4000" b="1" dirty="0">
                <a:solidFill>
                  <a:srgbClr val="5F5F5F"/>
                </a:solidFill>
                <a:latin typeface="Cascadia Code" panose="020B0609020000020004" pitchFamily="49" charset="0"/>
                <a:cs typeface="Cascadia Code" panose="020B0609020000020004" pitchFamily="49" charset="0"/>
              </a:rPr>
              <a:t>Environmental Protection: Our Responsibility</a:t>
            </a:r>
          </a:p>
        </p:txBody>
      </p:sp>
      <p:sp>
        <p:nvSpPr>
          <p:cNvPr id="8" name="Объект 2"/>
          <p:cNvSpPr txBox="1"/>
          <p:nvPr/>
        </p:nvSpPr>
        <p:spPr>
          <a:xfrm>
            <a:off x="335875" y="1621855"/>
            <a:ext cx="5428477" cy="2161453"/>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dirty="0">
                <a:latin typeface="Cascadia Code" panose="020B0609020000020004" pitchFamily="49" charset="0"/>
                <a:cs typeface="Cascadia Code" panose="020B0609020000020004" pitchFamily="49" charset="0"/>
              </a:rPr>
              <a:t>Protecting the environment is crucial for preserving natural resources and ensuring a sustainable future.</a:t>
            </a:r>
          </a:p>
        </p:txBody>
      </p:sp>
      <p:sp>
        <p:nvSpPr>
          <p:cNvPr id="6" name="Объект 2"/>
          <p:cNvSpPr txBox="1"/>
          <p:nvPr/>
        </p:nvSpPr>
        <p:spPr>
          <a:xfrm>
            <a:off x="336849" y="3417535"/>
            <a:ext cx="5428477" cy="216504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dirty="0">
                <a:solidFill>
                  <a:srgbClr val="333333"/>
                </a:solidFill>
                <a:latin typeface="Cascadia Code" panose="020B0609020000020004" pitchFamily="49" charset="0"/>
                <a:cs typeface="Cascadia Code" panose="020B0609020000020004" pitchFamily="49" charset="0"/>
              </a:rPr>
              <a:t>Advantages of environmental protection:</a:t>
            </a:r>
          </a:p>
          <a:p>
            <a:pPr marL="285750" indent="-285750" algn="l">
              <a:buFont typeface="Arial" panose="020B0604020202020204" pitchFamily="34" charset="0"/>
              <a:buChar char="•"/>
            </a:pPr>
            <a:r>
              <a:rPr lang="en-US" sz="1600" dirty="0">
                <a:solidFill>
                  <a:srgbClr val="333333"/>
                </a:solidFill>
                <a:latin typeface="Cascadia Code" panose="020B0609020000020004" pitchFamily="49" charset="0"/>
                <a:cs typeface="Cascadia Code" panose="020B0609020000020004" pitchFamily="49" charset="0"/>
              </a:rPr>
              <a:t>Preserving biodiversity and ecosystems</a:t>
            </a:r>
          </a:p>
          <a:p>
            <a:pPr marL="285750" indent="-285750" algn="l">
              <a:buFont typeface="Arial" panose="020B0604020202020204" pitchFamily="34" charset="0"/>
              <a:buChar char="•"/>
            </a:pPr>
            <a:r>
              <a:rPr lang="en-US" sz="1600" dirty="0">
                <a:solidFill>
                  <a:srgbClr val="333333"/>
                </a:solidFill>
                <a:latin typeface="Cascadia Code" panose="020B0609020000020004" pitchFamily="49" charset="0"/>
                <a:cs typeface="Cascadia Code" panose="020B0609020000020004" pitchFamily="49" charset="0"/>
              </a:rPr>
              <a:t>Reducing air, water, and soil pollution</a:t>
            </a:r>
          </a:p>
          <a:p>
            <a:pPr marL="285750" indent="-285750" algn="l">
              <a:buFont typeface="Arial" panose="020B0604020202020204" pitchFamily="34" charset="0"/>
              <a:buChar char="•"/>
            </a:pPr>
            <a:r>
              <a:rPr lang="en-US" sz="1600" dirty="0">
                <a:solidFill>
                  <a:srgbClr val="333333"/>
                </a:solidFill>
                <a:latin typeface="Cascadia Code" panose="020B0609020000020004" pitchFamily="49" charset="0"/>
                <a:cs typeface="Cascadia Code" panose="020B0609020000020004" pitchFamily="49" charset="0"/>
              </a:rPr>
              <a:t>Conserving resources and enhancing energy efficiency</a:t>
            </a:r>
          </a:p>
          <a:p>
            <a:pPr marL="285750" indent="-285750" algn="l">
              <a:buFont typeface="Arial" panose="020B0604020202020204" pitchFamily="34" charset="0"/>
              <a:buChar char="•"/>
            </a:pPr>
            <a:r>
              <a:rPr lang="en-US" sz="1600" dirty="0">
                <a:solidFill>
                  <a:srgbClr val="333333"/>
                </a:solidFill>
                <a:latin typeface="Cascadia Code" panose="020B0609020000020004" pitchFamily="49" charset="0"/>
                <a:cs typeface="Cascadia Code" panose="020B0609020000020004" pitchFamily="49" charset="0"/>
              </a:rPr>
              <a:t>Creating a healthy and safe environment for living"</a:t>
            </a:r>
          </a:p>
        </p:txBody>
      </p:sp>
      <p:pic>
        <p:nvPicPr>
          <p:cNvPr id="9" name="Рисунок 8">
            <a:extLst>
              <a:ext uri="{FF2B5EF4-FFF2-40B4-BE49-F238E27FC236}">
                <a16:creationId xmlns:a16="http://schemas.microsoft.com/office/drawing/2014/main" id="{D5CBAEB7-81B3-4974-8724-DA05AAA508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6675" y="1641337"/>
            <a:ext cx="5428475" cy="3552395"/>
          </a:xfrm>
          <a:prstGeom prst="roundRect">
            <a:avLst/>
          </a:prstGeom>
        </p:spPr>
      </p:pic>
    </p:spTree>
    <p:extLst>
      <p:ext uri="{BB962C8B-B14F-4D97-AF65-F5344CB8AC3E}">
        <p14:creationId xmlns:p14="http://schemas.microsoft.com/office/powerpoint/2010/main" val="20022322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875" y="620688"/>
            <a:ext cx="5428477" cy="1440160"/>
          </a:xfrm>
        </p:spPr>
        <p:txBody>
          <a:bodyPr anchor="ctr">
            <a:noAutofit/>
          </a:bodyPr>
          <a:lstStyle/>
          <a:p>
            <a:pPr algn="l"/>
            <a:r>
              <a:rPr lang="en-US" sz="4000" b="1" dirty="0">
                <a:solidFill>
                  <a:srgbClr val="5F5F5F"/>
                </a:solidFill>
                <a:latin typeface="Cascadia Code" panose="020B0609020000020004" pitchFamily="49" charset="0"/>
                <a:cs typeface="Cascadia Code" panose="020B0609020000020004" pitchFamily="49" charset="0"/>
              </a:rPr>
              <a:t>My opinion on ecology and saving the planet</a:t>
            </a:r>
          </a:p>
        </p:txBody>
      </p:sp>
      <p:sp>
        <p:nvSpPr>
          <p:cNvPr id="8" name="Объект 2"/>
          <p:cNvSpPr txBox="1"/>
          <p:nvPr/>
        </p:nvSpPr>
        <p:spPr>
          <a:xfrm>
            <a:off x="335875" y="1995499"/>
            <a:ext cx="5428477" cy="430716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dirty="0">
                <a:solidFill>
                  <a:srgbClr val="333333"/>
                </a:solidFill>
                <a:latin typeface="Cascadia Code" panose="020B0609020000020004" pitchFamily="49" charset="0"/>
                <a:cs typeface="Cascadia Code" panose="020B0609020000020004" pitchFamily="49" charset="0"/>
              </a:rPr>
              <a:t>Caring for nature is very important. I believe that each of us plays a crucial role in saving our planet. We should aim for a sustainable future, care for our resources, and maintain balance in the environment. My belief in the power of collective efforts to protect nature gives me hope for a brighter future.</a:t>
            </a:r>
          </a:p>
        </p:txBody>
      </p:sp>
      <p:pic>
        <p:nvPicPr>
          <p:cNvPr id="4" name="Рисунок 3">
            <a:extLst>
              <a:ext uri="{FF2B5EF4-FFF2-40B4-BE49-F238E27FC236}">
                <a16:creationId xmlns:a16="http://schemas.microsoft.com/office/drawing/2014/main" id="{00FF88B1-EDFE-4EDE-B8FA-2C04739B86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6675" y="2028630"/>
            <a:ext cx="5428475" cy="2768522"/>
          </a:xfrm>
          <a:prstGeom prst="roundRect">
            <a:avLst/>
          </a:prstGeom>
        </p:spPr>
      </p:pic>
    </p:spTree>
    <p:extLst>
      <p:ext uri="{BB962C8B-B14F-4D97-AF65-F5344CB8AC3E}">
        <p14:creationId xmlns:p14="http://schemas.microsoft.com/office/powerpoint/2010/main" val="3029108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5360" y="548680"/>
            <a:ext cx="11521280" cy="1440159"/>
          </a:xfrm>
        </p:spPr>
        <p:txBody>
          <a:bodyPr/>
          <a:lstStyle/>
          <a:p>
            <a:pPr algn="ctr"/>
            <a:r>
              <a:rPr lang="ru-RU" b="1" dirty="0"/>
              <a:t>Источники информации</a:t>
            </a:r>
          </a:p>
        </p:txBody>
      </p:sp>
      <p:sp>
        <p:nvSpPr>
          <p:cNvPr id="3" name="Объект 2"/>
          <p:cNvSpPr>
            <a:spLocks noGrp="1"/>
          </p:cNvSpPr>
          <p:nvPr>
            <p:ph idx="1"/>
          </p:nvPr>
        </p:nvSpPr>
        <p:spPr>
          <a:xfrm>
            <a:off x="335360" y="1988839"/>
            <a:ext cx="11521280" cy="4336835"/>
          </a:xfrm>
        </p:spPr>
        <p:txBody>
          <a:bodyPr>
            <a:normAutofit/>
          </a:bodyPr>
          <a:lstStyle/>
          <a:p>
            <a:r>
              <a:rPr lang="en-US" dirty="0"/>
              <a:t>en.wikipedia.org/wiki/Ecology</a:t>
            </a:r>
          </a:p>
          <a:p>
            <a:r>
              <a:rPr lang="en-US" dirty="0"/>
              <a:t>byjus.com/biology/environmental-issues-solutions</a:t>
            </a:r>
          </a:p>
          <a:p>
            <a:r>
              <a:rPr lang="en-US" dirty="0"/>
              <a:t>unity.edu/sustainability/ways-to-solve-environmental-problems</a:t>
            </a:r>
          </a:p>
          <a:p>
            <a:r>
              <a:rPr lang="en-US" dirty="0"/>
              <a:t>usys.ethz.ch/en/research/research-foci/sustainable-resource-use.html</a:t>
            </a:r>
          </a:p>
          <a:p>
            <a:r>
              <a:rPr lang="en-US" dirty="0"/>
              <a:t>www.wwf.org.uk/thingsyoucando</a:t>
            </a:r>
          </a:p>
          <a:p>
            <a:r>
              <a:rPr lang="en-US" dirty="0"/>
              <a:t>www.nationalgeographic.com/environment</a:t>
            </a:r>
            <a:endParaRPr lang="ru-RU" dirty="0"/>
          </a:p>
          <a:p>
            <a:r>
              <a:rPr lang="en-US" dirty="0"/>
              <a:t>www.ipcc.ch</a:t>
            </a:r>
          </a:p>
          <a:p>
            <a:r>
              <a:rPr lang="en-US" dirty="0"/>
              <a:t>www.epa.gov</a:t>
            </a:r>
          </a:p>
          <a:p>
            <a:endParaRPr lang="en-US" dirty="0"/>
          </a:p>
          <a:p>
            <a:endParaRPr lang="en-US" dirty="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876" y="547467"/>
            <a:ext cx="5428477" cy="1440160"/>
          </a:xfrm>
        </p:spPr>
        <p:txBody>
          <a:bodyPr anchor="ctr">
            <a:noAutofit/>
          </a:bodyPr>
          <a:lstStyle/>
          <a:p>
            <a:pPr algn="l"/>
            <a:r>
              <a:rPr lang="en-US" sz="4000" b="1" dirty="0">
                <a:solidFill>
                  <a:srgbClr val="5F5F5F"/>
                </a:solidFill>
                <a:effectLst/>
                <a:latin typeface="Cascadia Code" panose="020B0609020000020004" pitchFamily="49" charset="0"/>
                <a:cs typeface="Cascadia Code" panose="020B0609020000020004" pitchFamily="49" charset="0"/>
              </a:rPr>
              <a:t>The Importance of Environmentalism</a:t>
            </a:r>
            <a:endParaRPr lang="en-US" sz="4000" b="1" dirty="0">
              <a:solidFill>
                <a:srgbClr val="5F5F5F"/>
              </a:solidFill>
              <a:latin typeface="Cascadia Code" panose="020B0609020000020004" pitchFamily="49" charset="0"/>
              <a:cs typeface="Cascadia Code" panose="020B0609020000020004" pitchFamily="49" charset="0"/>
            </a:endParaRPr>
          </a:p>
        </p:txBody>
      </p:sp>
      <p:sp>
        <p:nvSpPr>
          <p:cNvPr id="8" name="Объект 2"/>
          <p:cNvSpPr txBox="1"/>
          <p:nvPr/>
        </p:nvSpPr>
        <p:spPr>
          <a:xfrm>
            <a:off x="335876" y="1984034"/>
            <a:ext cx="5428477" cy="432528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333333"/>
                </a:solidFill>
                <a:effectLst/>
                <a:latin typeface="Cascadia Code" panose="020B0609020000020004" pitchFamily="49" charset="0"/>
                <a:cs typeface="Cascadia Code" panose="020B0609020000020004" pitchFamily="49" charset="0"/>
              </a:rPr>
              <a:t>Environmentalism is crucial for the survival of our planet. Our actions have a direct impact on the environment, and it is our responsibility to take care of it for future generations. Here are some reasons why environmentalism is so important:</a:t>
            </a:r>
            <a:endParaRPr lang="en-US" sz="1400" dirty="0">
              <a:solidFill>
                <a:srgbClr val="333333"/>
              </a:solidFill>
              <a:latin typeface="Cascadia Code" panose="020B0609020000020004" pitchFamily="49" charset="0"/>
              <a:cs typeface="Cascadia Code" panose="020B0609020000020004" pitchFamily="49" charset="0"/>
            </a:endParaRPr>
          </a:p>
          <a:p>
            <a:pPr marL="171450" indent="-171450" algn="l">
              <a:buFont typeface="Arial" panose="020B0604020202020204" pitchFamily="34" charset="0"/>
              <a:buChar char="•"/>
            </a:pPr>
            <a:r>
              <a:rPr lang="en-US" sz="1400" dirty="0">
                <a:solidFill>
                  <a:srgbClr val="333333"/>
                </a:solidFill>
                <a:effectLst/>
                <a:latin typeface="Cascadia Code" panose="020B0609020000020004" pitchFamily="49" charset="0"/>
                <a:cs typeface="Cascadia Code" panose="020B0609020000020004" pitchFamily="49" charset="0"/>
              </a:rPr>
              <a:t>Protecting wildlife and biodiversity. The earth is home to countless species of plants and animals, and environmentalism helps to preserve their habitats and prevent extinction.</a:t>
            </a:r>
          </a:p>
          <a:p>
            <a:pPr marL="171450" indent="-171450" algn="l">
              <a:buFont typeface="Arial" panose="020B0604020202020204" pitchFamily="34" charset="0"/>
              <a:buChar char="•"/>
            </a:pPr>
            <a:r>
              <a:rPr lang="en-US" sz="1400" dirty="0">
                <a:solidFill>
                  <a:srgbClr val="333333"/>
                </a:solidFill>
                <a:effectLst/>
                <a:latin typeface="Cascadia Code" panose="020B0609020000020004" pitchFamily="49" charset="0"/>
                <a:cs typeface="Cascadia Code" panose="020B0609020000020004" pitchFamily="49" charset="0"/>
              </a:rPr>
              <a:t>Reducing pollution and waste. Pollution and waste harm the environment and contribute to climate change. Environmentalism promotes sustainable practices that reduce our impact on the planet.</a:t>
            </a:r>
          </a:p>
          <a:p>
            <a:pPr marL="171450" indent="-171450" algn="l">
              <a:buFont typeface="Arial" panose="020B0604020202020204" pitchFamily="34" charset="0"/>
              <a:buChar char="•"/>
            </a:pPr>
            <a:r>
              <a:rPr lang="en-US" sz="1400" dirty="0">
                <a:solidFill>
                  <a:srgbClr val="333333"/>
                </a:solidFill>
                <a:effectLst/>
                <a:latin typeface="Cascadia Code" panose="020B0609020000020004" pitchFamily="49" charset="0"/>
                <a:cs typeface="Cascadia Code" panose="020B0609020000020004" pitchFamily="49" charset="0"/>
              </a:rPr>
              <a:t>Mitigating climate change. Climate change is one of the biggest threats facing our planet. Environmentalism aims to reduce greenhouse gas emissions and slow the effects of climate change.</a:t>
            </a:r>
          </a:p>
        </p:txBody>
      </p:sp>
      <p:pic>
        <p:nvPicPr>
          <p:cNvPr id="12" name="Рисунок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6039" y="548680"/>
            <a:ext cx="5400085" cy="5760640"/>
          </a:xfrm>
          <a:prstGeom prst="round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07368" y="548680"/>
            <a:ext cx="11448756" cy="720080"/>
          </a:xfrm>
        </p:spPr>
        <p:txBody>
          <a:bodyPr anchor="ctr">
            <a:noAutofit/>
          </a:bodyPr>
          <a:lstStyle/>
          <a:p>
            <a:r>
              <a:rPr lang="en-US" sz="4000" b="1" dirty="0">
                <a:solidFill>
                  <a:srgbClr val="5F5F5F"/>
                </a:solidFill>
                <a:effectLst/>
                <a:latin typeface="Cascadia Code" panose="020B0609020000020004" pitchFamily="49" charset="0"/>
                <a:cs typeface="Cascadia Code" panose="020B0609020000020004" pitchFamily="49" charset="0"/>
              </a:rPr>
              <a:t>Current State of the Environment</a:t>
            </a:r>
            <a:endParaRPr lang="en-US" sz="4000" b="1" dirty="0">
              <a:solidFill>
                <a:srgbClr val="5F5F5F"/>
              </a:solidFill>
              <a:latin typeface="Cascadia Code" panose="020B0609020000020004" pitchFamily="49" charset="0"/>
              <a:cs typeface="Cascadia Code" panose="020B0609020000020004" pitchFamily="49" charset="0"/>
            </a:endParaRPr>
          </a:p>
        </p:txBody>
      </p:sp>
      <p:sp>
        <p:nvSpPr>
          <p:cNvPr id="8" name="Объект 2"/>
          <p:cNvSpPr txBox="1"/>
          <p:nvPr/>
        </p:nvSpPr>
        <p:spPr>
          <a:xfrm>
            <a:off x="335360" y="4365104"/>
            <a:ext cx="2880320" cy="216024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dirty="0">
                <a:solidFill>
                  <a:srgbClr val="5F5F5F"/>
                </a:solidFill>
                <a:latin typeface="Cascadia Code" panose="020B0609020000020004" pitchFamily="49" charset="0"/>
                <a:cs typeface="Cascadia Code" panose="020B0609020000020004" pitchFamily="49" charset="0"/>
              </a:rPr>
              <a:t>Pollution</a:t>
            </a:r>
            <a:br>
              <a:rPr lang="ru-RU" sz="1100" dirty="0">
                <a:solidFill>
                  <a:srgbClr val="5F5F5F"/>
                </a:solidFill>
                <a:latin typeface="Cascadia Code" panose="020B0609020000020004" pitchFamily="49" charset="0"/>
                <a:cs typeface="Cascadia Code" panose="020B0609020000020004" pitchFamily="49" charset="0"/>
              </a:rPr>
            </a:br>
            <a:br>
              <a:rPr lang="ru-RU" sz="1100" dirty="0">
                <a:solidFill>
                  <a:srgbClr val="5F5F5F"/>
                </a:solidFill>
                <a:latin typeface="Cascadia Code" panose="020B0609020000020004" pitchFamily="49" charset="0"/>
                <a:cs typeface="Cascadia Code" panose="020B0609020000020004" pitchFamily="49" charset="0"/>
              </a:rPr>
            </a:br>
            <a:r>
              <a:rPr lang="en-US" sz="1100" dirty="0">
                <a:latin typeface="Cascadia Code" panose="020B0609020000020004" pitchFamily="49" charset="0"/>
                <a:cs typeface="Cascadia Code" panose="020B0609020000020004" pitchFamily="49" charset="0"/>
              </a:rPr>
              <a:t>The environment is heavily polluted due to human activity. Land, air, and water pollution are all major issues that need to be addressed</a:t>
            </a:r>
            <a:endParaRPr lang="en-US" sz="1400" dirty="0">
              <a:solidFill>
                <a:srgbClr val="333333"/>
              </a:solidFill>
              <a:effectLst/>
              <a:latin typeface="Cascadia Code" panose="020B0609020000020004" pitchFamily="49" charset="0"/>
              <a:cs typeface="Cascadia Code" panose="020B0609020000020004" pitchFamily="49" charset="0"/>
            </a:endParaRPr>
          </a:p>
        </p:txBody>
      </p:sp>
      <p:sp>
        <p:nvSpPr>
          <p:cNvPr id="6" name="Объект 2"/>
          <p:cNvSpPr txBox="1"/>
          <p:nvPr/>
        </p:nvSpPr>
        <p:spPr>
          <a:xfrm>
            <a:off x="4655582" y="4293096"/>
            <a:ext cx="2880320" cy="216024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dirty="0">
                <a:solidFill>
                  <a:srgbClr val="5F5F5F"/>
                </a:solidFill>
                <a:latin typeface="Cascadia Code" panose="020B0609020000020004" pitchFamily="49" charset="0"/>
                <a:cs typeface="Cascadia Code" panose="020B0609020000020004" pitchFamily="49" charset="0"/>
              </a:rPr>
              <a:t>Deforestation</a:t>
            </a:r>
            <a:r>
              <a:rPr lang="ru-RU" sz="2000" dirty="0">
                <a:solidFill>
                  <a:srgbClr val="5F5F5F"/>
                </a:solidFill>
                <a:latin typeface="Cascadia Code" panose="020B0609020000020004" pitchFamily="49" charset="0"/>
                <a:cs typeface="Cascadia Code" panose="020B0609020000020004" pitchFamily="49" charset="0"/>
              </a:rPr>
              <a:t> </a:t>
            </a:r>
            <a:br>
              <a:rPr lang="en-US" sz="2000" dirty="0">
                <a:latin typeface="Cascadia Code" panose="020B0609020000020004" pitchFamily="49" charset="0"/>
                <a:cs typeface="Cascadia Code" panose="020B0609020000020004" pitchFamily="49" charset="0"/>
              </a:rPr>
            </a:br>
            <a:br>
              <a:rPr lang="ru-RU" sz="1100" dirty="0">
                <a:latin typeface="Cascadia Code" panose="020B0609020000020004" pitchFamily="49" charset="0"/>
                <a:cs typeface="Cascadia Code" panose="020B0609020000020004" pitchFamily="49" charset="0"/>
              </a:rPr>
            </a:br>
            <a:r>
              <a:rPr lang="en-US" sz="1100" dirty="0">
                <a:latin typeface="Cascadia Code" panose="020B0609020000020004" pitchFamily="49" charset="0"/>
                <a:cs typeface="Cascadia Code" panose="020B0609020000020004" pitchFamily="49" charset="0"/>
              </a:rPr>
              <a:t>Large areas of forests are being cut down at an alarming rate, leading to habitat loss, soil erosion, and climate change</a:t>
            </a:r>
            <a:endParaRPr lang="en-US" sz="1100" dirty="0">
              <a:solidFill>
                <a:srgbClr val="333333"/>
              </a:solidFill>
              <a:effectLst/>
              <a:latin typeface="Cascadia Code" panose="020B0609020000020004" pitchFamily="49" charset="0"/>
              <a:cs typeface="Cascadia Code" panose="020B0609020000020004" pitchFamily="49" charset="0"/>
            </a:endParaRPr>
          </a:p>
        </p:txBody>
      </p:sp>
      <p:sp>
        <p:nvSpPr>
          <p:cNvPr id="7" name="Объект 2"/>
          <p:cNvSpPr txBox="1"/>
          <p:nvPr/>
        </p:nvSpPr>
        <p:spPr>
          <a:xfrm>
            <a:off x="8975804" y="4437112"/>
            <a:ext cx="2880320" cy="216024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dirty="0">
                <a:solidFill>
                  <a:srgbClr val="5F5F5F"/>
                </a:solidFill>
                <a:latin typeface="Cascadia Code" panose="020B0609020000020004" pitchFamily="49" charset="0"/>
                <a:cs typeface="Cascadia Code" panose="020B0609020000020004" pitchFamily="49" charset="0"/>
              </a:rPr>
              <a:t>Climate Change</a:t>
            </a:r>
            <a:br>
              <a:rPr lang="en-US" sz="1100" dirty="0">
                <a:solidFill>
                  <a:srgbClr val="5F5F5F"/>
                </a:solidFill>
                <a:latin typeface="Cascadia Code" panose="020B0609020000020004" pitchFamily="49" charset="0"/>
                <a:cs typeface="Cascadia Code" panose="020B0609020000020004" pitchFamily="49" charset="0"/>
              </a:rPr>
            </a:br>
            <a:br>
              <a:rPr lang="en-US" sz="1100" dirty="0">
                <a:latin typeface="Cascadia Code" panose="020B0609020000020004" pitchFamily="49" charset="0"/>
                <a:cs typeface="Cascadia Code" panose="020B0609020000020004" pitchFamily="49" charset="0"/>
              </a:rPr>
            </a:br>
            <a:r>
              <a:rPr lang="en-US" sz="1100" dirty="0">
                <a:latin typeface="Cascadia Code" panose="020B0609020000020004" pitchFamily="49" charset="0"/>
                <a:cs typeface="Cascadia Code" panose="020B0609020000020004" pitchFamily="49" charset="0"/>
              </a:rPr>
              <a:t>The Earth's climate is rapidly changing due to the increase in greenhouse gas emissions, causing rising sea levels, extreme weather events, and other environmental disasters</a:t>
            </a:r>
            <a:endParaRPr lang="en-US" sz="1100" dirty="0">
              <a:solidFill>
                <a:srgbClr val="333333"/>
              </a:solidFill>
              <a:effectLst/>
              <a:latin typeface="Cascadia Code" panose="020B0609020000020004" pitchFamily="49" charset="0"/>
              <a:cs typeface="Cascadia Code" panose="020B0609020000020004" pitchFamily="49" charset="0"/>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360" y="1484784"/>
            <a:ext cx="2872946" cy="2872946"/>
          </a:xfrm>
          <a:prstGeom prst="roundRect">
            <a:avLst/>
          </a:prstGeom>
        </p:spPr>
      </p:pic>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75804" y="1484784"/>
            <a:ext cx="2880320" cy="2880320"/>
          </a:xfrm>
          <a:prstGeom prst="roundRect">
            <a:avLst/>
          </a:prstGeom>
        </p:spPr>
      </p:pic>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8208" y="1484784"/>
            <a:ext cx="2887694" cy="2887694"/>
          </a:xfrm>
          <a:prstGeom prst="round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876" y="547467"/>
            <a:ext cx="5428477" cy="1440160"/>
          </a:xfrm>
        </p:spPr>
        <p:txBody>
          <a:bodyPr anchor="ctr">
            <a:noAutofit/>
          </a:bodyPr>
          <a:lstStyle/>
          <a:p>
            <a:pPr algn="l"/>
            <a:r>
              <a:rPr lang="en-US" sz="4000" b="1" dirty="0">
                <a:solidFill>
                  <a:srgbClr val="5F5F5F"/>
                </a:solidFill>
                <a:effectLst/>
                <a:latin typeface="Cascadia Code" panose="020B0609020000020004" pitchFamily="49" charset="0"/>
                <a:cs typeface="Cascadia Code" panose="020B0609020000020004" pitchFamily="49" charset="0"/>
              </a:rPr>
              <a:t>Causes of Environmental Destruction</a:t>
            </a:r>
            <a:endParaRPr lang="en-US" sz="4000" b="1" dirty="0">
              <a:solidFill>
                <a:srgbClr val="5F5F5F"/>
              </a:solidFill>
              <a:latin typeface="Cascadia Code" panose="020B0609020000020004" pitchFamily="49" charset="0"/>
              <a:cs typeface="Cascadia Code" panose="020B0609020000020004" pitchFamily="49" charset="0"/>
            </a:endParaRPr>
          </a:p>
        </p:txBody>
      </p:sp>
      <p:sp>
        <p:nvSpPr>
          <p:cNvPr id="8" name="Объект 2"/>
          <p:cNvSpPr txBox="1"/>
          <p:nvPr/>
        </p:nvSpPr>
        <p:spPr>
          <a:xfrm>
            <a:off x="335876" y="1984034"/>
            <a:ext cx="5428477" cy="432528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US" dirty="0">
                <a:solidFill>
                  <a:srgbClr val="333333"/>
                </a:solidFill>
                <a:effectLst/>
              </a:rPr>
              <a:t>Industrialization and the use of fossil fuels leading to air and water pollution</a:t>
            </a:r>
          </a:p>
          <a:p>
            <a:pPr marL="342900" indent="-342900" algn="l">
              <a:buFont typeface="Arial" panose="020B0604020202020204" pitchFamily="34" charset="0"/>
              <a:buChar char="•"/>
            </a:pPr>
            <a:r>
              <a:rPr lang="en-US" dirty="0">
                <a:solidFill>
                  <a:srgbClr val="333333"/>
                </a:solidFill>
                <a:effectLst/>
              </a:rPr>
              <a:t>Deforestation and destruction of natural habitats for agriculture and urbanization purposes</a:t>
            </a:r>
          </a:p>
          <a:p>
            <a:pPr marL="342900" indent="-342900" algn="l">
              <a:buFont typeface="Arial" panose="020B0604020202020204" pitchFamily="34" charset="0"/>
              <a:buChar char="•"/>
            </a:pPr>
            <a:r>
              <a:rPr lang="en-US" dirty="0">
                <a:solidFill>
                  <a:srgbClr val="333333"/>
                </a:solidFill>
                <a:effectLst/>
              </a:rPr>
              <a:t>Overconsumption and waste generation by individuals and corporations leading to resource depletion and landfills</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8018" y="547467"/>
            <a:ext cx="5400086" cy="5760640"/>
          </a:xfrm>
          <a:prstGeom prst="round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876" y="547467"/>
            <a:ext cx="5428477" cy="1440160"/>
          </a:xfrm>
        </p:spPr>
        <p:txBody>
          <a:bodyPr anchor="ctr">
            <a:noAutofit/>
          </a:bodyPr>
          <a:lstStyle/>
          <a:p>
            <a:pPr algn="l"/>
            <a:r>
              <a:rPr lang="en-US" sz="4000" b="1" dirty="0">
                <a:solidFill>
                  <a:srgbClr val="5F5F5F"/>
                </a:solidFill>
                <a:effectLst/>
                <a:latin typeface="Cascadia Code" panose="020B0609020000020004" pitchFamily="49" charset="0"/>
                <a:cs typeface="Cascadia Code" panose="020B0609020000020004" pitchFamily="49" charset="0"/>
              </a:rPr>
              <a:t>Consequences of Climate Change</a:t>
            </a:r>
            <a:endParaRPr lang="en-US" sz="4000" b="1" dirty="0">
              <a:solidFill>
                <a:srgbClr val="5F5F5F"/>
              </a:solidFill>
              <a:latin typeface="Cascadia Code" panose="020B0609020000020004" pitchFamily="49" charset="0"/>
              <a:cs typeface="Cascadia Code" panose="020B0609020000020004" pitchFamily="49" charset="0"/>
            </a:endParaRPr>
          </a:p>
        </p:txBody>
      </p:sp>
      <p:sp>
        <p:nvSpPr>
          <p:cNvPr id="8" name="Объект 2"/>
          <p:cNvSpPr txBox="1"/>
          <p:nvPr/>
        </p:nvSpPr>
        <p:spPr>
          <a:xfrm>
            <a:off x="335876" y="1984034"/>
            <a:ext cx="5428477" cy="432528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1" dirty="0">
                <a:solidFill>
                  <a:srgbClr val="333333"/>
                </a:solidFill>
                <a:effectLst/>
                <a:latin typeface="Cascadia Code" panose="020B0609020000020004" pitchFamily="49" charset="0"/>
                <a:cs typeface="Cascadia Code" panose="020B0609020000020004" pitchFamily="49" charset="0"/>
              </a:rPr>
              <a:t>Industrialization and Overconsumption</a:t>
            </a:r>
            <a:endParaRPr lang="en-US" sz="1600" b="1" dirty="0">
              <a:solidFill>
                <a:srgbClr val="333333"/>
              </a:solidFill>
              <a:latin typeface="Cascadia Code" panose="020B0609020000020004" pitchFamily="49" charset="0"/>
              <a:cs typeface="Cascadia Code" panose="020B0609020000020004" pitchFamily="49" charset="0"/>
            </a:endParaRPr>
          </a:p>
          <a:p>
            <a:pPr algn="l"/>
            <a:r>
              <a:rPr lang="en-US" sz="1600" dirty="0">
                <a:solidFill>
                  <a:srgbClr val="333333"/>
                </a:solidFill>
                <a:effectLst/>
                <a:latin typeface="Cascadia Code" panose="020B0609020000020004" pitchFamily="49" charset="0"/>
                <a:cs typeface="Cascadia Code" panose="020B0609020000020004" pitchFamily="49" charset="0"/>
              </a:rPr>
              <a:t>Industrialization and overconsumption have played a significant role in contributing to environmental destruction and climate change. The burning of fossil fuels for energy and transportation has led to increased carbon dioxide emissions, which trap heat in the atmosphere and contribute to global warming.</a:t>
            </a:r>
            <a:endParaRPr lang="en-US" sz="1600" dirty="0">
              <a:solidFill>
                <a:srgbClr val="333333"/>
              </a:solidFill>
              <a:latin typeface="Cascadia Code" panose="020B0609020000020004" pitchFamily="49" charset="0"/>
              <a:cs typeface="Cascadia Code" panose="020B0609020000020004" pitchFamily="49" charset="0"/>
            </a:endParaRPr>
          </a:p>
          <a:p>
            <a:pPr algn="l"/>
            <a:r>
              <a:rPr lang="en-US" sz="1600" dirty="0">
                <a:solidFill>
                  <a:srgbClr val="333333"/>
                </a:solidFill>
                <a:effectLst/>
                <a:latin typeface="Cascadia Code" panose="020B0609020000020004" pitchFamily="49" charset="0"/>
                <a:cs typeface="Cascadia Code" panose="020B0609020000020004" pitchFamily="49" charset="0"/>
              </a:rPr>
              <a:t>Deforestation and land use changes have also had a significant impact on the environment, leading to loss of biodiversity and increased greenhouse gas emissions. The production and consumption of goods and services have also contributed to environmental degradation, with waste and pollution being generated at every stage of the supply chain.</a:t>
            </a:r>
            <a:endParaRPr lang="en-US" sz="1600" dirty="0">
              <a:solidFill>
                <a:srgbClr val="333333"/>
              </a:solidFill>
              <a:latin typeface="Cascadia Code" panose="020B0609020000020004" pitchFamily="49" charset="0"/>
              <a:cs typeface="Cascadia Code" panose="020B0609020000020004" pitchFamily="49"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27647" y="1165965"/>
            <a:ext cx="5428477" cy="4526070"/>
          </a:xfrm>
          <a:prstGeom prst="round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07368" y="548680"/>
            <a:ext cx="11448756" cy="720080"/>
          </a:xfrm>
        </p:spPr>
        <p:txBody>
          <a:bodyPr anchor="ctr">
            <a:noAutofit/>
          </a:bodyPr>
          <a:lstStyle/>
          <a:p>
            <a:r>
              <a:rPr lang="en-US" sz="4000" b="1" dirty="0">
                <a:solidFill>
                  <a:srgbClr val="5F5F5F"/>
                </a:solidFill>
                <a:effectLst/>
                <a:latin typeface="Cascadia Code" panose="020B0609020000020004" pitchFamily="49" charset="0"/>
                <a:cs typeface="Cascadia Code" panose="020B0609020000020004" pitchFamily="49" charset="0"/>
              </a:rPr>
              <a:t>Solutions to Environmental Problems</a:t>
            </a:r>
            <a:endParaRPr lang="en-US" sz="4000" b="1" dirty="0">
              <a:solidFill>
                <a:srgbClr val="5F5F5F"/>
              </a:solidFill>
              <a:latin typeface="Cascadia Code" panose="020B0609020000020004" pitchFamily="49" charset="0"/>
              <a:cs typeface="Cascadia Code" panose="020B0609020000020004" pitchFamily="49" charset="0"/>
            </a:endParaRPr>
          </a:p>
        </p:txBody>
      </p:sp>
      <p:sp>
        <p:nvSpPr>
          <p:cNvPr id="8" name="Объект 2"/>
          <p:cNvSpPr txBox="1"/>
          <p:nvPr/>
        </p:nvSpPr>
        <p:spPr>
          <a:xfrm>
            <a:off x="335360" y="4366691"/>
            <a:ext cx="2880320" cy="216024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dirty="0">
                <a:solidFill>
                  <a:srgbClr val="808080"/>
                </a:solidFill>
                <a:effectLst/>
                <a:latin typeface="Cascadia Code" panose="020B0609020000020004" pitchFamily="49" charset="0"/>
                <a:cs typeface="Cascadia Code" panose="020B0609020000020004" pitchFamily="49" charset="0"/>
              </a:rPr>
              <a:t>Renewable Energy</a:t>
            </a:r>
            <a:endParaRPr lang="en-US" sz="2000" b="1" dirty="0">
              <a:solidFill>
                <a:srgbClr val="808080"/>
              </a:solidFill>
              <a:latin typeface="Cascadia Code" panose="020B0609020000020004" pitchFamily="49" charset="0"/>
              <a:cs typeface="Cascadia Code" panose="020B0609020000020004" pitchFamily="49" charset="0"/>
            </a:endParaRPr>
          </a:p>
          <a:p>
            <a:pPr algn="l"/>
            <a:r>
              <a:rPr lang="en-US" sz="1100" dirty="0">
                <a:effectLst/>
                <a:latin typeface="Cascadia Code" panose="020B0609020000020004" pitchFamily="49" charset="0"/>
                <a:cs typeface="Cascadia Code" panose="020B0609020000020004" pitchFamily="49" charset="0"/>
              </a:rPr>
              <a:t>Investing in renewable energy sources such as wind and solar power can significantly reduce our carbon footprint and dependence on fossil fuels</a:t>
            </a:r>
            <a:endParaRPr lang="en-US" sz="1100" dirty="0">
              <a:latin typeface="Cascadia Code" panose="020B0609020000020004" pitchFamily="49" charset="0"/>
              <a:cs typeface="Cascadia Code" panose="020B0609020000020004" pitchFamily="49" charset="0"/>
            </a:endParaRPr>
          </a:p>
        </p:txBody>
      </p:sp>
      <p:sp>
        <p:nvSpPr>
          <p:cNvPr id="6" name="Объект 2"/>
          <p:cNvSpPr txBox="1"/>
          <p:nvPr/>
        </p:nvSpPr>
        <p:spPr>
          <a:xfrm>
            <a:off x="4646414" y="4294683"/>
            <a:ext cx="2880320" cy="216024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dirty="0">
                <a:solidFill>
                  <a:srgbClr val="808080"/>
                </a:solidFill>
                <a:effectLst/>
                <a:latin typeface="Cascadia Code" panose="020B0609020000020004" pitchFamily="49" charset="0"/>
                <a:cs typeface="Cascadia Code" panose="020B0609020000020004" pitchFamily="49" charset="0"/>
              </a:rPr>
              <a:t>Eco-Friendly Transportation</a:t>
            </a:r>
            <a:endParaRPr lang="en-US" sz="2000" b="1" dirty="0">
              <a:solidFill>
                <a:srgbClr val="808080"/>
              </a:solidFill>
              <a:latin typeface="Cascadia Code" panose="020B0609020000020004" pitchFamily="49" charset="0"/>
              <a:cs typeface="Cascadia Code" panose="020B0609020000020004" pitchFamily="49" charset="0"/>
            </a:endParaRPr>
          </a:p>
          <a:p>
            <a:pPr algn="l"/>
            <a:br>
              <a:rPr lang="en-US" sz="1100" dirty="0">
                <a:effectLst/>
                <a:latin typeface="Cascadia Code" panose="020B0609020000020004" pitchFamily="49" charset="0"/>
                <a:cs typeface="Cascadia Code" panose="020B0609020000020004" pitchFamily="49" charset="0"/>
              </a:rPr>
            </a:br>
            <a:r>
              <a:rPr lang="en-US" sz="1100" dirty="0">
                <a:effectLst/>
                <a:latin typeface="Cascadia Code" panose="020B0609020000020004" pitchFamily="49" charset="0"/>
                <a:cs typeface="Cascadia Code" panose="020B0609020000020004" pitchFamily="49" charset="0"/>
              </a:rPr>
              <a:t>Using hybrid or electric cars, bikes, or public transportation can reduce the amount of greenhouse gases emitted into the atmosphere</a:t>
            </a:r>
            <a:endParaRPr lang="en-US" sz="1100" dirty="0">
              <a:latin typeface="Cascadia Code" panose="020B0609020000020004" pitchFamily="49" charset="0"/>
              <a:cs typeface="Cascadia Code" panose="020B0609020000020004" pitchFamily="49" charset="0"/>
            </a:endParaRPr>
          </a:p>
        </p:txBody>
      </p:sp>
      <p:sp>
        <p:nvSpPr>
          <p:cNvPr id="7" name="Объект 2"/>
          <p:cNvSpPr txBox="1"/>
          <p:nvPr/>
        </p:nvSpPr>
        <p:spPr>
          <a:xfrm>
            <a:off x="8975804" y="4294683"/>
            <a:ext cx="2880320" cy="216024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dirty="0">
                <a:solidFill>
                  <a:srgbClr val="808080"/>
                </a:solidFill>
                <a:effectLst/>
                <a:latin typeface="Cascadia Code" panose="020B0609020000020004" pitchFamily="49" charset="0"/>
                <a:cs typeface="Cascadia Code" panose="020B0609020000020004" pitchFamily="49" charset="0"/>
              </a:rPr>
              <a:t>Waste Reduction</a:t>
            </a:r>
            <a:br>
              <a:rPr lang="en-US" sz="2000" b="1" dirty="0">
                <a:solidFill>
                  <a:srgbClr val="808080"/>
                </a:solidFill>
                <a:latin typeface="Cascadia Code" panose="020B0609020000020004" pitchFamily="49" charset="0"/>
                <a:cs typeface="Cascadia Code" panose="020B0609020000020004" pitchFamily="49" charset="0"/>
              </a:rPr>
            </a:br>
            <a:br>
              <a:rPr lang="en-US" sz="1100" dirty="0">
                <a:solidFill>
                  <a:srgbClr val="808080"/>
                </a:solidFill>
                <a:effectLst/>
                <a:latin typeface="Cascadia Code" panose="020B0609020000020004" pitchFamily="49" charset="0"/>
                <a:cs typeface="Cascadia Code" panose="020B0609020000020004" pitchFamily="49" charset="0"/>
              </a:rPr>
            </a:br>
            <a:r>
              <a:rPr lang="en-US" sz="1100" dirty="0">
                <a:effectLst/>
                <a:latin typeface="Cascadia Code" panose="020B0609020000020004" pitchFamily="49" charset="0"/>
                <a:cs typeface="Cascadia Code" panose="020B0609020000020004" pitchFamily="49" charset="0"/>
              </a:rPr>
              <a:t>Reducing waste through recycling, composting, and using reusable products can prevent pollution and conserve resources</a:t>
            </a:r>
            <a:endParaRPr lang="en-US" sz="1100" dirty="0">
              <a:latin typeface="Cascadia Code" panose="020B0609020000020004" pitchFamily="49" charset="0"/>
              <a:cs typeface="Cascadia Code" panose="020B0609020000020004" pitchFamily="49"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322" y="1486371"/>
            <a:ext cx="2887694" cy="2887694"/>
          </a:xfrm>
          <a:prstGeom prst="roundRect">
            <a:avLst/>
          </a:prstGeom>
          <a:effectLst/>
        </p:spPr>
      </p:pic>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6414" y="1484784"/>
            <a:ext cx="2880320" cy="2880320"/>
          </a:xfrm>
          <a:prstGeom prst="roundRect">
            <a:avLst/>
          </a:prstGeom>
        </p:spPr>
      </p:pic>
      <p:pic>
        <p:nvPicPr>
          <p:cNvPr id="12" name="Рисунок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75804" y="1484784"/>
            <a:ext cx="2889281" cy="2889281"/>
          </a:xfrm>
          <a:prstGeom prst="roundRect">
            <a:avLst/>
          </a:prstGeom>
          <a:effectLst>
            <a:softEdge rad="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876" y="547467"/>
            <a:ext cx="5428477" cy="1081333"/>
          </a:xfrm>
        </p:spPr>
        <p:txBody>
          <a:bodyPr anchor="ctr">
            <a:noAutofit/>
          </a:bodyPr>
          <a:lstStyle/>
          <a:p>
            <a:pPr algn="l"/>
            <a:r>
              <a:rPr lang="en-US" sz="4000" b="1" dirty="0">
                <a:solidFill>
                  <a:srgbClr val="5F5F5F"/>
                </a:solidFill>
                <a:latin typeface="Cascadia Code" panose="020B0609020000020004" pitchFamily="49" charset="0"/>
                <a:cs typeface="Cascadia Code" panose="020B0609020000020004" pitchFamily="49" charset="0"/>
              </a:rPr>
              <a:t>Sustainable Resource Use</a:t>
            </a:r>
          </a:p>
        </p:txBody>
      </p:sp>
      <p:sp>
        <p:nvSpPr>
          <p:cNvPr id="8" name="Объект 2"/>
          <p:cNvSpPr txBox="1"/>
          <p:nvPr/>
        </p:nvSpPr>
        <p:spPr>
          <a:xfrm>
            <a:off x="324086" y="1628799"/>
            <a:ext cx="5428477" cy="1800201"/>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latin typeface="Cascadia Code" panose="020B0609020000020004" pitchFamily="49" charset="0"/>
                <a:cs typeface="Cascadia Code" panose="020B0609020000020004" pitchFamily="49" charset="0"/>
              </a:rPr>
              <a:t>Sustainable resource use refers to the responsible and efficient use of natural resources to meet current needs without compromising the ability of future generations to meet their own needs. This involves using resources in a way that minimizes waste and maximizes their value, while also considering the environmental impact of resource extraction, processing, and use.</a:t>
            </a:r>
            <a:endParaRPr lang="en-US" sz="1400" dirty="0">
              <a:solidFill>
                <a:srgbClr val="333333"/>
              </a:solidFill>
              <a:latin typeface="Cascadia Code" panose="020B0609020000020004" pitchFamily="49" charset="0"/>
              <a:cs typeface="Cascadia Code" panose="020B0609020000020004" pitchFamily="49"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39955" y="548680"/>
            <a:ext cx="5416685" cy="2700353"/>
          </a:xfrm>
          <a:prstGeom prst="roundRect">
            <a:avLst/>
          </a:prstGeom>
        </p:spPr>
      </p:pic>
      <p:sp>
        <p:nvSpPr>
          <p:cNvPr id="7" name="Заголовок 1"/>
          <p:cNvSpPr txBox="1"/>
          <p:nvPr/>
        </p:nvSpPr>
        <p:spPr>
          <a:xfrm>
            <a:off x="335876" y="3417818"/>
            <a:ext cx="5428477" cy="1081333"/>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000" b="1" dirty="0">
                <a:solidFill>
                  <a:srgbClr val="5F5F5F"/>
                </a:solidFill>
                <a:latin typeface="Cascadia Code" panose="020B0609020000020004" pitchFamily="49" charset="0"/>
                <a:cs typeface="Cascadia Code" panose="020B0609020000020004" pitchFamily="49" charset="0"/>
              </a:rPr>
              <a:t>Rational Consumption</a:t>
            </a:r>
          </a:p>
        </p:txBody>
      </p:sp>
      <p:sp>
        <p:nvSpPr>
          <p:cNvPr id="9" name="Объект 2"/>
          <p:cNvSpPr txBox="1"/>
          <p:nvPr/>
        </p:nvSpPr>
        <p:spPr>
          <a:xfrm>
            <a:off x="324086" y="4365104"/>
            <a:ext cx="5428477" cy="2155434"/>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latin typeface="Cascadia Code" panose="020B0609020000020004" pitchFamily="49" charset="0"/>
                <a:cs typeface="Cascadia Code" panose="020B0609020000020004" pitchFamily="49" charset="0"/>
              </a:rPr>
              <a:t>Rational consumption refers to the responsible and efficient use of resources for personal consumption. This involves making informed choices about what to buy, how much to buy, and how to use resources, with the goal of minimizing waste and maximizing their value. Rational consumption also involves considering the environmental impact of consumption, and making choices that are sustainable and environmentally responsible.</a:t>
            </a:r>
            <a:endParaRPr lang="en-US" sz="1400" dirty="0">
              <a:solidFill>
                <a:srgbClr val="333333"/>
              </a:solidFill>
              <a:latin typeface="Cascadia Code" panose="020B0609020000020004" pitchFamily="49" charset="0"/>
              <a:cs typeface="Cascadia Code" panose="020B0609020000020004" pitchFamily="49" charset="0"/>
            </a:endParaRPr>
          </a:p>
        </p:txBody>
      </p:sp>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58737" y="3609602"/>
            <a:ext cx="3579119" cy="2699718"/>
          </a:xfrm>
          <a:prstGeom prst="round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876" y="547467"/>
            <a:ext cx="5428477" cy="1440160"/>
          </a:xfrm>
        </p:spPr>
        <p:txBody>
          <a:bodyPr anchor="ctr">
            <a:noAutofit/>
          </a:bodyPr>
          <a:lstStyle/>
          <a:p>
            <a:pPr algn="l">
              <a:lnSpc>
                <a:spcPts val="4555"/>
              </a:lnSpc>
            </a:pPr>
            <a:r>
              <a:rPr lang="en-US" sz="4000" b="1" dirty="0">
                <a:solidFill>
                  <a:srgbClr val="5F5F5F"/>
                </a:solidFill>
                <a:latin typeface="Cascadia Code" panose="020B0609020000020004" pitchFamily="49" charset="0"/>
                <a:ea typeface="Libre Baskerville" pitchFamily="34" charset="-122"/>
                <a:cs typeface="Cascadia Code" panose="020B0609020000020004" pitchFamily="49" charset="0"/>
              </a:rPr>
              <a:t>Benefits of solar energy</a:t>
            </a:r>
            <a:endParaRPr lang="en-US" sz="4000" b="1" dirty="0">
              <a:solidFill>
                <a:srgbClr val="5F5F5F"/>
              </a:solidFill>
              <a:latin typeface="Cascadia Code" panose="020B0609020000020004" pitchFamily="49" charset="0"/>
              <a:cs typeface="Cascadia Code" panose="020B0609020000020004" pitchFamily="49" charset="0"/>
            </a:endParaRPr>
          </a:p>
        </p:txBody>
      </p:sp>
      <p:sp>
        <p:nvSpPr>
          <p:cNvPr id="8" name="Объект 2"/>
          <p:cNvSpPr txBox="1"/>
          <p:nvPr/>
        </p:nvSpPr>
        <p:spPr>
          <a:xfrm>
            <a:off x="335876" y="1984034"/>
            <a:ext cx="5428477" cy="144016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2330"/>
              </a:lnSpc>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Solar panels can power your home, lower your electricity bills and help save the environment. They are reliable, cost-effective and require minimal maintenance.</a:t>
            </a:r>
            <a:endParaRPr lang="en-US" sz="1600" dirty="0">
              <a:solidFill>
                <a:srgbClr val="333333"/>
              </a:solidFill>
              <a:latin typeface="Cascadia Code" panose="020B0609020000020004" pitchFamily="49" charset="0"/>
              <a:cs typeface="Cascadia Code" panose="020B0609020000020004" pitchFamily="49" charset="0"/>
            </a:endParaRPr>
          </a:p>
        </p:txBody>
      </p:sp>
      <p:pic>
        <p:nvPicPr>
          <p:cNvPr id="5" name="Image 1" descr="preencoded.png"/>
          <p:cNvPicPr>
            <a:picLocks noChangeAspect="1"/>
          </p:cNvPicPr>
          <p:nvPr/>
        </p:nvPicPr>
        <p:blipFill>
          <a:blip r:embed="rId2"/>
          <a:stretch>
            <a:fillRect/>
          </a:stretch>
        </p:blipFill>
        <p:spPr>
          <a:xfrm>
            <a:off x="6816080" y="775933"/>
            <a:ext cx="4572000" cy="5296521"/>
          </a:xfrm>
          <a:prstGeom prst="roundRect">
            <a:avLst/>
          </a:prstGeom>
        </p:spPr>
      </p:pic>
      <p:sp>
        <p:nvSpPr>
          <p:cNvPr id="6" name="Объект 2"/>
          <p:cNvSpPr txBox="1"/>
          <p:nvPr/>
        </p:nvSpPr>
        <p:spPr>
          <a:xfrm>
            <a:off x="324639" y="3424194"/>
            <a:ext cx="5428477" cy="288634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2330"/>
              </a:lnSpc>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Advantages of solar energy in domestic use:</a:t>
            </a:r>
          </a:p>
          <a:p>
            <a:pPr marL="285750" indent="-285750" algn="l">
              <a:lnSpc>
                <a:spcPts val="2330"/>
              </a:lnSpc>
              <a:buFont typeface="Arial" panose="020B0604020202020204" pitchFamily="34" charset="0"/>
              <a:buChar char="•"/>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Economic gain</a:t>
            </a:r>
          </a:p>
          <a:p>
            <a:pPr marL="285750" indent="-285750" algn="l">
              <a:lnSpc>
                <a:spcPts val="2330"/>
              </a:lnSpc>
              <a:buFont typeface="Arial" panose="020B0604020202020204" pitchFamily="34" charset="0"/>
              <a:buChar char="•"/>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Environmental efficiency</a:t>
            </a:r>
          </a:p>
          <a:p>
            <a:pPr marL="285750" indent="-285750" algn="l">
              <a:lnSpc>
                <a:spcPts val="2330"/>
              </a:lnSpc>
              <a:buFont typeface="Arial" panose="020B0604020202020204" pitchFamily="34" charset="0"/>
              <a:buChar char="•"/>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Independence from the power grid</a:t>
            </a:r>
          </a:p>
          <a:p>
            <a:pPr marL="285750" indent="-285750" algn="l">
              <a:lnSpc>
                <a:spcPts val="2330"/>
              </a:lnSpc>
              <a:buFont typeface="Arial" panose="020B0604020202020204" pitchFamily="34" charset="0"/>
              <a:buChar char="•"/>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Durability and reliability</a:t>
            </a:r>
            <a:endParaRPr lang="en-US" sz="1600" dirty="0">
              <a:solidFill>
                <a:srgbClr val="333333"/>
              </a:solidFill>
              <a:latin typeface="Cascadia Code" panose="020B0609020000020004" pitchFamily="49" charset="0"/>
              <a:cs typeface="Cascadia Code" panose="020B0609020000020004" pitchFamily="49"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876" y="547467"/>
            <a:ext cx="5428477" cy="1440160"/>
          </a:xfrm>
        </p:spPr>
        <p:txBody>
          <a:bodyPr anchor="ctr">
            <a:noAutofit/>
          </a:bodyPr>
          <a:lstStyle/>
          <a:p>
            <a:pPr algn="l">
              <a:lnSpc>
                <a:spcPts val="4555"/>
              </a:lnSpc>
            </a:pPr>
            <a:r>
              <a:rPr lang="en-US" sz="4000" b="1" dirty="0">
                <a:solidFill>
                  <a:srgbClr val="5F5F5F"/>
                </a:solidFill>
                <a:latin typeface="Cascadia Code" panose="020B0609020000020004" pitchFamily="49" charset="0"/>
                <a:ea typeface="Libre Baskerville" pitchFamily="34" charset="-122"/>
                <a:cs typeface="Cascadia Code" panose="020B0609020000020004" pitchFamily="49" charset="0"/>
              </a:rPr>
              <a:t>Benefits of using electric cars</a:t>
            </a:r>
            <a:endParaRPr lang="en-US" sz="4000" b="1" dirty="0">
              <a:solidFill>
                <a:srgbClr val="5F5F5F"/>
              </a:solidFill>
              <a:latin typeface="Cascadia Code" panose="020B0609020000020004" pitchFamily="49" charset="0"/>
              <a:cs typeface="Cascadia Code" panose="020B0609020000020004" pitchFamily="49" charset="0"/>
            </a:endParaRPr>
          </a:p>
        </p:txBody>
      </p:sp>
      <p:sp>
        <p:nvSpPr>
          <p:cNvPr id="8" name="Объект 2"/>
          <p:cNvSpPr txBox="1"/>
          <p:nvPr/>
        </p:nvSpPr>
        <p:spPr>
          <a:xfrm>
            <a:off x="335876" y="1984034"/>
            <a:ext cx="5428477" cy="144016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2330"/>
              </a:lnSpc>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Electric vehicles are an environmentally friendly and energy efficient way of transportation. They help reduce emissions and reduce dependence on fossil fuels.</a:t>
            </a:r>
            <a:endParaRPr lang="en-US" sz="1600" dirty="0">
              <a:solidFill>
                <a:srgbClr val="333333"/>
              </a:solidFill>
              <a:latin typeface="Cascadia Code" panose="020B0609020000020004" pitchFamily="49" charset="0"/>
              <a:cs typeface="Cascadia Code" panose="020B0609020000020004" pitchFamily="49" charset="0"/>
            </a:endParaRPr>
          </a:p>
        </p:txBody>
      </p:sp>
      <p:sp>
        <p:nvSpPr>
          <p:cNvPr id="6" name="Объект 2"/>
          <p:cNvSpPr txBox="1"/>
          <p:nvPr/>
        </p:nvSpPr>
        <p:spPr>
          <a:xfrm>
            <a:off x="324639" y="3424194"/>
            <a:ext cx="5428477" cy="288634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2330"/>
              </a:lnSpc>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The benefits of using electric vehicles:</a:t>
            </a:r>
          </a:p>
          <a:p>
            <a:pPr marL="285750" indent="-285750" algn="l">
              <a:lnSpc>
                <a:spcPts val="2330"/>
              </a:lnSpc>
              <a:buFont typeface="Arial" panose="020B0604020202020204" pitchFamily="34" charset="0"/>
              <a:buChar char="•"/>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Zero harmful emissions</a:t>
            </a:r>
          </a:p>
          <a:p>
            <a:pPr marL="285750" indent="-285750" algn="l">
              <a:lnSpc>
                <a:spcPts val="2330"/>
              </a:lnSpc>
              <a:buFont typeface="Arial" panose="020B0604020202020204" pitchFamily="34" charset="0"/>
              <a:buChar char="•"/>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Savings on fuel and maintenance</a:t>
            </a:r>
          </a:p>
          <a:p>
            <a:pPr marL="285750" indent="-285750" algn="l">
              <a:lnSpc>
                <a:spcPts val="2330"/>
              </a:lnSpc>
              <a:buFont typeface="Arial" panose="020B0604020202020204" pitchFamily="34" charset="0"/>
              <a:buChar char="•"/>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Quiet operation and ride comfort</a:t>
            </a:r>
          </a:p>
          <a:p>
            <a:pPr marL="285750" indent="-285750" algn="l">
              <a:lnSpc>
                <a:spcPts val="2330"/>
              </a:lnSpc>
              <a:buFont typeface="Arial" panose="020B0604020202020204" pitchFamily="34" charset="0"/>
              <a:buChar char="•"/>
            </a:pPr>
            <a:r>
              <a:rPr lang="en-US" sz="1600" dirty="0">
                <a:solidFill>
                  <a:srgbClr val="333333"/>
                </a:solidFill>
                <a:latin typeface="Cascadia Code" panose="020B0609020000020004" pitchFamily="49" charset="0"/>
                <a:ea typeface="DM Sans" pitchFamily="34" charset="-122"/>
                <a:cs typeface="Cascadia Code" panose="020B0609020000020004" pitchFamily="49" charset="0"/>
              </a:rPr>
              <a:t>Support for environmental initiative</a:t>
            </a:r>
            <a:endParaRPr lang="en-US" sz="1600" dirty="0">
              <a:solidFill>
                <a:srgbClr val="333333"/>
              </a:solidFill>
              <a:latin typeface="Cascadia Code" panose="020B0609020000020004" pitchFamily="49" charset="0"/>
              <a:cs typeface="Cascadia Code" panose="020B0609020000020004" pitchFamily="49" charset="0"/>
            </a:endParaRPr>
          </a:p>
        </p:txBody>
      </p:sp>
      <p:pic>
        <p:nvPicPr>
          <p:cNvPr id="7" name="Image 1" descr="preencoded.png"/>
          <p:cNvPicPr>
            <a:picLocks noChangeAspect="1"/>
          </p:cNvPicPr>
          <p:nvPr/>
        </p:nvPicPr>
        <p:blipFill>
          <a:blip r:embed="rId2"/>
          <a:stretch>
            <a:fillRect/>
          </a:stretch>
        </p:blipFill>
        <p:spPr>
          <a:xfrm>
            <a:off x="7176120" y="908720"/>
            <a:ext cx="3600400" cy="5204986"/>
          </a:xfrm>
          <a:prstGeom prst="roundRect">
            <a:avLst/>
          </a:prstGeom>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894</Words>
  <Application>Microsoft Office PowerPoint</Application>
  <PresentationFormat>Широкоэкранный</PresentationFormat>
  <Paragraphs>63</Paragraphs>
  <Slides>12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12</vt:i4>
      </vt:variant>
    </vt:vector>
  </HeadingPairs>
  <TitlesOfParts>
    <vt:vector size="17" baseType="lpstr">
      <vt:lpstr>Cascadia Code</vt:lpstr>
      <vt:lpstr>Calibri</vt:lpstr>
      <vt:lpstr>Arial</vt:lpstr>
      <vt:lpstr>Calibri Light</vt:lpstr>
      <vt:lpstr>Тема Office</vt:lpstr>
      <vt:lpstr>Презентация PowerPoint</vt:lpstr>
      <vt:lpstr>The Importance of Environmentalism</vt:lpstr>
      <vt:lpstr>Current State of the Environment</vt:lpstr>
      <vt:lpstr>Causes of Environmental Destruction</vt:lpstr>
      <vt:lpstr>Consequences of Climate Change</vt:lpstr>
      <vt:lpstr>Solutions to Environmental Problems</vt:lpstr>
      <vt:lpstr>Sustainable Resource Use</vt:lpstr>
      <vt:lpstr>Benefits of solar energy</vt:lpstr>
      <vt:lpstr>Benefits of using electric cars</vt:lpstr>
      <vt:lpstr>Environmental Protection: Our Responsibility</vt:lpstr>
      <vt:lpstr>My opinion on ecology and saving the planet</vt:lpstr>
      <vt:lpstr>Источники информации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Saving The Planet</dc:title>
  <dc:creator>YT R4STIK</dc:creator>
  <cp:lastModifiedBy>Пользователь</cp:lastModifiedBy>
  <cp:revision>39</cp:revision>
  <dcterms:created xsi:type="dcterms:W3CDTF">2023-11-20T14:43:00Z</dcterms:created>
  <dcterms:modified xsi:type="dcterms:W3CDTF">2024-06-25T09:06:10Z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5A71E8123A43443ABFFA8EFFDAFBE166_12</vt:lpwstr>
  </property>
  <property fmtid="{D5CDD505-2E9C-101B-9397-08002B2CF9AE}" pid="3" name="KSOProductBuildVer">
    <vt:lpwstr>1049-12.2.0.13306</vt:lpwstr>
  </property>
</Properties>
</file>