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64" r:id="rId8"/>
    <p:sldId id="271" r:id="rId9"/>
    <p:sldId id="265" r:id="rId10"/>
    <p:sldId id="266" r:id="rId11"/>
    <p:sldId id="270" r:id="rId12"/>
    <p:sldId id="269" r:id="rId13"/>
    <p:sldId id="267" r:id="rId14"/>
    <p:sldId id="26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1A18"/>
    <a:srgbClr val="211817"/>
    <a:srgbClr val="291E28"/>
    <a:srgbClr val="1F4E79"/>
    <a:srgbClr val="385723"/>
    <a:srgbClr val="7EBB55"/>
    <a:srgbClr val="843C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854" y="-245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5FE4E-E395-E1B8-C9EB-2BA4434576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2D8AC5-0F0C-7E8B-FF80-FA284B7365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B82B5-316B-AE70-C5B8-5BF81B2D9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82C3-DD66-46CE-BB7A-B3284D0FCC8F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E9597-E999-0F35-EF10-E75E3188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F669E-271E-8ADB-5834-E42002DF1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8E08-317C-4B97-9617-0F9226C4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432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AB1DC-3C16-F7FC-7CB3-8CA380BE3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A0FD44-8922-E4C3-53EA-4C9E3EDFEB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3A772-CC75-B4BA-26A6-1391B09BD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82C3-DD66-46CE-BB7A-B3284D0FCC8F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8BD09-05A4-0983-E622-286C09E0C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5F30A-11EB-AF78-8FAE-AA1D199A3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8E08-317C-4B97-9617-0F9226C4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5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988688-6308-2F12-DFEC-DAE365BCCC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D21198-35A1-948C-A988-5105515E1C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85C2A-BAB6-233A-E543-ACFA0A922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82C3-DD66-46CE-BB7A-B3284D0FCC8F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93147-DC1C-A009-BA19-F2380AF24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0A4BA-BA33-A010-67DE-414BF599F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8E08-317C-4B97-9617-0F9226C4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34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3FBF4-CD05-A2D9-CFA8-E796C8CB6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2DE01-BB86-7281-6F90-BB329174B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C4D4E-880F-137A-8C72-DD6212C2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82C3-DD66-46CE-BB7A-B3284D0FCC8F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1FECA-4519-FC7F-9823-A62B008DB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8FDB6-AFC1-3133-D865-A12785327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8E08-317C-4B97-9617-0F9226C4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473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5E4F-05C2-5371-ABD3-F8872A41B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9A9890-FE7D-C648-A65D-616FAAB4B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2CE39-3AE5-8B9E-7927-4FD09A7F5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82C3-DD66-46CE-BB7A-B3284D0FCC8F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F7B8E-4A47-2725-AEC2-084230522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80EA4-E026-C9E0-731B-E9AFF786B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8E08-317C-4B97-9617-0F9226C4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703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8B1A7-FF35-3B93-13A5-60565E127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B8578-CA7C-72F6-50C2-2DBD4F736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0200AF-0002-A5D6-2033-3A2AD48AD4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A031-9457-FE95-D9A3-776331908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82C3-DD66-46CE-BB7A-B3284D0FCC8F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21FC7F-24B9-55F9-5230-1F219ED8F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43D119-BC9D-5E6B-0990-970C850F6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8E08-317C-4B97-9617-0F9226C4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024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7CB74-F42D-B6AA-467C-6255EB4E4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89A411-5F82-E39F-CDD4-3E8E096A4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D698C9-BF08-060D-EAED-37C15247CC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30B5F9-4B95-C7E2-71E6-5325A07A44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5013DE-7DB5-EE33-1FB1-D9652E7DEA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C646F0-FD18-6C96-C5B2-A81B30F72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82C3-DD66-46CE-BB7A-B3284D0FCC8F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DB75B4-6B92-1581-312A-3B68930B2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FC6DC5-B704-E428-860D-E18A6069B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8E08-317C-4B97-9617-0F9226C4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18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F3A3F-7541-F9D2-3D8E-A09108526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CFE00E-AEE1-D1EC-E74A-C19EC9DD3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82C3-DD66-46CE-BB7A-B3284D0FCC8F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4589B7-54DA-43D7-3644-D4565D8CC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7446C6-AB66-5A10-E882-246EF11AA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8E08-317C-4B97-9617-0F9226C4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318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345E3A-BC4D-A42D-6FFD-7456004DF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82C3-DD66-46CE-BB7A-B3284D0FCC8F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5F3685-3D7F-FCDE-040B-B841B3375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5814F-F117-7ABF-45B7-C4A3494EA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8E08-317C-4B97-9617-0F9226C4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081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327FB-FE16-F6AC-EB6B-7AE3205F9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B17BC-7512-659E-F9ED-74F0FFFC0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A7F3E2-6041-3DDD-3E56-E4431F33AD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2EBB1-7DAC-2D87-B9B3-1DE7A24CE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82C3-DD66-46CE-BB7A-B3284D0FCC8F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C4C96-CE60-3C4A-D82B-546FB0A83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396D6-704A-356E-1E67-BD72DBD13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8E08-317C-4B97-9617-0F9226C4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741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1E993-07F0-E554-7FC7-A2A6FB880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B03087-A98D-3D03-C89B-4A509D73C2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B8D7CC-85C6-E296-E02A-5F3E75702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8CB3EF-D62C-7B35-C3F9-1D37303EB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82C3-DD66-46CE-BB7A-B3284D0FCC8F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DB6F7D-D1BB-F517-0037-DEB846356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AB839F-0536-5216-1720-0952D46A1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8E08-317C-4B97-9617-0F9226C4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85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72C2B9-5EA2-9477-6ED5-4206A7A7D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E23FF7-F29B-E531-12A8-0AC2C89C03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BF4E0-0D11-E68E-AC70-6357323E06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C82C3-DD66-46CE-BB7A-B3284D0FCC8F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2DC675-3FCD-B59C-6C7C-E04ADEAE3B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914750-CD94-F69C-AC52-BF7741636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78E08-317C-4B97-9617-0F9226C4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60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9753596" y="3446585"/>
            <a:ext cx="15840000" cy="158400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0562490" y="4443041"/>
            <a:ext cx="15840000" cy="158400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1371384" y="5439497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7AEA96-057F-FC41-BB9B-DE22FFAEA00C}"/>
              </a:ext>
            </a:extLst>
          </p:cNvPr>
          <p:cNvSpPr txBox="1"/>
          <p:nvPr/>
        </p:nvSpPr>
        <p:spPr>
          <a:xfrm>
            <a:off x="447040" y="1859279"/>
            <a:ext cx="1163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843C0C"/>
                </a:solidFill>
              </a:rPr>
              <a:t>БИНОМИАЛЬНЫЕ КОЭФФИЦЕНТЫ</a:t>
            </a:r>
            <a:endParaRPr lang="en-US" b="1" dirty="0">
              <a:solidFill>
                <a:srgbClr val="843C0C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6AB6AA-2E5A-F662-5E5A-6A4C45871288}"/>
              </a:ext>
            </a:extLst>
          </p:cNvPr>
          <p:cNvSpPr txBox="1"/>
          <p:nvPr/>
        </p:nvSpPr>
        <p:spPr>
          <a:xfrm>
            <a:off x="9220200" y="4820920"/>
            <a:ext cx="195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843C0C"/>
                </a:solidFill>
              </a:rPr>
              <a:t>2</a:t>
            </a:r>
            <a:r>
              <a:rPr lang="en-GB" sz="4000" b="1" dirty="0">
                <a:solidFill>
                  <a:srgbClr val="843C0C"/>
                </a:solidFill>
              </a:rPr>
              <a:t>RUG6</a:t>
            </a:r>
            <a:endParaRPr lang="en-US" b="1" dirty="0">
              <a:solidFill>
                <a:srgbClr val="843C0C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255A9B6-C66F-7A06-7F65-DE2F012E964C}"/>
              </a:ext>
            </a:extLst>
          </p:cNvPr>
          <p:cNvSpPr/>
          <p:nvPr/>
        </p:nvSpPr>
        <p:spPr>
          <a:xfrm>
            <a:off x="-4807743" y="1076480"/>
            <a:ext cx="2625969" cy="3270744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27C9EDA-969B-FC5D-1D32-DD0F4BDAC778}"/>
              </a:ext>
            </a:extLst>
          </p:cNvPr>
          <p:cNvGrpSpPr/>
          <p:nvPr/>
        </p:nvGrpSpPr>
        <p:grpSpPr>
          <a:xfrm>
            <a:off x="-4807743" y="1099926"/>
            <a:ext cx="2625969" cy="3270744"/>
            <a:chOff x="505623" y="180746"/>
            <a:chExt cx="2625969" cy="3270744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6DF169E-DAA0-5AD1-DA13-C55A2298D3FA}"/>
                </a:ext>
              </a:extLst>
            </p:cNvPr>
            <p:cNvSpPr/>
            <p:nvPr/>
          </p:nvSpPr>
          <p:spPr>
            <a:xfrm>
              <a:off x="505623" y="180746"/>
              <a:ext cx="2625969" cy="3270744"/>
            </a:xfrm>
            <a:prstGeom prst="roundRect">
              <a:avLst/>
            </a:prstGeom>
            <a:solidFill>
              <a:srgbClr val="38572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C0AC01C-9B9B-050C-3948-CC2535F222BC}"/>
                </a:ext>
              </a:extLst>
            </p:cNvPr>
            <p:cNvSpPr txBox="1"/>
            <p:nvPr/>
          </p:nvSpPr>
          <p:spPr>
            <a:xfrm>
              <a:off x="775252" y="2007704"/>
              <a:ext cx="20375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solidFill>
                    <a:schemeClr val="bg1"/>
                  </a:solidFill>
                </a:rPr>
                <a:t>Исаак Ньютон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867367A-736A-378D-5584-308ABA827286}"/>
                </a:ext>
              </a:extLst>
            </p:cNvPr>
            <p:cNvSpPr txBox="1"/>
            <p:nvPr/>
          </p:nvSpPr>
          <p:spPr>
            <a:xfrm>
              <a:off x="1639955" y="2425151"/>
              <a:ext cx="13318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solidFill>
                    <a:schemeClr val="bg1"/>
                  </a:solidFill>
                </a:rPr>
                <a:t>1643-1727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8B1B55C-A127-4DC2-105E-0349E75FC0FA}"/>
                </a:ext>
              </a:extLst>
            </p:cNvPr>
            <p:cNvSpPr txBox="1"/>
            <p:nvPr/>
          </p:nvSpPr>
          <p:spPr>
            <a:xfrm>
              <a:off x="944216" y="337930"/>
              <a:ext cx="17835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>
                  <a:solidFill>
                    <a:schemeClr val="bg1"/>
                  </a:solidFill>
                </a:rPr>
                <a:t>Создатель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307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1858105" y="8077199"/>
            <a:ext cx="3305905" cy="320252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799490" y="7479323"/>
            <a:ext cx="3745521" cy="381211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828802" y="-4478230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/>
              <p:nvPr/>
            </p:nvSpPr>
            <p:spPr>
              <a:xfrm>
                <a:off x="14905037" y="5045599"/>
                <a:ext cx="3649980" cy="12395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p>
                      </m:sSubSup>
                      <m:r>
                        <a:rPr lang="en-US" sz="4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sz="4000" b="1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05037" y="5045599"/>
                <a:ext cx="3649980" cy="123950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114FE45-0D7B-EA9A-24E3-E9ED08207996}"/>
              </a:ext>
            </a:extLst>
          </p:cNvPr>
          <p:cNvSpPr txBox="1"/>
          <p:nvPr/>
        </p:nvSpPr>
        <p:spPr>
          <a:xfrm>
            <a:off x="2901716" y="810679"/>
            <a:ext cx="6401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Треугольник Паскаля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4BBBFD-1134-CB60-14FB-D403EF443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193" y="1991077"/>
            <a:ext cx="8318663" cy="44516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AD6898-A5F5-5479-3B2D-A3828F5F5F47}"/>
              </a:ext>
            </a:extLst>
          </p:cNvPr>
          <p:cNvSpPr txBox="1"/>
          <p:nvPr/>
        </p:nvSpPr>
        <p:spPr>
          <a:xfrm>
            <a:off x="5158409" y="1898342"/>
            <a:ext cx="1116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F1A18"/>
                </a:solidFill>
                <a:latin typeface="+mj-lt"/>
              </a:rPr>
              <a:t>Числа</a:t>
            </a:r>
            <a:endParaRPr lang="en-US" dirty="0">
              <a:solidFill>
                <a:srgbClr val="1F1A18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91137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1858105" y="8077199"/>
            <a:ext cx="3305905" cy="320252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799490" y="7479323"/>
            <a:ext cx="3745521" cy="381211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851542" y="-4491000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/>
              <p:nvPr/>
            </p:nvSpPr>
            <p:spPr>
              <a:xfrm>
                <a:off x="14905037" y="5045599"/>
                <a:ext cx="3649980" cy="12395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p>
                      </m:sSubSup>
                      <m:r>
                        <a:rPr lang="en-US" sz="4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sz="4000" b="1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05037" y="5045599"/>
                <a:ext cx="3649980" cy="123950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114FE45-0D7B-EA9A-24E3-E9ED08207996}"/>
              </a:ext>
            </a:extLst>
          </p:cNvPr>
          <p:cNvSpPr txBox="1"/>
          <p:nvPr/>
        </p:nvSpPr>
        <p:spPr>
          <a:xfrm>
            <a:off x="2901716" y="810679"/>
            <a:ext cx="6401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Треугольник Паскаля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4BBBFD-1134-CB60-14FB-D403EF443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14" y="2484120"/>
            <a:ext cx="4976686" cy="26632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AD6898-A5F5-5479-3B2D-A3828F5F5F47}"/>
              </a:ext>
            </a:extLst>
          </p:cNvPr>
          <p:cNvSpPr txBox="1"/>
          <p:nvPr/>
        </p:nvSpPr>
        <p:spPr>
          <a:xfrm>
            <a:off x="2587929" y="2289502"/>
            <a:ext cx="76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1F1A18"/>
                </a:solidFill>
                <a:latin typeface="+mj-lt"/>
              </a:rPr>
              <a:t>Числа</a:t>
            </a:r>
            <a:endParaRPr lang="en-US" dirty="0">
              <a:solidFill>
                <a:srgbClr val="1F1A18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25B1177-B8DB-A7B8-5DEE-85D21856A982}"/>
                  </a:ext>
                </a:extLst>
              </p:cNvPr>
              <p:cNvSpPr txBox="1"/>
              <p:nvPr/>
            </p:nvSpPr>
            <p:spPr>
              <a:xfrm>
                <a:off x="6098013" y="2274637"/>
                <a:ext cx="6182724" cy="22502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ru-RU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𝑎𝑏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 dirty="0">
                  <a:solidFill>
                    <a:schemeClr val="bg1"/>
                  </a:solidFill>
                </a:endParaRPr>
              </a:p>
              <a:p>
                <a:endParaRPr lang="en-GB" sz="2000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sz="2000" b="0" dirty="0">
                  <a:solidFill>
                    <a:schemeClr val="bg1"/>
                  </a:solidFill>
                </a:endParaRPr>
              </a:p>
              <a:p>
                <a:endParaRPr lang="en-GB" sz="2000" b="0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ru-RU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ru-RU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+6</m:t>
                      </m:r>
                      <m:sSup>
                        <m:sSupPr>
                          <m:ctrlPr>
                            <a:rPr lang="en-GB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²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ru-RU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endParaRPr lang="en-US" sz="2000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ru-RU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ru-RU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sSup>
                        <m:sSup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+10</m:t>
                      </m:r>
                      <m:sSup>
                        <m:sSupPr>
                          <m:ctrlPr>
                            <a:rPr lang="en-GB" sz="20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²+10</m:t>
                      </m:r>
                      <m:sSup>
                        <m:sSupPr>
                          <m:ctrlP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+5</m:t>
                      </m:r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ru-RU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25B1177-B8DB-A7B8-5DEE-85D21856A9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8013" y="2274637"/>
                <a:ext cx="6182724" cy="2250296"/>
              </a:xfrm>
              <a:prstGeom prst="rect">
                <a:avLst/>
              </a:prstGeom>
              <a:blipFill>
                <a:blip r:embed="rId4"/>
                <a:stretch>
                  <a:fillRect l="-493" b="-2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1999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4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1858105" y="8077199"/>
            <a:ext cx="3305905" cy="320252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799490" y="7479323"/>
            <a:ext cx="3745521" cy="381211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851542" y="-4491000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/>
              <p:nvPr/>
            </p:nvSpPr>
            <p:spPr>
              <a:xfrm>
                <a:off x="14905037" y="5045599"/>
                <a:ext cx="3649980" cy="12395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p>
                      </m:sSubSup>
                      <m:r>
                        <a:rPr lang="en-US" sz="4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sz="4000" b="1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05037" y="5045599"/>
                <a:ext cx="3649980" cy="123950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114FE45-0D7B-EA9A-24E3-E9ED08207996}"/>
              </a:ext>
            </a:extLst>
          </p:cNvPr>
          <p:cNvSpPr txBox="1"/>
          <p:nvPr/>
        </p:nvSpPr>
        <p:spPr>
          <a:xfrm>
            <a:off x="2901716" y="810679"/>
            <a:ext cx="6401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Треугольник Паскаля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6EEDF4A-B7E2-C757-08BB-7F8EC4358A71}"/>
              </a:ext>
            </a:extLst>
          </p:cNvPr>
          <p:cNvGrpSpPr/>
          <p:nvPr/>
        </p:nvGrpSpPr>
        <p:grpSpPr>
          <a:xfrm>
            <a:off x="6245854" y="1584960"/>
            <a:ext cx="4929638" cy="3568816"/>
            <a:chOff x="6969754" y="1549878"/>
            <a:chExt cx="3774875" cy="2783477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D983A50-DD74-225B-01D2-9AE6AA4E549E}"/>
                </a:ext>
              </a:extLst>
            </p:cNvPr>
            <p:cNvSpPr txBox="1"/>
            <p:nvPr/>
          </p:nvSpPr>
          <p:spPr>
            <a:xfrm>
              <a:off x="7531412" y="3217156"/>
              <a:ext cx="32132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0" dirty="0">
                  <a:solidFill>
                    <a:schemeClr val="bg1"/>
                  </a:solidFill>
                  <a:effectLst/>
                  <a:latin typeface="Open Sans" panose="020B0604020202020204" pitchFamily="34" charset="0"/>
                </a:rPr>
                <a:t> 1  1  2  3  5  8  13  21  34</a:t>
              </a:r>
              <a:r>
                <a:rPr lang="ru-RU" b="1" i="0" dirty="0">
                  <a:solidFill>
                    <a:schemeClr val="bg1"/>
                  </a:solidFill>
                  <a:effectLst/>
                  <a:latin typeface="Open Sans" panose="020B0604020202020204" pitchFamily="34" charset="0"/>
                </a:rPr>
                <a:t>  …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F5D6A0E-6F0B-673D-144E-59A936221B94}"/>
                </a:ext>
              </a:extLst>
            </p:cNvPr>
            <p:cNvSpPr txBox="1"/>
            <p:nvPr/>
          </p:nvSpPr>
          <p:spPr>
            <a:xfrm>
              <a:off x="6969754" y="1549878"/>
              <a:ext cx="2005089" cy="720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chemeClr val="bg1"/>
                  </a:solidFill>
                  <a:latin typeface="inherit"/>
                </a:rPr>
                <a:t>П</a:t>
              </a:r>
              <a:r>
                <a:rPr lang="ru-RU" b="0" i="0" dirty="0">
                  <a:solidFill>
                    <a:schemeClr val="bg1"/>
                  </a:solidFill>
                  <a:effectLst/>
                  <a:latin typeface="inherit"/>
                </a:rPr>
                <a:t>ервый и второй члены последовательности равны единицам</a:t>
              </a:r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2873888E-B9D9-4E38-96F5-505306A038E2}"/>
                </a:ext>
              </a:extLst>
            </p:cNvPr>
            <p:cNvSpPr/>
            <p:nvPr/>
          </p:nvSpPr>
          <p:spPr>
            <a:xfrm>
              <a:off x="7674303" y="2432104"/>
              <a:ext cx="113538" cy="738664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25FF2D78-9A46-46A0-92AA-E32B6B45B232}"/>
                </a:ext>
              </a:extLst>
            </p:cNvPr>
            <p:cNvSpPr/>
            <p:nvPr/>
          </p:nvSpPr>
          <p:spPr>
            <a:xfrm>
              <a:off x="7949022" y="2432104"/>
              <a:ext cx="113538" cy="738664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936E7CD-05B0-38FD-2F40-372D10BE94EF}"/>
                </a:ext>
              </a:extLst>
            </p:cNvPr>
            <p:cNvSpPr txBox="1"/>
            <p:nvPr/>
          </p:nvSpPr>
          <p:spPr>
            <a:xfrm>
              <a:off x="8520262" y="3829253"/>
              <a:ext cx="2154176" cy="504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i="0" dirty="0">
                  <a:solidFill>
                    <a:schemeClr val="bg1"/>
                  </a:solidFill>
                  <a:effectLst/>
                  <a:latin typeface="inherit"/>
                </a:rPr>
                <a:t>а каждый следующий — сумме двух предыдущих</a:t>
              </a:r>
            </a:p>
          </p:txBody>
        </p:sp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D7C148F4-B7A9-C083-6EDB-13275DE13B51}"/>
                </a:ext>
              </a:extLst>
            </p:cNvPr>
            <p:cNvSpPr/>
            <p:nvPr/>
          </p:nvSpPr>
          <p:spPr>
            <a:xfrm flipV="1">
              <a:off x="8184007" y="2676983"/>
              <a:ext cx="113538" cy="493785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402E2370-AFB2-94EA-915B-C24D32F603D4}"/>
                </a:ext>
              </a:extLst>
            </p:cNvPr>
            <p:cNvSpPr/>
            <p:nvPr/>
          </p:nvSpPr>
          <p:spPr>
            <a:xfrm flipV="1">
              <a:off x="8432927" y="2797438"/>
              <a:ext cx="113538" cy="373329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ED5D9E65-63C2-1A40-5BB7-B5F99A48DE05}"/>
                </a:ext>
              </a:extLst>
            </p:cNvPr>
            <p:cNvSpPr/>
            <p:nvPr/>
          </p:nvSpPr>
          <p:spPr>
            <a:xfrm flipV="1">
              <a:off x="8671687" y="2676983"/>
              <a:ext cx="113538" cy="493785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AB5B2C7A-0E9C-705A-BBF4-FA8708270FDB}"/>
                </a:ext>
              </a:extLst>
            </p:cNvPr>
            <p:cNvSpPr/>
            <p:nvPr/>
          </p:nvSpPr>
          <p:spPr>
            <a:xfrm flipV="1">
              <a:off x="8935197" y="2797437"/>
              <a:ext cx="113538" cy="373330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6AE45D0C-5039-B1EB-3398-3D9E011A3AB5}"/>
                </a:ext>
              </a:extLst>
            </p:cNvPr>
            <p:cNvSpPr/>
            <p:nvPr/>
          </p:nvSpPr>
          <p:spPr>
            <a:xfrm flipV="1">
              <a:off x="9260317" y="2676983"/>
              <a:ext cx="113538" cy="493785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A5C03105-2A2C-CB0A-833D-4F659FAB97C8}"/>
                </a:ext>
              </a:extLst>
            </p:cNvPr>
            <p:cNvSpPr/>
            <p:nvPr/>
          </p:nvSpPr>
          <p:spPr>
            <a:xfrm flipV="1">
              <a:off x="10004139" y="2676983"/>
              <a:ext cx="113538" cy="493785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3ECA8D74-4397-191C-4E80-1E5D06FA0064}"/>
                </a:ext>
              </a:extLst>
            </p:cNvPr>
            <p:cNvSpPr/>
            <p:nvPr/>
          </p:nvSpPr>
          <p:spPr>
            <a:xfrm flipV="1">
              <a:off x="9620997" y="2797436"/>
              <a:ext cx="113538" cy="373331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89D6F4D-6044-99F6-B829-63E063FE85B8}"/>
                </a:ext>
              </a:extLst>
            </p:cNvPr>
            <p:cNvSpPr txBox="1"/>
            <p:nvPr/>
          </p:nvSpPr>
          <p:spPr>
            <a:xfrm>
              <a:off x="8027685" y="2412111"/>
              <a:ext cx="4171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solidFill>
                    <a:schemeClr val="bg1"/>
                  </a:solidFill>
                </a:rPr>
                <a:t>1+1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67A161E-1A94-5858-1B2C-26E271E11E0B}"/>
                </a:ext>
              </a:extLst>
            </p:cNvPr>
            <p:cNvSpPr txBox="1"/>
            <p:nvPr/>
          </p:nvSpPr>
          <p:spPr>
            <a:xfrm>
              <a:off x="8282955" y="2539111"/>
              <a:ext cx="4171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solidFill>
                    <a:schemeClr val="bg1"/>
                  </a:solidFill>
                </a:rPr>
                <a:t>1+2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2AC8AD2-B152-7B9F-5CD6-7303C86E9ABA}"/>
                </a:ext>
              </a:extLst>
            </p:cNvPr>
            <p:cNvSpPr txBox="1"/>
            <p:nvPr/>
          </p:nvSpPr>
          <p:spPr>
            <a:xfrm>
              <a:off x="8512825" y="2412111"/>
              <a:ext cx="4171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solidFill>
                    <a:schemeClr val="bg1"/>
                  </a:solidFill>
                </a:rPr>
                <a:t>2+3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1FA3ACA-FEEC-2A5A-B4AB-256A9D6D0D43}"/>
                </a:ext>
              </a:extLst>
            </p:cNvPr>
            <p:cNvSpPr txBox="1"/>
            <p:nvPr/>
          </p:nvSpPr>
          <p:spPr>
            <a:xfrm>
              <a:off x="8785225" y="2539111"/>
              <a:ext cx="4171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solidFill>
                    <a:schemeClr val="bg1"/>
                  </a:solidFill>
                </a:rPr>
                <a:t>3+5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494D02C-586D-4BFC-251E-1234EE75BD8C}"/>
                </a:ext>
              </a:extLst>
            </p:cNvPr>
            <p:cNvSpPr txBox="1"/>
            <p:nvPr/>
          </p:nvSpPr>
          <p:spPr>
            <a:xfrm>
              <a:off x="9103995" y="2412111"/>
              <a:ext cx="4171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solidFill>
                    <a:schemeClr val="bg1"/>
                  </a:solidFill>
                </a:rPr>
                <a:t>5+8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DBECBD2-E8C7-D36E-B01C-E037115F4422}"/>
                </a:ext>
              </a:extLst>
            </p:cNvPr>
            <p:cNvSpPr txBox="1"/>
            <p:nvPr/>
          </p:nvSpPr>
          <p:spPr>
            <a:xfrm>
              <a:off x="9427845" y="2531491"/>
              <a:ext cx="4984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solidFill>
                    <a:schemeClr val="bg1"/>
                  </a:solidFill>
                </a:rPr>
                <a:t>8+13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89B3205-4C5F-8EAA-3964-35FBFD61D414}"/>
                </a:ext>
              </a:extLst>
            </p:cNvPr>
            <p:cNvSpPr txBox="1"/>
            <p:nvPr/>
          </p:nvSpPr>
          <p:spPr>
            <a:xfrm>
              <a:off x="9772015" y="2412111"/>
              <a:ext cx="573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solidFill>
                    <a:schemeClr val="bg1"/>
                  </a:solidFill>
                </a:rPr>
                <a:t>13+21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 descr="Золотая спираль — Энциклопедия Руниверсалис">
            <a:extLst>
              <a:ext uri="{FF2B5EF4-FFF2-40B4-BE49-F238E27FC236}">
                <a16:creationId xmlns:a16="http://schemas.microsoft.com/office/drawing/2014/main" id="{83B42C5A-7A14-A9DA-991D-AEA1AA2DB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67" y="2036279"/>
            <a:ext cx="5067756" cy="3142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03385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1858105" y="8077199"/>
            <a:ext cx="3305905" cy="320252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799490" y="7479323"/>
            <a:ext cx="3745521" cy="381211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828802" y="-4478230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/>
              <p:nvPr/>
            </p:nvSpPr>
            <p:spPr>
              <a:xfrm>
                <a:off x="14905037" y="5045599"/>
                <a:ext cx="3649980" cy="12395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p>
                      </m:sSubSup>
                      <m:r>
                        <a:rPr lang="en-US" sz="4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sz="4000" b="1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05037" y="5045599"/>
                <a:ext cx="3649980" cy="123950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114FE45-0D7B-EA9A-24E3-E9ED08207996}"/>
              </a:ext>
            </a:extLst>
          </p:cNvPr>
          <p:cNvSpPr txBox="1"/>
          <p:nvPr/>
        </p:nvSpPr>
        <p:spPr>
          <a:xfrm>
            <a:off x="2901716" y="810679"/>
            <a:ext cx="6401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Треугольник Паскаля</a:t>
            </a:r>
            <a:endParaRPr lang="en-US" sz="2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1AD6898-A5F5-5479-3B2D-A3828F5F5F47}"/>
                  </a:ext>
                </a:extLst>
              </p:cNvPr>
              <p:cNvSpPr txBox="1"/>
              <p:nvPr/>
            </p:nvSpPr>
            <p:spPr>
              <a:xfrm>
                <a:off x="1165750" y="1898342"/>
                <a:ext cx="9847690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>
                    <a:solidFill>
                      <a:schemeClr val="bg1"/>
                    </a:solidFill>
                    <a:latin typeface="+mj-lt"/>
                  </a:rPr>
                  <a:t>Свойства</a:t>
                </a:r>
                <a:r>
                  <a:rPr lang="en-GB" sz="3200" b="1" dirty="0">
                    <a:solidFill>
                      <a:schemeClr val="bg1"/>
                    </a:solidFill>
                    <a:latin typeface="+mj-lt"/>
                  </a:rPr>
                  <a:t>:</a:t>
                </a:r>
                <a:endParaRPr lang="ru-RU" sz="2800" b="1" dirty="0">
                  <a:solidFill>
                    <a:schemeClr val="bg1"/>
                  </a:solidFill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2200" b="0" i="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rPr>
                  <a:t>Числа треугольника симметричны (равны) относительно вертикальной оси.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2200" b="0" i="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rPr>
                  <a:t>Если вычесть из центрального числа в строке с чётным номером соседнее число из той же строки, то получится число Каталана.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2200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Сумма чисел </a:t>
                </a:r>
                <a:r>
                  <a:rPr lang="en-GB" sz="2200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n-</a:t>
                </a:r>
                <a:r>
                  <a:rPr lang="ru-RU" sz="2200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й строки треугольника </a:t>
                </a:r>
                <a:r>
                  <a:rPr lang="ru-RU" sz="2200" dirty="0" err="1">
                    <a:solidFill>
                      <a:schemeClr val="bg1"/>
                    </a:solidFill>
                    <a:latin typeface="Arial" panose="020B0604020202020204" pitchFamily="34" charset="0"/>
                  </a:rPr>
                  <a:t>Паскалая</a:t>
                </a:r>
                <a:r>
                  <a:rPr lang="ru-RU" sz="2200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 равны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sz="2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GB" sz="22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sz="2200" b="0" dirty="0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2200" b="0" i="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rPr>
                  <a:t>Если в строке с нечётным номером сложить все числа с порядковыми номерами вида 3</a:t>
                </a:r>
                <a:r>
                  <a:rPr lang="ru-RU" sz="2200" b="0" i="1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rPr>
                  <a:t>n</a:t>
                </a:r>
                <a:r>
                  <a:rPr lang="ru-RU" sz="2200" b="0" i="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rPr>
                  <a:t>, 3</a:t>
                </a:r>
                <a:r>
                  <a:rPr lang="ru-RU" sz="2200" b="0" i="1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rPr>
                  <a:t>n</a:t>
                </a:r>
                <a:r>
                  <a:rPr lang="ru-RU" sz="2200" b="0" i="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rPr>
                  <a:t> + 1, 3</a:t>
                </a:r>
                <a:r>
                  <a:rPr lang="ru-RU" sz="2200" b="0" i="1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rPr>
                  <a:t>n</a:t>
                </a:r>
                <a:r>
                  <a:rPr lang="ru-RU" sz="2200" b="0" i="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rPr>
                  <a:t> + 2, то первые две суммы будут равны, а третья на 1 меньше.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2200" b="0" i="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rPr>
                  <a:t>Каждое число в треугольнике равно количеству способов добраться до него из вершины, перемещаясь либо вправо-вниз, либо влево-вниз.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1AD6898-A5F5-5479-3B2D-A3828F5F5F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750" y="1898342"/>
                <a:ext cx="9847690" cy="3970318"/>
              </a:xfrm>
              <a:prstGeom prst="rect">
                <a:avLst/>
              </a:prstGeom>
              <a:blipFill>
                <a:blip r:embed="rId3"/>
                <a:stretch>
                  <a:fillRect l="-1547" t="-1994" r="-1114" b="-2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utoShape 2" descr="{\displaystyle 2^{n}}">
            <a:extLst>
              <a:ext uri="{FF2B5EF4-FFF2-40B4-BE49-F238E27FC236}">
                <a16:creationId xmlns:a16="http://schemas.microsoft.com/office/drawing/2014/main" id="{A94D6C14-7074-2068-F98B-87C7F6AE8F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32175" y="-1206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4" descr="{\displaystyle 2^{n}}">
            <a:extLst>
              <a:ext uri="{FF2B5EF4-FFF2-40B4-BE49-F238E27FC236}">
                <a16:creationId xmlns:a16="http://schemas.microsoft.com/office/drawing/2014/main" id="{BC5FD731-7A8B-36E8-EAF8-A8C2AC78E2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4575" y="3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099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9753596" y="3446585"/>
            <a:ext cx="15840000" cy="158400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0562490" y="4443041"/>
            <a:ext cx="15840000" cy="158400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1371384" y="5439497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A91544-DDD4-3EEA-37EF-26F1AC72B848}"/>
              </a:ext>
            </a:extLst>
          </p:cNvPr>
          <p:cNvSpPr txBox="1"/>
          <p:nvPr/>
        </p:nvSpPr>
        <p:spPr>
          <a:xfrm>
            <a:off x="2606040" y="2956560"/>
            <a:ext cx="6949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1F4E79"/>
                </a:solidFill>
              </a:rPr>
              <a:t>СПАСИБО ЗА ВНИМАНИЕ!</a:t>
            </a:r>
            <a:endParaRPr lang="en-US" b="1" dirty="0">
              <a:solidFill>
                <a:srgbClr val="1F4E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2537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1858105" y="-4560273"/>
            <a:ext cx="15840000" cy="158400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0562490" y="4443041"/>
            <a:ext cx="15840000" cy="158400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1371384" y="5439497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D2F6FD6-21A3-A2E1-823B-5F9E732B52BD}"/>
              </a:ext>
            </a:extLst>
          </p:cNvPr>
          <p:cNvSpPr/>
          <p:nvPr/>
        </p:nvSpPr>
        <p:spPr>
          <a:xfrm>
            <a:off x="2132323" y="1428170"/>
            <a:ext cx="2625969" cy="3270744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51FD421-2F07-24F5-6CD6-0571AF4719E2}"/>
              </a:ext>
            </a:extLst>
          </p:cNvPr>
          <p:cNvGrpSpPr/>
          <p:nvPr/>
        </p:nvGrpSpPr>
        <p:grpSpPr>
          <a:xfrm>
            <a:off x="2132323" y="1451616"/>
            <a:ext cx="2625969" cy="3270744"/>
            <a:chOff x="505623" y="180746"/>
            <a:chExt cx="2625969" cy="3270744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2291218-444E-AF91-1803-779B4BD14515}"/>
                </a:ext>
              </a:extLst>
            </p:cNvPr>
            <p:cNvSpPr/>
            <p:nvPr/>
          </p:nvSpPr>
          <p:spPr>
            <a:xfrm>
              <a:off x="505623" y="180746"/>
              <a:ext cx="2625969" cy="3270744"/>
            </a:xfrm>
            <a:prstGeom prst="roundRect">
              <a:avLst/>
            </a:prstGeom>
            <a:solidFill>
              <a:srgbClr val="38572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C36FC83-0C07-976A-66FD-5D3664B9DF46}"/>
                </a:ext>
              </a:extLst>
            </p:cNvPr>
            <p:cNvSpPr txBox="1"/>
            <p:nvPr/>
          </p:nvSpPr>
          <p:spPr>
            <a:xfrm>
              <a:off x="775252" y="2007704"/>
              <a:ext cx="20375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solidFill>
                    <a:schemeClr val="bg1"/>
                  </a:solidFill>
                </a:rPr>
                <a:t>Исаак Ньютон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DD2A370-6C30-6A09-EBC2-00F6B88F65E2}"/>
                </a:ext>
              </a:extLst>
            </p:cNvPr>
            <p:cNvSpPr txBox="1"/>
            <p:nvPr/>
          </p:nvSpPr>
          <p:spPr>
            <a:xfrm>
              <a:off x="1639955" y="2425151"/>
              <a:ext cx="13318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solidFill>
                    <a:schemeClr val="bg1"/>
                  </a:solidFill>
                </a:rPr>
                <a:t>1643-1727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2AE480B-86AF-7B0A-EC6D-FB8E3FA360B3}"/>
                </a:ext>
              </a:extLst>
            </p:cNvPr>
            <p:cNvSpPr txBox="1"/>
            <p:nvPr/>
          </p:nvSpPr>
          <p:spPr>
            <a:xfrm>
              <a:off x="944216" y="337930"/>
              <a:ext cx="17835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>
                  <a:solidFill>
                    <a:schemeClr val="bg1"/>
                  </a:solidFill>
                </a:rPr>
                <a:t>Создатель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C28600A-1D42-EE89-A850-A5C8204ECEED}"/>
              </a:ext>
            </a:extLst>
          </p:cNvPr>
          <p:cNvSpPr txBox="1"/>
          <p:nvPr/>
        </p:nvSpPr>
        <p:spPr>
          <a:xfrm>
            <a:off x="7017027" y="1431233"/>
            <a:ext cx="417660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solidFill>
                  <a:schemeClr val="bg1"/>
                </a:solidFill>
              </a:rPr>
              <a:t>Что это такое</a:t>
            </a:r>
            <a:r>
              <a:rPr lang="en-GB" sz="9600" b="1" dirty="0">
                <a:solidFill>
                  <a:schemeClr val="bg1"/>
                </a:solidFill>
                <a:latin typeface="Berlin Sans FB Demi" panose="020E0802020502020306" pitchFamily="34" charset="0"/>
              </a:rPr>
              <a:t>?</a:t>
            </a:r>
            <a:endParaRPr lang="en-US" b="1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2306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1858105" y="-4560273"/>
            <a:ext cx="15840000" cy="158400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0562490" y="4443041"/>
            <a:ext cx="15840000" cy="158400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1371384" y="5439497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D2F6FD6-21A3-A2E1-823B-5F9E732B52BD}"/>
              </a:ext>
            </a:extLst>
          </p:cNvPr>
          <p:cNvSpPr/>
          <p:nvPr/>
        </p:nvSpPr>
        <p:spPr>
          <a:xfrm rot="20827701">
            <a:off x="2132323" y="493891"/>
            <a:ext cx="2625969" cy="3270744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DE9D82-C201-8079-256C-FAFBE0A338DA}"/>
              </a:ext>
            </a:extLst>
          </p:cNvPr>
          <p:cNvSpPr txBox="1"/>
          <p:nvPr/>
        </p:nvSpPr>
        <p:spPr>
          <a:xfrm>
            <a:off x="1415818" y="2419674"/>
            <a:ext cx="1232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51FD421-2F07-24F5-6CD6-0571AF4719E2}"/>
              </a:ext>
            </a:extLst>
          </p:cNvPr>
          <p:cNvGrpSpPr/>
          <p:nvPr/>
        </p:nvGrpSpPr>
        <p:grpSpPr>
          <a:xfrm rot="1762286">
            <a:off x="2970529" y="2098997"/>
            <a:ext cx="2625969" cy="3270744"/>
            <a:chOff x="505623" y="180746"/>
            <a:chExt cx="2625969" cy="3270744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2291218-444E-AF91-1803-779B4BD14515}"/>
                </a:ext>
              </a:extLst>
            </p:cNvPr>
            <p:cNvSpPr/>
            <p:nvPr/>
          </p:nvSpPr>
          <p:spPr>
            <a:xfrm>
              <a:off x="505623" y="180746"/>
              <a:ext cx="2625969" cy="3270744"/>
            </a:xfrm>
            <a:prstGeom prst="roundRect">
              <a:avLst/>
            </a:prstGeom>
            <a:solidFill>
              <a:srgbClr val="38572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C36FC83-0C07-976A-66FD-5D3664B9DF46}"/>
                </a:ext>
              </a:extLst>
            </p:cNvPr>
            <p:cNvSpPr txBox="1"/>
            <p:nvPr/>
          </p:nvSpPr>
          <p:spPr>
            <a:xfrm>
              <a:off x="775252" y="2007704"/>
              <a:ext cx="20375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solidFill>
                    <a:schemeClr val="bg1"/>
                  </a:solidFill>
                </a:rPr>
                <a:t>Исаак Ньютон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DD2A370-6C30-6A09-EBC2-00F6B88F65E2}"/>
                </a:ext>
              </a:extLst>
            </p:cNvPr>
            <p:cNvSpPr txBox="1"/>
            <p:nvPr/>
          </p:nvSpPr>
          <p:spPr>
            <a:xfrm>
              <a:off x="1639955" y="2425151"/>
              <a:ext cx="13318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solidFill>
                    <a:schemeClr val="bg1"/>
                  </a:solidFill>
                </a:rPr>
                <a:t>1643-1727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2AE480B-86AF-7B0A-EC6D-FB8E3FA360B3}"/>
                </a:ext>
              </a:extLst>
            </p:cNvPr>
            <p:cNvSpPr txBox="1"/>
            <p:nvPr/>
          </p:nvSpPr>
          <p:spPr>
            <a:xfrm>
              <a:off x="944216" y="337930"/>
              <a:ext cx="17835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>
                  <a:solidFill>
                    <a:schemeClr val="bg1"/>
                  </a:solidFill>
                </a:rPr>
                <a:t>Создатель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229BF58E-C1FA-58E6-D66F-CE036BD2D7A7}"/>
              </a:ext>
            </a:extLst>
          </p:cNvPr>
          <p:cNvSpPr txBox="1"/>
          <p:nvPr/>
        </p:nvSpPr>
        <p:spPr>
          <a:xfrm>
            <a:off x="6490252" y="1133061"/>
            <a:ext cx="501926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Google Sans"/>
              </a:rPr>
              <a:t>Э</a:t>
            </a:r>
            <a:r>
              <a:rPr lang="ru-RU" sz="2800" i="0" dirty="0">
                <a:solidFill>
                  <a:schemeClr val="bg1"/>
                </a:solidFill>
                <a:effectLst/>
                <a:latin typeface="Google Sans"/>
              </a:rPr>
              <a:t>то формула, которая помогает возвести сумму двух чисел в любую степень. Особенно она полезна, если степень большая. Из уроков математики мы помним такую формулу: (a + b) </a:t>
            </a:r>
            <a:r>
              <a:rPr lang="ru-RU" sz="2800" i="0" baseline="30000" dirty="0">
                <a:solidFill>
                  <a:schemeClr val="bg1"/>
                </a:solidFill>
                <a:effectLst/>
                <a:latin typeface="Google Sans"/>
              </a:rPr>
              <a:t>2</a:t>
            </a:r>
            <a:r>
              <a:rPr lang="ru-RU" sz="2800" i="0" dirty="0">
                <a:solidFill>
                  <a:schemeClr val="bg1"/>
                </a:solidFill>
                <a:effectLst/>
                <a:latin typeface="Google Sans"/>
              </a:rPr>
              <a:t> = a </a:t>
            </a:r>
            <a:r>
              <a:rPr lang="ru-RU" sz="2800" i="0" baseline="30000" dirty="0">
                <a:solidFill>
                  <a:schemeClr val="bg1"/>
                </a:solidFill>
                <a:effectLst/>
                <a:latin typeface="Google Sans"/>
              </a:rPr>
              <a:t>2</a:t>
            </a:r>
            <a:r>
              <a:rPr lang="ru-RU" sz="2800" i="0" dirty="0">
                <a:solidFill>
                  <a:schemeClr val="bg1"/>
                </a:solidFill>
                <a:effectLst/>
                <a:latin typeface="Google Sans"/>
              </a:rPr>
              <a:t> + 2ab + b </a:t>
            </a:r>
            <a:r>
              <a:rPr lang="ru-RU" sz="2800" i="0" baseline="30000" dirty="0">
                <a:solidFill>
                  <a:schemeClr val="bg1"/>
                </a:solidFill>
                <a:effectLst/>
                <a:latin typeface="Google Sans"/>
              </a:rPr>
              <a:t>2</a:t>
            </a:r>
            <a:r>
              <a:rPr lang="ru-RU" sz="2800" i="0" dirty="0">
                <a:solidFill>
                  <a:schemeClr val="bg1"/>
                </a:solidFill>
                <a:effectLst/>
                <a:latin typeface="Google Sans"/>
              </a:rPr>
              <a:t>. Это тоже бином Ньютона, а точнее — его частный случай для разложения на множители квадрата суммы.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0908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1858105" y="8077199"/>
            <a:ext cx="3305905" cy="320252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799490" y="-4548559"/>
            <a:ext cx="15840000" cy="158400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1371384" y="5439497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F06300-0D8E-C982-FD2A-F67077116858}"/>
              </a:ext>
            </a:extLst>
          </p:cNvPr>
          <p:cNvSpPr txBox="1"/>
          <p:nvPr/>
        </p:nvSpPr>
        <p:spPr>
          <a:xfrm>
            <a:off x="2086709" y="1242647"/>
            <a:ext cx="801858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>
                <a:solidFill>
                  <a:schemeClr val="bg1"/>
                </a:solidFill>
              </a:rPr>
              <a:t>Как это работает</a:t>
            </a:r>
            <a:r>
              <a:rPr lang="en-GB" sz="13800" b="1" dirty="0">
                <a:solidFill>
                  <a:schemeClr val="bg1"/>
                </a:solidFill>
              </a:rPr>
              <a:t>?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267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1858105" y="8077199"/>
            <a:ext cx="3305905" cy="320252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799490" y="-4548559"/>
            <a:ext cx="15840000" cy="158400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1371384" y="5439497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F06300-0D8E-C982-FD2A-F67077116858}"/>
              </a:ext>
            </a:extLst>
          </p:cNvPr>
          <p:cNvSpPr txBox="1"/>
          <p:nvPr/>
        </p:nvSpPr>
        <p:spPr>
          <a:xfrm>
            <a:off x="15193123" y="1242647"/>
            <a:ext cx="801858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>
                <a:solidFill>
                  <a:schemeClr val="bg1"/>
                </a:solidFill>
              </a:rPr>
              <a:t>Как это работает</a:t>
            </a:r>
            <a:r>
              <a:rPr lang="en-GB" sz="13800" b="1" dirty="0">
                <a:solidFill>
                  <a:schemeClr val="bg1"/>
                </a:solidFill>
              </a:rPr>
              <a:t>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0692C9-95CE-BE63-A985-20B4BBFAE287}"/>
              </a:ext>
            </a:extLst>
          </p:cNvPr>
          <p:cNvSpPr txBox="1"/>
          <p:nvPr/>
        </p:nvSpPr>
        <p:spPr>
          <a:xfrm>
            <a:off x="4454770" y="844059"/>
            <a:ext cx="32590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</a:rPr>
              <a:t>Формула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2E45DD2-6D9F-DA1B-71EE-532F65D4F1FA}"/>
                  </a:ext>
                </a:extLst>
              </p:cNvPr>
              <p:cNvSpPr txBox="1"/>
              <p:nvPr/>
            </p:nvSpPr>
            <p:spPr>
              <a:xfrm>
                <a:off x="2672861" y="2633288"/>
                <a:ext cx="6940062" cy="16808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4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t-BR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BR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pt-BR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pt-BR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pt-BR" sz="4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pt-BR" sz="40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pt-BR" sz="4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pt-BR" sz="4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pt-BR" sz="4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pt-BR" sz="4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pt-BR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pt-BR" sz="4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t-BR" sz="4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pt-BR" sz="4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pt-BR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pt-BR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sSup>
                            <m:sSupPr>
                              <m:ctrlPr>
                                <a:rPr lang="pt-BR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pt-BR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pt-BR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pt-BR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2E45DD2-6D9F-DA1B-71EE-532F65D4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2861" y="2633288"/>
                <a:ext cx="6940062" cy="168084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C50EB035-BDCA-8FC8-D704-1C13608E352F}"/>
              </a:ext>
            </a:extLst>
          </p:cNvPr>
          <p:cNvSpPr txBox="1"/>
          <p:nvPr/>
        </p:nvSpPr>
        <p:spPr>
          <a:xfrm>
            <a:off x="3307080" y="5074465"/>
            <a:ext cx="4236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∑</a:t>
            </a:r>
            <a:r>
              <a:rPr lang="ru-RU" sz="4800" dirty="0">
                <a:solidFill>
                  <a:schemeClr val="bg1"/>
                </a:solidFill>
              </a:rPr>
              <a:t> - знак суммы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9695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1858105" y="8077199"/>
            <a:ext cx="3305905" cy="320252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799490" y="-4548559"/>
            <a:ext cx="15840000" cy="158400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1371384" y="5439497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F06300-0D8E-C982-FD2A-F67077116858}"/>
              </a:ext>
            </a:extLst>
          </p:cNvPr>
          <p:cNvSpPr txBox="1"/>
          <p:nvPr/>
        </p:nvSpPr>
        <p:spPr>
          <a:xfrm>
            <a:off x="15193123" y="1242647"/>
            <a:ext cx="801858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>
                <a:solidFill>
                  <a:schemeClr val="bg1"/>
                </a:solidFill>
              </a:rPr>
              <a:t>Как это работает</a:t>
            </a:r>
            <a:r>
              <a:rPr lang="en-GB" sz="13800" b="1" dirty="0">
                <a:solidFill>
                  <a:schemeClr val="bg1"/>
                </a:solidFill>
              </a:rPr>
              <a:t>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0692C9-95CE-BE63-A985-20B4BBFAE287}"/>
              </a:ext>
            </a:extLst>
          </p:cNvPr>
          <p:cNvSpPr txBox="1"/>
          <p:nvPr/>
        </p:nvSpPr>
        <p:spPr>
          <a:xfrm>
            <a:off x="-5816990" y="844059"/>
            <a:ext cx="32590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</a:rPr>
              <a:t>Формула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DE338BF-491C-E52B-68EE-FBF6C0BBD717}"/>
                  </a:ext>
                </a:extLst>
              </p:cNvPr>
              <p:cNvSpPr txBox="1"/>
              <p:nvPr/>
            </p:nvSpPr>
            <p:spPr>
              <a:xfrm>
                <a:off x="1005840" y="2208549"/>
                <a:ext cx="10195560" cy="24713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5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5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540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5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Sup>
                        <m:sSub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DE338BF-491C-E52B-68EE-FBF6C0BBD7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40" y="2208549"/>
                <a:ext cx="10195560" cy="24713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70744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1858105" y="8077199"/>
            <a:ext cx="3305905" cy="320252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799490" y="-4548559"/>
            <a:ext cx="15840000" cy="158400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1371384" y="5439497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F06300-0D8E-C982-FD2A-F67077116858}"/>
              </a:ext>
            </a:extLst>
          </p:cNvPr>
          <p:cNvSpPr txBox="1"/>
          <p:nvPr/>
        </p:nvSpPr>
        <p:spPr>
          <a:xfrm>
            <a:off x="15193123" y="1242647"/>
            <a:ext cx="801858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>
                <a:solidFill>
                  <a:schemeClr val="bg1"/>
                </a:solidFill>
              </a:rPr>
              <a:t>Как это работает</a:t>
            </a:r>
            <a:r>
              <a:rPr lang="en-GB" sz="13800" b="1" dirty="0">
                <a:solidFill>
                  <a:schemeClr val="bg1"/>
                </a:solidFill>
              </a:rPr>
              <a:t>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0692C9-95CE-BE63-A985-20B4BBFAE287}"/>
              </a:ext>
            </a:extLst>
          </p:cNvPr>
          <p:cNvSpPr txBox="1"/>
          <p:nvPr/>
        </p:nvSpPr>
        <p:spPr>
          <a:xfrm>
            <a:off x="-5816990" y="844059"/>
            <a:ext cx="32590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</a:rPr>
              <a:t>Формула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DE338BF-491C-E52B-68EE-FBF6C0BBD717}"/>
                  </a:ext>
                </a:extLst>
              </p:cNvPr>
              <p:cNvSpPr txBox="1"/>
              <p:nvPr/>
            </p:nvSpPr>
            <p:spPr>
              <a:xfrm>
                <a:off x="1005840" y="1126509"/>
                <a:ext cx="10195560" cy="24713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5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5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540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5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Sup>
                        <m:sSub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DE338BF-491C-E52B-68EE-FBF6C0BBD7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40" y="1126509"/>
                <a:ext cx="10195560" cy="24713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/>
              <p:nvPr/>
            </p:nvSpPr>
            <p:spPr>
              <a:xfrm>
                <a:off x="4283919" y="4342217"/>
                <a:ext cx="3649980" cy="12395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p>
                      </m:sSubSup>
                      <m:r>
                        <a:rPr lang="en-US" sz="4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sz="4000" b="1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19" y="4342217"/>
                <a:ext cx="3649980" cy="12395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48589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1858105" y="8077199"/>
            <a:ext cx="3305905" cy="320252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824000" y="-4560274"/>
            <a:ext cx="15840000" cy="158400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1371384" y="5439497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F06300-0D8E-C982-FD2A-F67077116858}"/>
              </a:ext>
            </a:extLst>
          </p:cNvPr>
          <p:cNvSpPr txBox="1"/>
          <p:nvPr/>
        </p:nvSpPr>
        <p:spPr>
          <a:xfrm>
            <a:off x="15193123" y="1242647"/>
            <a:ext cx="801858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>
                <a:solidFill>
                  <a:schemeClr val="bg1"/>
                </a:solidFill>
              </a:rPr>
              <a:t>Как это работает</a:t>
            </a:r>
            <a:r>
              <a:rPr lang="en-GB" sz="13800" b="1" dirty="0">
                <a:solidFill>
                  <a:schemeClr val="bg1"/>
                </a:solidFill>
              </a:rPr>
              <a:t>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0692C9-95CE-BE63-A985-20B4BBFAE287}"/>
              </a:ext>
            </a:extLst>
          </p:cNvPr>
          <p:cNvSpPr txBox="1"/>
          <p:nvPr/>
        </p:nvSpPr>
        <p:spPr>
          <a:xfrm>
            <a:off x="-5816990" y="844059"/>
            <a:ext cx="32590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</a:rPr>
              <a:t>Формула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DE338BF-491C-E52B-68EE-FBF6C0BBD717}"/>
                  </a:ext>
                </a:extLst>
              </p:cNvPr>
              <p:cNvSpPr txBox="1"/>
              <p:nvPr/>
            </p:nvSpPr>
            <p:spPr>
              <a:xfrm>
                <a:off x="1005840" y="1126509"/>
                <a:ext cx="10195560" cy="24713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5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5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540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5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Sup>
                        <m:sSub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5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sz="5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5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DE338BF-491C-E52B-68EE-FBF6C0BBD7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40" y="1126509"/>
                <a:ext cx="10195560" cy="24713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/>
              <p:nvPr/>
            </p:nvSpPr>
            <p:spPr>
              <a:xfrm>
                <a:off x="1659994" y="4163311"/>
                <a:ext cx="3649980" cy="12395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p>
                      </m:sSubSup>
                      <m:r>
                        <a:rPr lang="en-US" sz="4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sz="4000" b="1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9994" y="4163311"/>
                <a:ext cx="3649980" cy="12395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6D856FD-A3FF-44FE-6C6D-4EC40F5E3F9B}"/>
                  </a:ext>
                </a:extLst>
              </p:cNvPr>
              <p:cNvSpPr txBox="1"/>
              <p:nvPr/>
            </p:nvSpPr>
            <p:spPr>
              <a:xfrm>
                <a:off x="6811764" y="4434983"/>
                <a:ext cx="4469148" cy="7884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GB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GB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/>
                      </m:sSubSup>
                      <m:r>
                        <a:rPr lang="en-US" sz="4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p>
                      </m:sSubSup>
                      <m:sSup>
                        <m:sSupPr>
                          <m:ctrlPr>
                            <a:rPr lang="en-US" sz="4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4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4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4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sSup>
                        <m:sSupPr>
                          <m:ctrlPr>
                            <a:rPr lang="en-US" sz="4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GB" sz="4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p>
                      </m:sSup>
                    </m:oMath>
                  </m:oMathPara>
                </a14:m>
                <a:endParaRPr lang="en-US" sz="4000" b="1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6D856FD-A3FF-44FE-6C6D-4EC40F5E3F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1764" y="4434983"/>
                <a:ext cx="4469148" cy="7884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90222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BC87F29-040A-800B-4674-2C55DD8FD467}"/>
              </a:ext>
            </a:extLst>
          </p:cNvPr>
          <p:cNvSpPr/>
          <p:nvPr/>
        </p:nvSpPr>
        <p:spPr>
          <a:xfrm>
            <a:off x="-1858105" y="8077199"/>
            <a:ext cx="3305905" cy="320252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482655-1DD5-065B-61FB-30AAB5359DD2}"/>
              </a:ext>
            </a:extLst>
          </p:cNvPr>
          <p:cNvSpPr/>
          <p:nvPr/>
        </p:nvSpPr>
        <p:spPr>
          <a:xfrm>
            <a:off x="-1799490" y="7479323"/>
            <a:ext cx="3745521" cy="381211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3F0995-AC5C-4B42-D9E0-BF76A8F1ACD3}"/>
              </a:ext>
            </a:extLst>
          </p:cNvPr>
          <p:cNvSpPr/>
          <p:nvPr/>
        </p:nvSpPr>
        <p:spPr>
          <a:xfrm>
            <a:off x="-1828802" y="-4478230"/>
            <a:ext cx="15840000" cy="1584000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E338BF-491C-E52B-68EE-FBF6C0BBD717}"/>
              </a:ext>
            </a:extLst>
          </p:cNvPr>
          <p:cNvSpPr txBox="1"/>
          <p:nvPr/>
        </p:nvSpPr>
        <p:spPr>
          <a:xfrm>
            <a:off x="318718" y="2131030"/>
            <a:ext cx="11538665" cy="39395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Треугольник Паскаля так прост, что выписать его сможет даже десятилетний ребенок. В то же время он таит в себе неисчерпаемые сокровища и связывает воедино различные аспекты математики, не имеющие на первый взгляд между собой ничего общего. Столь необычные свойства позволяют считать треугольник Паскаля одной из наиболее изящных схем во всей математике. </a:t>
            </a:r>
          </a:p>
          <a:p>
            <a:r>
              <a:rPr lang="ru-RU" sz="3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                                           Мартин Гарднер</a:t>
            </a:r>
            <a:endParaRPr lang="en-US" sz="32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/>
              <p:nvPr/>
            </p:nvSpPr>
            <p:spPr>
              <a:xfrm>
                <a:off x="14905037" y="5045599"/>
                <a:ext cx="3649980" cy="12395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p>
                      </m:sSubSup>
                      <m:r>
                        <a:rPr lang="en-US" sz="4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sz="4000" b="1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0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  <m:r>
                            <a:rPr lang="en-US" sz="4000" b="1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023D55-0AA4-0618-2834-B49286D743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05037" y="5045599"/>
                <a:ext cx="3649980" cy="12395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114FE45-0D7B-EA9A-24E3-E9ED08207996}"/>
              </a:ext>
            </a:extLst>
          </p:cNvPr>
          <p:cNvSpPr txBox="1"/>
          <p:nvPr/>
        </p:nvSpPr>
        <p:spPr>
          <a:xfrm>
            <a:off x="2901716" y="810679"/>
            <a:ext cx="6401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Треугольник Паскаля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9639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12172</TotalTime>
  <Words>478</Words>
  <Application>Microsoft Office PowerPoint</Application>
  <PresentationFormat>Widescreen</PresentationFormat>
  <Paragraphs>68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Berlin Sans FB Demi</vt:lpstr>
      <vt:lpstr>Calibri</vt:lpstr>
      <vt:lpstr>Calibri Light</vt:lpstr>
      <vt:lpstr>Cambria Math</vt:lpstr>
      <vt:lpstr>Google Sans</vt:lpstr>
      <vt:lpstr>inherit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Sherzod Qurbonboev</dc:creator>
  <cp:lastModifiedBy>Sherzod Qurbonboev</cp:lastModifiedBy>
  <cp:revision>5</cp:revision>
  <dcterms:created xsi:type="dcterms:W3CDTF">2024-05-13T03:26:34Z</dcterms:created>
  <dcterms:modified xsi:type="dcterms:W3CDTF">2024-05-23T17:06:39Z</dcterms:modified>
</cp:coreProperties>
</file>