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33" autoAdjust="0"/>
    <p:restoredTop sz="94660"/>
  </p:normalViewPr>
  <p:slideViewPr>
    <p:cSldViewPr snapToGrid="0">
      <p:cViewPr varScale="1">
        <p:scale>
          <a:sx n="80" d="100"/>
          <a:sy n="80" d="100"/>
        </p:scale>
        <p:origin x="60" y="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A49B2D-52BF-4E46-AEBE-878863F0541B}" type="datetimeFigureOut">
              <a:rPr lang="ru-RU" smtClean="0"/>
              <a:t>06.09.2023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5C1AEE-62EB-4270-B906-FC4CD43199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96157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8D78B3-324C-490D-B418-FB8DC0CC1B67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12557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C9C91-0C21-4C3E-9A3D-2B9DFFEAB3A2}" type="datetimeFigureOut">
              <a:rPr lang="ru-RU" smtClean="0"/>
              <a:t>06.09.2023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81BAF1C-09D8-4B9D-A079-1B86623692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619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C9C91-0C21-4C3E-9A3D-2B9DFFEAB3A2}" type="datetimeFigureOut">
              <a:rPr lang="ru-RU" smtClean="0"/>
              <a:t>06.09.2023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81BAF1C-09D8-4B9D-A079-1B86623692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5480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C9C91-0C21-4C3E-9A3D-2B9DFFEAB3A2}" type="datetimeFigureOut">
              <a:rPr lang="ru-RU" smtClean="0"/>
              <a:t>06.09.2023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81BAF1C-09D8-4B9D-A079-1B8662369262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452997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C9C91-0C21-4C3E-9A3D-2B9DFFEAB3A2}" type="datetimeFigureOut">
              <a:rPr lang="ru-RU" smtClean="0"/>
              <a:t>06.09.2023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81BAF1C-09D8-4B9D-A079-1B86623692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41284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C9C91-0C21-4C3E-9A3D-2B9DFFEAB3A2}" type="datetimeFigureOut">
              <a:rPr lang="ru-RU" smtClean="0"/>
              <a:t>06.09.2023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81BAF1C-09D8-4B9D-A079-1B8662369262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10171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C9C91-0C21-4C3E-9A3D-2B9DFFEAB3A2}" type="datetimeFigureOut">
              <a:rPr lang="ru-RU" smtClean="0"/>
              <a:t>06.09.2023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81BAF1C-09D8-4B9D-A079-1B86623692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40644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C9C91-0C21-4C3E-9A3D-2B9DFFEAB3A2}" type="datetimeFigureOut">
              <a:rPr lang="ru-RU" smtClean="0"/>
              <a:t>06.09.2023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BAF1C-09D8-4B9D-A079-1B86623692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19425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C9C91-0C21-4C3E-9A3D-2B9DFFEAB3A2}" type="datetimeFigureOut">
              <a:rPr lang="ru-RU" smtClean="0"/>
              <a:t>06.09.2023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BAF1C-09D8-4B9D-A079-1B86623692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7770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C9C91-0C21-4C3E-9A3D-2B9DFFEAB3A2}" type="datetimeFigureOut">
              <a:rPr lang="ru-RU" smtClean="0"/>
              <a:t>06.09.2023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BAF1C-09D8-4B9D-A079-1B86623692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10009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C9C91-0C21-4C3E-9A3D-2B9DFFEAB3A2}" type="datetimeFigureOut">
              <a:rPr lang="ru-RU" smtClean="0"/>
              <a:t>06.09.2023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81BAF1C-09D8-4B9D-A079-1B86623692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33853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C9C91-0C21-4C3E-9A3D-2B9DFFEAB3A2}" type="datetimeFigureOut">
              <a:rPr lang="ru-RU" smtClean="0"/>
              <a:t>06.09.2023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81BAF1C-09D8-4B9D-A079-1B86623692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3004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C9C91-0C21-4C3E-9A3D-2B9DFFEAB3A2}" type="datetimeFigureOut">
              <a:rPr lang="ru-RU" smtClean="0"/>
              <a:t>06.09.2023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81BAF1C-09D8-4B9D-A079-1B86623692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2704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C9C91-0C21-4C3E-9A3D-2B9DFFEAB3A2}" type="datetimeFigureOut">
              <a:rPr lang="ru-RU" smtClean="0"/>
              <a:t>06.09.2023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BAF1C-09D8-4B9D-A079-1B86623692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9082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C9C91-0C21-4C3E-9A3D-2B9DFFEAB3A2}" type="datetimeFigureOut">
              <a:rPr lang="ru-RU" smtClean="0"/>
              <a:t>06.09.2023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BAF1C-09D8-4B9D-A079-1B86623692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6747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C9C91-0C21-4C3E-9A3D-2B9DFFEAB3A2}" type="datetimeFigureOut">
              <a:rPr lang="ru-RU" smtClean="0"/>
              <a:t>06.09.2023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BAF1C-09D8-4B9D-A079-1B86623692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19615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C9C91-0C21-4C3E-9A3D-2B9DFFEAB3A2}" type="datetimeFigureOut">
              <a:rPr lang="ru-RU" smtClean="0"/>
              <a:t>06.09.2023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81BAF1C-09D8-4B9D-A079-1B86623692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4379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DC9C91-0C21-4C3E-9A3D-2B9DFFEAB3A2}" type="datetimeFigureOut">
              <a:rPr lang="ru-RU" smtClean="0"/>
              <a:t>06.09.2023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81BAF1C-09D8-4B9D-A079-1B86623692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8822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7" Type="http://schemas.openxmlformats.org/officeDocument/2006/relationships/image" Target="../media/image10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g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91544" y="20608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6000" b="1" dirty="0">
                <a:solidFill>
                  <a:srgbClr val="002060"/>
                </a:solidFill>
              </a:rPr>
              <a:t>Систематика растений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91543" y="4357694"/>
            <a:ext cx="8437559" cy="1804209"/>
          </a:xfr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buNone/>
            </a:pPr>
            <a:endParaRPr lang="ru-RU" sz="20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7410" name="AutoShape 2" descr="Картинки по запросу лютик едкий махровый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3866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Разнообразие растительного мира на Земле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981200" y="2097024"/>
            <a:ext cx="4038600" cy="11460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Известно около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550 тыс. видов растений</a:t>
            </a:r>
          </a:p>
          <a:p>
            <a:pPr>
              <a:buNone/>
            </a:pPr>
            <a:endParaRPr lang="ru-RU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240016" y="1905000"/>
            <a:ext cx="4248472" cy="2460105"/>
          </a:xfrm>
        </p:spPr>
        <p:txBody>
          <a:bodyPr>
            <a:normAutofit/>
          </a:bodyPr>
          <a:lstStyle/>
          <a:p>
            <a:r>
              <a:rPr lang="ru-RU" sz="2600" b="1" i="1" dirty="0">
                <a:solidFill>
                  <a:srgbClr val="00B050"/>
                </a:solidFill>
              </a:rPr>
              <a:t>по размерам</a:t>
            </a:r>
          </a:p>
          <a:p>
            <a:r>
              <a:rPr lang="ru-RU" sz="2600" b="1" i="1" dirty="0">
                <a:solidFill>
                  <a:srgbClr val="00B050"/>
                </a:solidFill>
              </a:rPr>
              <a:t>местообитанию</a:t>
            </a:r>
          </a:p>
          <a:p>
            <a:r>
              <a:rPr lang="ru-RU" sz="2600" b="1" i="1" dirty="0">
                <a:solidFill>
                  <a:srgbClr val="00B050"/>
                </a:solidFill>
              </a:rPr>
              <a:t>внешнему строению</a:t>
            </a:r>
          </a:p>
          <a:p>
            <a:r>
              <a:rPr lang="ru-RU" sz="2600" b="1" i="1" dirty="0">
                <a:solidFill>
                  <a:srgbClr val="00B050"/>
                </a:solidFill>
              </a:rPr>
              <a:t>продолжительности жизни 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095472" y="4143380"/>
            <a:ext cx="791395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же разобраться во всем </a:t>
            </a:r>
          </a:p>
          <a:p>
            <a:pPr algn="ctr"/>
            <a:r>
              <a:rPr lang="ru-RU" sz="40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многообразии растений, </a:t>
            </a:r>
          </a:p>
          <a:p>
            <a:pPr algn="ctr"/>
            <a:r>
              <a:rPr lang="ru-RU" sz="40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произрастающих на Земле?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668000" y="6254496"/>
            <a:ext cx="1085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2" action="ppaction://hlinksldjump"/>
              </a:rPr>
              <a:t>Назад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2520423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476672"/>
            <a:ext cx="8229600" cy="237684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75520" y="1214423"/>
            <a:ext cx="8064896" cy="142875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800" b="1" dirty="0">
                <a:solidFill>
                  <a:srgbClr val="002060"/>
                </a:solidFill>
              </a:rPr>
              <a:t>Систематика</a:t>
            </a:r>
            <a:r>
              <a:rPr lang="ru-RU" sz="4800" dirty="0">
                <a:solidFill>
                  <a:srgbClr val="002060"/>
                </a:solidFill>
              </a:rPr>
              <a:t> </a:t>
            </a:r>
            <a:r>
              <a:rPr lang="ru-RU" sz="4800" b="1" i="1" dirty="0">
                <a:solidFill>
                  <a:srgbClr val="002060"/>
                </a:solidFill>
              </a:rPr>
              <a:t>-  </a:t>
            </a:r>
          </a:p>
          <a:p>
            <a:pPr>
              <a:buNone/>
            </a:pPr>
            <a:r>
              <a:rPr lang="ru-RU" sz="4000" b="1" dirty="0">
                <a:solidFill>
                  <a:srgbClr val="008000"/>
                </a:solidFill>
              </a:rPr>
              <a:t>это наука о классификации</a:t>
            </a:r>
          </a:p>
          <a:p>
            <a:pPr algn="r">
              <a:buNone/>
            </a:pPr>
            <a:endParaRPr lang="ru-RU" sz="4800" b="1" i="1" dirty="0">
              <a:solidFill>
                <a:srgbClr val="7030A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027040" y="3356992"/>
            <a:ext cx="8640960" cy="309634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4000" b="1" dirty="0">
                <a:solidFill>
                  <a:srgbClr val="002060"/>
                </a:solidFill>
              </a:rPr>
              <a:t>Классификация </a:t>
            </a:r>
            <a:r>
              <a:rPr lang="ru-RU" sz="4000" b="1" i="1" dirty="0">
                <a:solidFill>
                  <a:srgbClr val="002060"/>
                </a:solidFill>
              </a:rPr>
              <a:t>–            </a:t>
            </a:r>
          </a:p>
          <a:p>
            <a:pPr>
              <a:buNone/>
            </a:pPr>
            <a:r>
              <a:rPr lang="ru-RU" sz="4000" b="1" i="1" dirty="0">
                <a:solidFill>
                  <a:srgbClr val="7030A0"/>
                </a:solidFill>
              </a:rPr>
              <a:t> </a:t>
            </a:r>
            <a:r>
              <a:rPr lang="ru-RU" sz="4000" b="1" dirty="0">
                <a:solidFill>
                  <a:srgbClr val="008000"/>
                </a:solidFill>
              </a:rPr>
              <a:t>это </a:t>
            </a:r>
            <a:r>
              <a:rPr lang="ru-RU" sz="4000" b="1" dirty="0" smtClean="0">
                <a:solidFill>
                  <a:srgbClr val="008000"/>
                </a:solidFill>
              </a:rPr>
              <a:t>распределение живых </a:t>
            </a:r>
            <a:r>
              <a:rPr lang="ru-RU" sz="4000" b="1" u="sng" dirty="0" smtClean="0">
                <a:solidFill>
                  <a:srgbClr val="7030A0"/>
                </a:solidFill>
              </a:rPr>
              <a:t>организмов</a:t>
            </a:r>
            <a:r>
              <a:rPr lang="ru-RU" sz="4000" b="1" dirty="0" smtClean="0">
                <a:solidFill>
                  <a:srgbClr val="7030A0"/>
                </a:solidFill>
              </a:rPr>
              <a:t> </a:t>
            </a:r>
            <a:r>
              <a:rPr lang="ru-RU" sz="4000" b="1" dirty="0" smtClean="0">
                <a:solidFill>
                  <a:srgbClr val="008000"/>
                </a:solidFill>
              </a:rPr>
              <a:t>по группам разного ранга</a:t>
            </a:r>
          </a:p>
          <a:p>
            <a:pPr>
              <a:buNone/>
            </a:pPr>
            <a:r>
              <a:rPr lang="ru-RU" sz="3000" b="1" dirty="0" smtClean="0">
                <a:solidFill>
                  <a:srgbClr val="00B050"/>
                </a:solidFill>
              </a:rPr>
              <a:t>(определение места того или иного организма в системе органического мира)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668000" y="6254496"/>
            <a:ext cx="1085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2" action="ppaction://hlinksldjump"/>
              </a:rPr>
              <a:t>Назад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6345866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99656" y="274638"/>
            <a:ext cx="7211144" cy="1409640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Карл Линней (1707-1778)</a:t>
            </a:r>
            <a:br>
              <a:rPr lang="ru-RU" sz="28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натуралист, Швеция</a:t>
            </a:r>
            <a:r>
              <a:rPr lang="ru-RU" sz="28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«Система природы», 1753 год</a:t>
            </a:r>
            <a:br>
              <a:rPr lang="ru-RU" sz="28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800" b="1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991544" y="1700809"/>
            <a:ext cx="4464496" cy="4525963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r"/>
            <a:r>
              <a:rPr lang="ru-RU" sz="3200" b="1" dirty="0">
                <a:solidFill>
                  <a:srgbClr val="008000"/>
                </a:solidFill>
              </a:rPr>
              <a:t>основоположник систематики</a:t>
            </a:r>
          </a:p>
          <a:p>
            <a:r>
              <a:rPr lang="ru-RU" sz="3200" b="1" dirty="0">
                <a:solidFill>
                  <a:srgbClr val="008000"/>
                </a:solidFill>
              </a:rPr>
              <a:t>ввел бинарную номенклатуру</a:t>
            </a:r>
          </a:p>
          <a:p>
            <a:pPr algn="r"/>
            <a:r>
              <a:rPr lang="ru-RU" sz="3200" b="1" dirty="0">
                <a:solidFill>
                  <a:srgbClr val="008000"/>
                </a:solidFill>
              </a:rPr>
              <a:t>ввел названия растений на латинском языке</a:t>
            </a:r>
          </a:p>
        </p:txBody>
      </p:sp>
      <p:pic>
        <p:nvPicPr>
          <p:cNvPr id="1026" name="Picture 2" descr="E:\для презентации по ситематике\линней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672064" y="1889016"/>
            <a:ext cx="2592287" cy="336784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0668000" y="6254496"/>
            <a:ext cx="1085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3" action="ppaction://hlinksldjump"/>
              </a:rPr>
              <a:t>Назад 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0205" y="274638"/>
            <a:ext cx="1926336" cy="253519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0375" y="3021417"/>
            <a:ext cx="2405997" cy="180231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9577911" y="5108448"/>
            <a:ext cx="205325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Линнея северная</a:t>
            </a:r>
          </a:p>
          <a:p>
            <a:pPr algn="ctr"/>
            <a:r>
              <a:rPr lang="en-US" sz="1400" dirty="0" err="1"/>
              <a:t>linnaea</a:t>
            </a:r>
            <a:r>
              <a:rPr lang="en-US" sz="1400" dirty="0"/>
              <a:t> borealis</a:t>
            </a:r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3669682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47728" y="624110"/>
            <a:ext cx="6410672" cy="1161816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Основные систематические категории (группы) растений</a:t>
            </a: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75520" y="1628800"/>
            <a:ext cx="4038600" cy="4853136"/>
          </a:xfrm>
        </p:spPr>
        <p:txBody>
          <a:bodyPr>
            <a:normAutofit/>
          </a:bodyPr>
          <a:lstStyle/>
          <a:p>
            <a:r>
              <a:rPr lang="ru-RU" sz="3600" b="1" u="sng" dirty="0">
                <a:solidFill>
                  <a:srgbClr val="008000"/>
                </a:solidFill>
              </a:rPr>
              <a:t>Царство</a:t>
            </a:r>
            <a:r>
              <a:rPr lang="ru-RU" sz="3600" b="1" dirty="0">
                <a:solidFill>
                  <a:srgbClr val="008000"/>
                </a:solidFill>
              </a:rPr>
              <a:t> </a:t>
            </a:r>
          </a:p>
          <a:p>
            <a:r>
              <a:rPr lang="ru-RU" sz="3600" b="1" dirty="0">
                <a:solidFill>
                  <a:srgbClr val="008000"/>
                </a:solidFill>
              </a:rPr>
              <a:t>Отдел</a:t>
            </a:r>
          </a:p>
          <a:p>
            <a:r>
              <a:rPr lang="ru-RU" sz="3600" b="1" dirty="0">
                <a:solidFill>
                  <a:srgbClr val="008000"/>
                </a:solidFill>
              </a:rPr>
              <a:t>Класс</a:t>
            </a:r>
          </a:p>
          <a:p>
            <a:r>
              <a:rPr lang="ru-RU" sz="3600" b="1" dirty="0">
                <a:solidFill>
                  <a:srgbClr val="008000"/>
                </a:solidFill>
              </a:rPr>
              <a:t>Порядок</a:t>
            </a:r>
          </a:p>
          <a:p>
            <a:r>
              <a:rPr lang="ru-RU" sz="3600" b="1" dirty="0">
                <a:solidFill>
                  <a:srgbClr val="008000"/>
                </a:solidFill>
              </a:rPr>
              <a:t>Семейство</a:t>
            </a:r>
          </a:p>
          <a:p>
            <a:r>
              <a:rPr lang="ru-RU" sz="3600" b="1" dirty="0">
                <a:solidFill>
                  <a:srgbClr val="008000"/>
                </a:solidFill>
              </a:rPr>
              <a:t>Род</a:t>
            </a:r>
          </a:p>
          <a:p>
            <a:r>
              <a:rPr lang="ru-RU" sz="3600" b="1" u="sng" dirty="0">
                <a:solidFill>
                  <a:srgbClr val="008000"/>
                </a:solidFill>
              </a:rPr>
              <a:t>Вид</a:t>
            </a:r>
          </a:p>
          <a:p>
            <a:endParaRPr lang="ru-RU" dirty="0"/>
          </a:p>
        </p:txBody>
      </p:sp>
      <p:pic>
        <p:nvPicPr>
          <p:cNvPr id="5" name="Picture 11" descr="res9F7B830F-0A01-022A-0050-84C6BDB4E25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59896" y="1785926"/>
            <a:ext cx="5292026" cy="4351800"/>
          </a:xfrm>
          <a:prstGeom prst="rect">
            <a:avLst/>
          </a:prstGeom>
          <a:noFill/>
          <a:ln w="38100" cmpd="dbl">
            <a:solidFill>
              <a:srgbClr val="A50021"/>
            </a:solidFill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0668000" y="6254496"/>
            <a:ext cx="1085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3" action="ppaction://hlinksldjump"/>
              </a:rPr>
              <a:t>Назад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2203828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69200" y="116632"/>
            <a:ext cx="65892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hlinkClick r:id="rId3" action="ppaction://hlinksldjump"/>
              </a:rPr>
              <a:t>Бинарная номенклатура</a:t>
            </a:r>
            <a:r>
              <a:rPr lang="ru-RU" b="1" i="1" dirty="0" smtClean="0">
                <a:solidFill>
                  <a:srgbClr val="002060"/>
                </a:solidFill>
              </a:rPr>
              <a:t/>
            </a:r>
            <a:br>
              <a:rPr lang="ru-RU" b="1" i="1" dirty="0" smtClean="0">
                <a:solidFill>
                  <a:srgbClr val="002060"/>
                </a:solidFill>
              </a:rPr>
            </a:br>
            <a:r>
              <a:rPr lang="ru-RU" b="1" u="sng" dirty="0">
                <a:solidFill>
                  <a:srgbClr val="7030A0"/>
                </a:solidFill>
              </a:rPr>
              <a:t>Видовые названия:</a:t>
            </a:r>
            <a:br>
              <a:rPr lang="ru-RU" b="1" u="sng" dirty="0">
                <a:solidFill>
                  <a:srgbClr val="7030A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207568" y="1124745"/>
            <a:ext cx="8103274" cy="201622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Шиповник коричный                            </a:t>
            </a:r>
            <a:r>
              <a:rPr lang="ru-RU" b="1" dirty="0">
                <a:solidFill>
                  <a:srgbClr val="002060"/>
                </a:solidFill>
              </a:rPr>
              <a:t>Смородина красная</a:t>
            </a:r>
            <a:endParaRPr lang="ru-RU" dirty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Ива ломкая                                            Смородина </a:t>
            </a:r>
            <a:r>
              <a:rPr lang="ru-RU" b="1" dirty="0">
                <a:solidFill>
                  <a:srgbClr val="002060"/>
                </a:solidFill>
              </a:rPr>
              <a:t>черная</a:t>
            </a:r>
            <a:endParaRPr lang="ru-RU" dirty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Лапчатка прямостоячая                    </a:t>
            </a:r>
            <a:r>
              <a:rPr lang="ru-RU" b="1" dirty="0">
                <a:solidFill>
                  <a:srgbClr val="002060"/>
                </a:solidFill>
              </a:rPr>
              <a:t>Сирень венгерская</a:t>
            </a:r>
            <a:endParaRPr lang="ru-RU" dirty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Тополь пирамидальный                      </a:t>
            </a:r>
            <a:r>
              <a:rPr lang="ru-RU" b="1" dirty="0">
                <a:solidFill>
                  <a:srgbClr val="002060"/>
                </a:solidFill>
              </a:rPr>
              <a:t>Редька дикая</a:t>
            </a:r>
            <a:endParaRPr lang="ru-RU" dirty="0">
              <a:solidFill>
                <a:srgbClr val="002060"/>
              </a:solidFill>
            </a:endParaRPr>
          </a:p>
          <a:p>
            <a:pPr>
              <a:buNone/>
            </a:pP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78785" y="3104398"/>
            <a:ext cx="7560840" cy="165789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  <a:defRPr/>
            </a:pPr>
            <a:r>
              <a:rPr lang="ru-RU" sz="2400" b="1" dirty="0">
                <a:solidFill>
                  <a:srgbClr val="7030A0"/>
                </a:solidFill>
                <a:latin typeface="Century Schoolbook" pitchFamily="18" charset="0"/>
              </a:rPr>
              <a:t>Видовое название состоит из двух слов:</a:t>
            </a:r>
          </a:p>
          <a:p>
            <a:pPr>
              <a:buNone/>
              <a:defRPr/>
            </a:pPr>
            <a:r>
              <a:rPr lang="ru-RU" sz="2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1– существительное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i="1" u="sng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родовое</a:t>
            </a: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название</a:t>
            </a:r>
            <a:endParaRPr lang="ru-RU" sz="24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  <a:defRPr/>
            </a:pPr>
            <a:r>
              <a:rPr lang="ru-RU" sz="2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– прилагательное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ru-RU" sz="24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i="1" u="sng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видовое</a:t>
            </a:r>
            <a:r>
              <a:rPr lang="ru-RU" sz="24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название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351584" y="5301208"/>
            <a:ext cx="7959258" cy="136815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defRPr/>
            </a:pPr>
            <a:r>
              <a:rPr lang="ru-RU" sz="2800" b="1" dirty="0">
                <a:solidFill>
                  <a:srgbClr val="00B050"/>
                </a:solidFill>
                <a:latin typeface="Century Schoolbook" pitchFamily="18" charset="0"/>
              </a:rPr>
              <a:t>Такая</a:t>
            </a:r>
            <a:r>
              <a:rPr lang="ru-RU" sz="2800" b="1" dirty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8" charset="0"/>
              </a:rPr>
              <a:t> форма названий –                              бинарная или двойная </a:t>
            </a:r>
          </a:p>
          <a:p>
            <a:pPr marL="342900" indent="-342900" algn="ctr">
              <a:defRPr/>
            </a:pPr>
            <a:r>
              <a:rPr lang="ru-RU" sz="2800" b="1" dirty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8" charset="0"/>
              </a:rPr>
              <a:t>(«</a:t>
            </a:r>
            <a:r>
              <a:rPr lang="ru-RU" sz="2800" b="1" dirty="0" err="1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8" charset="0"/>
              </a:rPr>
              <a:t>бинариус</a:t>
            </a:r>
            <a:r>
              <a:rPr lang="ru-RU" sz="2800" b="1" dirty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8" charset="0"/>
              </a:rPr>
              <a:t>» – двойной)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668000" y="6254496"/>
            <a:ext cx="1085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4" action="ppaction://hlinksldjump"/>
              </a:rPr>
              <a:t>Назад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8644102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77905" y="2543305"/>
            <a:ext cx="20162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7030A0"/>
                </a:solidFill>
              </a:rPr>
              <a:t>Клевер луговой (красный)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159897" y="2543306"/>
            <a:ext cx="2692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7030A0"/>
                </a:solidFill>
              </a:rPr>
              <a:t>Клевер </a:t>
            </a:r>
            <a:r>
              <a:rPr lang="ru-RU" b="1" dirty="0" smtClean="0">
                <a:solidFill>
                  <a:srgbClr val="7030A0"/>
                </a:solidFill>
              </a:rPr>
              <a:t>гибридный (красно-белый)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59897" y="6388774"/>
            <a:ext cx="22162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7030A0"/>
                </a:solidFill>
              </a:rPr>
              <a:t>Клевер </a:t>
            </a:r>
            <a:r>
              <a:rPr lang="ru-RU" b="1" dirty="0" smtClean="0">
                <a:solidFill>
                  <a:srgbClr val="7030A0"/>
                </a:solidFill>
              </a:rPr>
              <a:t>ползучий (белый)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266217" y="2558535"/>
            <a:ext cx="19950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7030A0"/>
                </a:solidFill>
              </a:rPr>
              <a:t>Клевер шуршащий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135561" y="620372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7030A0"/>
                </a:solidFill>
              </a:rPr>
              <a:t>Клевер горный</a:t>
            </a: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9216" y="50863"/>
            <a:ext cx="2906625" cy="229373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5880" y="74556"/>
            <a:ext cx="2952328" cy="234633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1341" y="3546542"/>
            <a:ext cx="2332452" cy="2657178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5840" y="3504465"/>
            <a:ext cx="2808312" cy="287686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4233" y="91089"/>
            <a:ext cx="2165351" cy="230505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2388" y="3429000"/>
            <a:ext cx="2708108" cy="2592288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7852389" y="6381328"/>
            <a:ext cx="2408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7030A0"/>
                </a:solidFill>
              </a:rPr>
              <a:t>Клевер пашенный</a:t>
            </a:r>
          </a:p>
        </p:txBody>
      </p:sp>
    </p:spTree>
    <p:extLst>
      <p:ext uri="{BB962C8B-B14F-4D97-AF65-F5344CB8AC3E}">
        <p14:creationId xmlns:p14="http://schemas.microsoft.com/office/powerpoint/2010/main" val="2362421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  <p:bldP spid="9" grpId="0"/>
      <p:bldP spid="11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12320" y="18704"/>
            <a:ext cx="8208912" cy="922114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Систематическое положение клевера красного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847528" y="908720"/>
            <a:ext cx="3106688" cy="5472608"/>
          </a:xfrm>
        </p:spPr>
        <p:txBody>
          <a:bodyPr>
            <a:noAutofit/>
          </a:bodyPr>
          <a:lstStyle/>
          <a:p>
            <a:pPr algn="r">
              <a:buNone/>
            </a:pPr>
            <a:r>
              <a:rPr lang="ru-RU" sz="3800" u="sng" dirty="0">
                <a:solidFill>
                  <a:srgbClr val="008000"/>
                </a:solidFill>
              </a:rPr>
              <a:t>Царство</a:t>
            </a:r>
            <a:r>
              <a:rPr lang="ru-RU" sz="3800" dirty="0">
                <a:solidFill>
                  <a:srgbClr val="008000"/>
                </a:solidFill>
              </a:rPr>
              <a:t> </a:t>
            </a:r>
          </a:p>
          <a:p>
            <a:pPr algn="r">
              <a:buNone/>
            </a:pPr>
            <a:r>
              <a:rPr lang="ru-RU" sz="3800" dirty="0">
                <a:solidFill>
                  <a:srgbClr val="008000"/>
                </a:solidFill>
              </a:rPr>
              <a:t>Отдел</a:t>
            </a:r>
          </a:p>
          <a:p>
            <a:pPr algn="r">
              <a:buNone/>
            </a:pPr>
            <a:r>
              <a:rPr lang="ru-RU" sz="3800" dirty="0">
                <a:solidFill>
                  <a:srgbClr val="008000"/>
                </a:solidFill>
              </a:rPr>
              <a:t>Класс</a:t>
            </a:r>
          </a:p>
          <a:p>
            <a:pPr algn="r">
              <a:buNone/>
            </a:pPr>
            <a:r>
              <a:rPr lang="ru-RU" sz="3800" dirty="0">
                <a:solidFill>
                  <a:srgbClr val="008000"/>
                </a:solidFill>
              </a:rPr>
              <a:t>Порядок</a:t>
            </a:r>
          </a:p>
          <a:p>
            <a:pPr algn="r">
              <a:buNone/>
            </a:pPr>
            <a:r>
              <a:rPr lang="ru-RU" sz="3800" dirty="0">
                <a:solidFill>
                  <a:srgbClr val="008000"/>
                </a:solidFill>
              </a:rPr>
              <a:t>Семейство</a:t>
            </a:r>
          </a:p>
          <a:p>
            <a:pPr algn="r">
              <a:buNone/>
            </a:pPr>
            <a:r>
              <a:rPr lang="ru-RU" sz="3800" dirty="0">
                <a:solidFill>
                  <a:srgbClr val="008000"/>
                </a:solidFill>
              </a:rPr>
              <a:t>Род</a:t>
            </a:r>
          </a:p>
          <a:p>
            <a:pPr algn="r">
              <a:buNone/>
            </a:pPr>
            <a:r>
              <a:rPr lang="ru-RU" sz="3800" u="sng" dirty="0">
                <a:solidFill>
                  <a:srgbClr val="008000"/>
                </a:solidFill>
              </a:rPr>
              <a:t>Вид</a:t>
            </a:r>
          </a:p>
          <a:p>
            <a:endParaRPr lang="ru-RU" sz="36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87888" y="908720"/>
            <a:ext cx="5050904" cy="561662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800" b="1" u="sng" dirty="0">
                <a:solidFill>
                  <a:srgbClr val="002060"/>
                </a:solidFill>
              </a:rPr>
              <a:t>Растения</a:t>
            </a:r>
          </a:p>
          <a:p>
            <a:pPr>
              <a:buNone/>
            </a:pPr>
            <a:r>
              <a:rPr lang="ru-RU" sz="3800" b="1" dirty="0">
                <a:solidFill>
                  <a:srgbClr val="002060"/>
                </a:solidFill>
              </a:rPr>
              <a:t>Покрытосеменные</a:t>
            </a:r>
          </a:p>
          <a:p>
            <a:pPr>
              <a:buNone/>
            </a:pPr>
            <a:r>
              <a:rPr lang="ru-RU" sz="3800" b="1" dirty="0">
                <a:solidFill>
                  <a:srgbClr val="002060"/>
                </a:solidFill>
              </a:rPr>
              <a:t>Двудольные</a:t>
            </a:r>
          </a:p>
          <a:p>
            <a:pPr>
              <a:buNone/>
            </a:pPr>
            <a:r>
              <a:rPr lang="ru-RU" sz="3800" b="1" dirty="0" err="1">
                <a:solidFill>
                  <a:srgbClr val="002060"/>
                </a:solidFill>
              </a:rPr>
              <a:t>Бобовоцветные</a:t>
            </a:r>
            <a:endParaRPr lang="ru-RU" sz="3800" b="1" dirty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3800" b="1" dirty="0">
                <a:solidFill>
                  <a:srgbClr val="002060"/>
                </a:solidFill>
              </a:rPr>
              <a:t>Бобовые</a:t>
            </a:r>
          </a:p>
          <a:p>
            <a:pPr>
              <a:buNone/>
            </a:pPr>
            <a:r>
              <a:rPr lang="ru-RU" sz="3800" b="1" dirty="0">
                <a:solidFill>
                  <a:srgbClr val="002060"/>
                </a:solidFill>
              </a:rPr>
              <a:t>Клевер</a:t>
            </a:r>
          </a:p>
          <a:p>
            <a:pPr>
              <a:buNone/>
            </a:pPr>
            <a:r>
              <a:rPr lang="ru-RU" sz="3800" b="1" u="sng" dirty="0">
                <a:solidFill>
                  <a:srgbClr val="002060"/>
                </a:solidFill>
              </a:rPr>
              <a:t>Клевер красный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668000" y="6254496"/>
            <a:ext cx="1085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2" action="ppaction://hlinksldjump"/>
              </a:rPr>
              <a:t>Назад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9625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91744" y="0"/>
            <a:ext cx="5338936" cy="864096"/>
          </a:xfrm>
        </p:spPr>
        <p:txBody>
          <a:bodyPr>
            <a:normAutofit fontScale="90000"/>
          </a:bodyPr>
          <a:lstStyle/>
          <a:p>
            <a:r>
              <a:rPr lang="ru-RU" sz="4800" u="sng" dirty="0">
                <a:solidFill>
                  <a:srgbClr val="002060"/>
                </a:solidFill>
              </a:rPr>
              <a:t>Царство Растения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07568" y="3475321"/>
            <a:ext cx="8003232" cy="76260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b="1" i="1" dirty="0"/>
              <a:t>   </a:t>
            </a:r>
            <a:r>
              <a:rPr lang="ru-RU" b="1" i="1" dirty="0" smtClean="0"/>
              <a:t>		Двудольные          								 </a:t>
            </a:r>
            <a:r>
              <a:rPr lang="ru-RU" b="1" i="1" dirty="0"/>
              <a:t>Однодольные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66844" y="1571612"/>
            <a:ext cx="9001156" cy="1497348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ru-RU" sz="3200" dirty="0"/>
              <a:t>▪</a:t>
            </a:r>
            <a:r>
              <a:rPr lang="ru-RU" sz="2800" dirty="0">
                <a:solidFill>
                  <a:srgbClr val="008000"/>
                </a:solidFill>
              </a:rPr>
              <a:t>Моховидные    ▪ Плауновидные    ▪Хвощевидные ▪Папоротниковидные    ▪ Голосеменные</a:t>
            </a:r>
          </a:p>
          <a:p>
            <a:pPr algn="ctr"/>
            <a:r>
              <a:rPr lang="ru-RU" sz="3200" b="1" dirty="0">
                <a:solidFill>
                  <a:srgbClr val="008000"/>
                </a:solidFill>
              </a:rPr>
              <a:t>▪</a:t>
            </a:r>
            <a:r>
              <a:rPr lang="ru-RU" sz="3200" b="1" u="sng" dirty="0">
                <a:solidFill>
                  <a:srgbClr val="008000"/>
                </a:solidFill>
              </a:rPr>
              <a:t> Покрытосеменные</a:t>
            </a:r>
          </a:p>
          <a:p>
            <a:pPr algn="ctr"/>
            <a:endParaRPr lang="ru-RU" sz="3200" dirty="0"/>
          </a:p>
        </p:txBody>
      </p:sp>
      <p:sp>
        <p:nvSpPr>
          <p:cNvPr id="10" name="Стрелка вправо 9"/>
          <p:cNvSpPr/>
          <p:nvPr/>
        </p:nvSpPr>
        <p:spPr>
          <a:xfrm rot="5400000">
            <a:off x="5906575" y="738105"/>
            <a:ext cx="306842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 rot="2714113">
            <a:off x="7321008" y="3206373"/>
            <a:ext cx="371436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 rot="8256739">
            <a:off x="4469978" y="3227575"/>
            <a:ext cx="309922" cy="360040"/>
          </a:xfrm>
          <a:prstGeom prst="rightArrow">
            <a:avLst>
              <a:gd name="adj1" fmla="val 54701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465310" y="3019308"/>
            <a:ext cx="17828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Классы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2639616" y="4653136"/>
            <a:ext cx="3168352" cy="201622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456040" y="4653136"/>
            <a:ext cx="3312368" cy="194421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6600056" y="4905516"/>
            <a:ext cx="3024336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rgbClr val="002060"/>
                </a:solidFill>
              </a:rPr>
              <a:t>Злаки</a:t>
            </a:r>
          </a:p>
          <a:p>
            <a:pPr algn="ctr"/>
            <a:r>
              <a:rPr lang="ru-RU" sz="3200" dirty="0">
                <a:solidFill>
                  <a:srgbClr val="002060"/>
                </a:solidFill>
              </a:rPr>
              <a:t>Лилейные</a:t>
            </a:r>
          </a:p>
          <a:p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2711624" y="4581129"/>
            <a:ext cx="2312556" cy="24314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</a:rPr>
              <a:t>Крестоцветные</a:t>
            </a:r>
          </a:p>
          <a:p>
            <a:r>
              <a:rPr lang="ru-RU" sz="2400" dirty="0">
                <a:solidFill>
                  <a:srgbClr val="002060"/>
                </a:solidFill>
              </a:rPr>
              <a:t>Пасленовые</a:t>
            </a:r>
          </a:p>
          <a:p>
            <a:r>
              <a:rPr lang="ru-RU" sz="2400" dirty="0">
                <a:solidFill>
                  <a:srgbClr val="002060"/>
                </a:solidFill>
              </a:rPr>
              <a:t>Сложноцветные</a:t>
            </a:r>
          </a:p>
          <a:p>
            <a:r>
              <a:rPr lang="ru-RU" sz="2400" dirty="0">
                <a:solidFill>
                  <a:srgbClr val="002060"/>
                </a:solidFill>
              </a:rPr>
              <a:t>Бобовые</a:t>
            </a:r>
          </a:p>
          <a:p>
            <a:r>
              <a:rPr lang="ru-RU" sz="2400" dirty="0">
                <a:solidFill>
                  <a:srgbClr val="002060"/>
                </a:solidFill>
              </a:rPr>
              <a:t>Розоцветные</a:t>
            </a:r>
          </a:p>
          <a:p>
            <a:endParaRPr lang="ru-RU" sz="3200" i="1" dirty="0"/>
          </a:p>
        </p:txBody>
      </p:sp>
      <p:sp>
        <p:nvSpPr>
          <p:cNvPr id="22" name="Стрелка вправо 21"/>
          <p:cNvSpPr/>
          <p:nvPr/>
        </p:nvSpPr>
        <p:spPr>
          <a:xfrm rot="5400000">
            <a:off x="3759907" y="4108910"/>
            <a:ext cx="423715" cy="360040"/>
          </a:xfrm>
          <a:prstGeom prst="rightArrow">
            <a:avLst>
              <a:gd name="adj1" fmla="val 54701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 rot="5400000">
            <a:off x="7864851" y="4180429"/>
            <a:ext cx="422738" cy="360040"/>
          </a:xfrm>
          <a:prstGeom prst="rightArrow">
            <a:avLst>
              <a:gd name="adj1" fmla="val 54701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10116" y="4025878"/>
            <a:ext cx="2690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chemeClr val="accent2">
                    <a:lumMod val="75000"/>
                  </a:schemeClr>
                </a:solidFill>
              </a:rPr>
              <a:t>Семейства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4810116" y="1071547"/>
            <a:ext cx="297421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dirty="0">
                <a:solidFill>
                  <a:srgbClr val="FFFF00"/>
                </a:solidFill>
              </a:rPr>
              <a:t>  </a:t>
            </a:r>
            <a:r>
              <a:rPr lang="ru-RU" sz="3200" b="1" dirty="0">
                <a:solidFill>
                  <a:srgbClr val="002060"/>
                </a:solidFill>
              </a:rPr>
              <a:t>Отделы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0668000" y="6254496"/>
            <a:ext cx="1085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2" action="ppaction://hlinksldjump"/>
              </a:rPr>
              <a:t>Назад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1438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Зеленый и желтый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328</TotalTime>
  <Words>220</Words>
  <Application>Microsoft Office PowerPoint</Application>
  <PresentationFormat>Широкоэкранный</PresentationFormat>
  <Paragraphs>89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Calibri</vt:lpstr>
      <vt:lpstr>Century Gothic</vt:lpstr>
      <vt:lpstr>Century Schoolbook</vt:lpstr>
      <vt:lpstr>Wingdings 3</vt:lpstr>
      <vt:lpstr>Легкий дым</vt:lpstr>
      <vt:lpstr>Систематика растений</vt:lpstr>
      <vt:lpstr>Разнообразие растительного мира на Земле</vt:lpstr>
      <vt:lpstr> </vt:lpstr>
      <vt:lpstr>Карл Линней (1707-1778) натуралист, Швеция  «Система природы», 1753 год </vt:lpstr>
      <vt:lpstr>Основные систематические категории (группы) растений</vt:lpstr>
      <vt:lpstr>Бинарная номенклатура Видовые названия: </vt:lpstr>
      <vt:lpstr>Презентация PowerPoint</vt:lpstr>
      <vt:lpstr>Систематическое положение клевера красного</vt:lpstr>
      <vt:lpstr>Царство Растения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Систематика растений</dc:title>
  <dc:creator>Home; Ивченко Лариса</dc:creator>
  <cp:lastModifiedBy>Учетная запись Майкрософт</cp:lastModifiedBy>
  <cp:revision>54</cp:revision>
  <dcterms:created xsi:type="dcterms:W3CDTF">2015-11-06T20:35:14Z</dcterms:created>
  <dcterms:modified xsi:type="dcterms:W3CDTF">2023-09-06T05:25:32Z</dcterms:modified>
</cp:coreProperties>
</file>