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-70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BD49-0C7A-4D40-9EDD-385346E4674A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A669-CA9C-4CD1-B801-027390F9CE6A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0509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BD49-0C7A-4D40-9EDD-385346E4674A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A669-CA9C-4CD1-B801-027390F9C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74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BD49-0C7A-4D40-9EDD-385346E4674A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A669-CA9C-4CD1-B801-027390F9C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5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BD49-0C7A-4D40-9EDD-385346E4674A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A669-CA9C-4CD1-B801-027390F9C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024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BD49-0C7A-4D40-9EDD-385346E4674A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A669-CA9C-4CD1-B801-027390F9CE6A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9920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BD49-0C7A-4D40-9EDD-385346E4674A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A669-CA9C-4CD1-B801-027390F9C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889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BD49-0C7A-4D40-9EDD-385346E4674A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A669-CA9C-4CD1-B801-027390F9C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956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BD49-0C7A-4D40-9EDD-385346E4674A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A669-CA9C-4CD1-B801-027390F9C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972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BD49-0C7A-4D40-9EDD-385346E4674A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A669-CA9C-4CD1-B801-027390F9C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459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ECDBD49-0C7A-4D40-9EDD-385346E4674A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10A669-CA9C-4CD1-B801-027390F9C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160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BD49-0C7A-4D40-9EDD-385346E4674A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A669-CA9C-4CD1-B801-027390F9C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046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ECDBD49-0C7A-4D40-9EDD-385346E4674A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110A669-CA9C-4CD1-B801-027390F9CE6A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3319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COMPLEX SUBJECT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Сложное подлежащее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551398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Sentences (Mixed Type)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II </a:t>
            </a:r>
            <a:r>
              <a:rPr lang="ru-RU" dirty="0" smtClean="0">
                <a:solidFill>
                  <a:srgbClr val="FF0000"/>
                </a:solidFill>
              </a:rPr>
              <a:t>тип</a:t>
            </a:r>
          </a:p>
          <a:p>
            <a:r>
              <a:rPr lang="ru-RU" dirty="0" smtClean="0"/>
              <a:t>Условие не относится к конкретному времени, а следствие имеет отношение к прошлому.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Условие                                                                  Результат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IF + Past Simple/Past Continuous                       Would + have + Past Participle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If </a:t>
            </a:r>
            <a:r>
              <a:rPr lang="en-US" dirty="0" smtClean="0">
                <a:solidFill>
                  <a:schemeClr val="tx1"/>
                </a:solidFill>
              </a:rPr>
              <a:t>she</a:t>
            </a:r>
            <a:r>
              <a:rPr lang="en-US" dirty="0" smtClean="0">
                <a:solidFill>
                  <a:srgbClr val="FF0000"/>
                </a:solidFill>
              </a:rPr>
              <a:t> were </a:t>
            </a:r>
            <a:r>
              <a:rPr lang="en-US" dirty="0" smtClean="0">
                <a:solidFill>
                  <a:schemeClr val="tx1"/>
                </a:solidFill>
              </a:rPr>
              <a:t>more concentrated,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she</a:t>
            </a:r>
            <a:r>
              <a:rPr lang="en-US" dirty="0" smtClean="0">
                <a:solidFill>
                  <a:srgbClr val="FF0000"/>
                </a:solidFill>
              </a:rPr>
              <a:t> wouldn’t have made </a:t>
            </a:r>
            <a:r>
              <a:rPr lang="en-US" dirty="0" smtClean="0">
                <a:solidFill>
                  <a:schemeClr val="tx1"/>
                </a:solidFill>
              </a:rPr>
              <a:t>so many mistakes in that test.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Условие может относиться к будущему времени.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If</a:t>
            </a:r>
            <a:r>
              <a:rPr lang="en-US" dirty="0" smtClean="0">
                <a:solidFill>
                  <a:schemeClr val="tx1"/>
                </a:solidFill>
              </a:rPr>
              <a:t> Mr</a:t>
            </a:r>
            <a:r>
              <a:rPr lang="en-US" dirty="0">
                <a:solidFill>
                  <a:schemeClr val="tx1"/>
                </a:solidFill>
              </a:rPr>
              <a:t>.</a:t>
            </a:r>
            <a:r>
              <a:rPr lang="en-US" dirty="0" smtClean="0">
                <a:solidFill>
                  <a:schemeClr val="tx1"/>
                </a:solidFill>
              </a:rPr>
              <a:t> Smith </a:t>
            </a:r>
            <a:r>
              <a:rPr lang="en-US" dirty="0" smtClean="0">
                <a:solidFill>
                  <a:srgbClr val="FF0000"/>
                </a:solidFill>
              </a:rPr>
              <a:t>weren’t going </a:t>
            </a:r>
            <a:r>
              <a:rPr lang="en-US" dirty="0" smtClean="0">
                <a:solidFill>
                  <a:schemeClr val="tx1"/>
                </a:solidFill>
              </a:rPr>
              <a:t>on his holiday next month, </a:t>
            </a:r>
            <a:r>
              <a:rPr lang="en-US" dirty="0" smtClean="0">
                <a:solidFill>
                  <a:srgbClr val="FF0000"/>
                </a:solidFill>
              </a:rPr>
              <a:t>he would have participated</a:t>
            </a:r>
            <a:r>
              <a:rPr lang="en-US" dirty="0" smtClean="0">
                <a:solidFill>
                  <a:schemeClr val="tx1"/>
                </a:solidFill>
              </a:rPr>
              <a:t> in the conference.</a:t>
            </a:r>
          </a:p>
        </p:txBody>
      </p:sp>
    </p:spTree>
    <p:extLst>
      <p:ext uri="{BB962C8B-B14F-4D97-AF65-F5344CB8AC3E}">
        <p14:creationId xmlns:p14="http://schemas.microsoft.com/office/powerpoint/2010/main" val="256964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Sentences (Mixed Type)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III </a:t>
            </a:r>
            <a:r>
              <a:rPr lang="ru-RU" dirty="0" smtClean="0">
                <a:solidFill>
                  <a:srgbClr val="FF0000"/>
                </a:solidFill>
              </a:rPr>
              <a:t>тип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Соотношение 1го и 2го типов условных предложений.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Условие                                                             Результат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IF + Past Simple/Past Continuous                    Will + Bare Infinitive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If </a:t>
            </a:r>
            <a:r>
              <a:rPr lang="en-US" dirty="0" smtClean="0"/>
              <a:t>she </a:t>
            </a:r>
            <a:r>
              <a:rPr lang="en-US" dirty="0" smtClean="0">
                <a:solidFill>
                  <a:srgbClr val="FF0000"/>
                </a:solidFill>
              </a:rPr>
              <a:t>got</a:t>
            </a:r>
            <a:r>
              <a:rPr lang="en-US" dirty="0" smtClean="0"/>
              <a:t> back late last night, she </a:t>
            </a:r>
            <a:r>
              <a:rPr lang="en-US" dirty="0" smtClean="0">
                <a:solidFill>
                  <a:srgbClr val="FF0000"/>
                </a:solidFill>
              </a:rPr>
              <a:t>won’t</a:t>
            </a:r>
            <a:r>
              <a:rPr lang="en-US" dirty="0" smtClean="0"/>
              <a:t> come to school today.</a:t>
            </a:r>
          </a:p>
          <a:p>
            <a:endParaRPr lang="en-US" dirty="0"/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REMEMBER!!! </a:t>
            </a:r>
          </a:p>
          <a:p>
            <a:pPr algn="ctr"/>
            <a:r>
              <a:rPr lang="en-US" u="sng" dirty="0" smtClean="0">
                <a:solidFill>
                  <a:srgbClr val="FF0000"/>
                </a:solidFill>
              </a:rPr>
              <a:t>NO FUTURE AFTER IF!</a:t>
            </a:r>
            <a:endParaRPr lang="ru-RU" u="sng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621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Сущ./</a:t>
            </a:r>
            <a:r>
              <a:rPr lang="ru-RU" sz="4000" b="1" dirty="0" err="1" smtClean="0">
                <a:solidFill>
                  <a:srgbClr val="FF0000"/>
                </a:solidFill>
              </a:rPr>
              <a:t>местоим</a:t>
            </a:r>
            <a:r>
              <a:rPr lang="ru-RU" sz="4000" b="1" dirty="0" smtClean="0">
                <a:solidFill>
                  <a:srgbClr val="FF0000"/>
                </a:solidFill>
              </a:rPr>
              <a:t>. </a:t>
            </a:r>
            <a:r>
              <a:rPr lang="ru-RU" sz="4000" b="1" dirty="0" smtClean="0"/>
              <a:t>+ </a:t>
            </a:r>
            <a:r>
              <a:rPr lang="ru-RU" sz="4000" b="1" dirty="0" err="1" smtClean="0">
                <a:solidFill>
                  <a:srgbClr val="00B050"/>
                </a:solidFill>
              </a:rPr>
              <a:t>гл.в</a:t>
            </a:r>
            <a:r>
              <a:rPr lang="ru-RU" sz="4000" b="1" dirty="0" smtClean="0">
                <a:solidFill>
                  <a:srgbClr val="00B050"/>
                </a:solidFill>
              </a:rPr>
              <a:t> </a:t>
            </a:r>
            <a:r>
              <a:rPr lang="ru-RU" sz="4000" b="1" dirty="0" err="1" smtClean="0">
                <a:solidFill>
                  <a:srgbClr val="00B050"/>
                </a:solidFill>
              </a:rPr>
              <a:t>страд.залоге</a:t>
            </a:r>
            <a:r>
              <a:rPr lang="ru-RU" sz="4000" b="1" dirty="0" smtClean="0">
                <a:solidFill>
                  <a:srgbClr val="00B050"/>
                </a:solidFill>
              </a:rPr>
              <a:t> </a:t>
            </a:r>
            <a:r>
              <a:rPr lang="ru-RU" sz="4000" b="1" dirty="0" smtClean="0"/>
              <a:t>+ </a:t>
            </a:r>
            <a:r>
              <a:rPr lang="ru-RU" sz="4000" b="1" dirty="0" smtClean="0">
                <a:solidFill>
                  <a:srgbClr val="0070C0"/>
                </a:solidFill>
              </a:rPr>
              <a:t>инфинитив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Newspapers </a:t>
            </a:r>
            <a:r>
              <a:rPr lang="en-US" sz="2400" dirty="0" smtClean="0">
                <a:solidFill>
                  <a:srgbClr val="00B050"/>
                </a:solidFill>
              </a:rPr>
              <a:t>are known </a:t>
            </a:r>
            <a:r>
              <a:rPr lang="en-US" sz="2400" dirty="0" smtClean="0">
                <a:solidFill>
                  <a:srgbClr val="0070C0"/>
                </a:solidFill>
              </a:rPr>
              <a:t>to inform </a:t>
            </a:r>
            <a:r>
              <a:rPr lang="en-US" sz="2400" dirty="0" smtClean="0"/>
              <a:t>people about the latest events in the country</a:t>
            </a:r>
          </a:p>
          <a:p>
            <a:r>
              <a:rPr lang="ru-RU" sz="2400" dirty="0" smtClean="0"/>
              <a:t>(</a:t>
            </a:r>
            <a:r>
              <a:rPr lang="ru-RU" sz="2400" dirty="0" smtClean="0">
                <a:solidFill>
                  <a:srgbClr val="00B050"/>
                </a:solidFill>
              </a:rPr>
              <a:t>Известно</a:t>
            </a:r>
            <a:r>
              <a:rPr lang="ru-RU" sz="2400" dirty="0" smtClean="0"/>
              <a:t>, что </a:t>
            </a:r>
            <a:r>
              <a:rPr lang="ru-RU" sz="2400" dirty="0" smtClean="0">
                <a:solidFill>
                  <a:srgbClr val="FF0000"/>
                </a:solidFill>
              </a:rPr>
              <a:t>газеты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70C0"/>
                </a:solidFill>
              </a:rPr>
              <a:t>информируют</a:t>
            </a:r>
            <a:r>
              <a:rPr lang="ru-RU" sz="2400" dirty="0" smtClean="0"/>
              <a:t> людей о последних событиях в стране.)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85325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инфинитива со сложным подлежащим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В ДЕЙСТВИТЕЛЬНОМ ЗАЛОГЕ: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1. </a:t>
            </a:r>
            <a:r>
              <a:rPr lang="en-US" dirty="0" smtClean="0">
                <a:solidFill>
                  <a:schemeClr val="tx1"/>
                </a:solidFill>
              </a:rPr>
              <a:t>Simple Infinitive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Подл.</a:t>
            </a:r>
            <a:r>
              <a:rPr lang="ru-RU" dirty="0" smtClean="0"/>
              <a:t> + </a:t>
            </a:r>
            <a:r>
              <a:rPr lang="en-US" dirty="0" smtClean="0">
                <a:solidFill>
                  <a:srgbClr val="FFC000"/>
                </a:solidFill>
              </a:rPr>
              <a:t>be</a:t>
            </a:r>
            <a:r>
              <a:rPr lang="en-US" dirty="0" smtClean="0"/>
              <a:t> + </a:t>
            </a:r>
            <a:r>
              <a:rPr lang="en-US" dirty="0" smtClean="0">
                <a:solidFill>
                  <a:srgbClr val="00B050"/>
                </a:solidFill>
              </a:rPr>
              <a:t>V3</a:t>
            </a:r>
            <a:r>
              <a:rPr lang="en-US" dirty="0" smtClean="0"/>
              <a:t> + </a:t>
            </a:r>
            <a:r>
              <a:rPr lang="ru-RU" dirty="0" smtClean="0">
                <a:solidFill>
                  <a:srgbClr val="0070C0"/>
                </a:solidFill>
              </a:rPr>
              <a:t>инфинитив с </a:t>
            </a:r>
            <a:r>
              <a:rPr lang="en-US" dirty="0" smtClean="0">
                <a:solidFill>
                  <a:srgbClr val="0070C0"/>
                </a:solidFill>
              </a:rPr>
              <a:t>to</a:t>
            </a:r>
          </a:p>
          <a:p>
            <a:r>
              <a:rPr lang="en-US" dirty="0" smtClean="0"/>
              <a:t>This </a:t>
            </a:r>
            <a:r>
              <a:rPr lang="en-US" dirty="0" smtClean="0">
                <a:solidFill>
                  <a:srgbClr val="FF0000"/>
                </a:solidFill>
              </a:rPr>
              <a:t>actor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C000"/>
                </a:solidFill>
              </a:rPr>
              <a:t>is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said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to play </a:t>
            </a:r>
            <a:r>
              <a:rPr lang="en-US" dirty="0" smtClean="0"/>
              <a:t>his parts professionally</a:t>
            </a:r>
            <a:r>
              <a:rPr lang="ru-RU" dirty="0" smtClean="0"/>
              <a:t> – </a:t>
            </a:r>
            <a:r>
              <a:rPr lang="ru-RU" dirty="0" smtClean="0">
                <a:solidFill>
                  <a:srgbClr val="00B050"/>
                </a:solidFill>
              </a:rPr>
              <a:t>Говорят</a:t>
            </a:r>
            <a:r>
              <a:rPr lang="ru-RU" dirty="0" smtClean="0"/>
              <a:t>, что этот </a:t>
            </a:r>
            <a:r>
              <a:rPr lang="ru-RU" dirty="0" smtClean="0">
                <a:solidFill>
                  <a:srgbClr val="FF0000"/>
                </a:solidFill>
              </a:rPr>
              <a:t>актер </a:t>
            </a:r>
            <a:r>
              <a:rPr lang="ru-RU" dirty="0" smtClean="0"/>
              <a:t>профессионально </a:t>
            </a:r>
            <a:r>
              <a:rPr lang="ru-RU" dirty="0" smtClean="0">
                <a:solidFill>
                  <a:srgbClr val="0070C0"/>
                </a:solidFill>
              </a:rPr>
              <a:t>играет</a:t>
            </a:r>
            <a:r>
              <a:rPr lang="ru-RU" dirty="0" smtClean="0"/>
              <a:t> свои роли.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2. </a:t>
            </a:r>
            <a:r>
              <a:rPr lang="en-US" dirty="0" smtClean="0">
                <a:solidFill>
                  <a:schemeClr val="tx1"/>
                </a:solidFill>
              </a:rPr>
              <a:t>Continuous Infinitive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Подл.</a:t>
            </a:r>
            <a:r>
              <a:rPr lang="ru-RU" dirty="0" smtClean="0"/>
              <a:t> + </a:t>
            </a:r>
            <a:r>
              <a:rPr lang="en-US" dirty="0" smtClean="0">
                <a:solidFill>
                  <a:srgbClr val="FFC000"/>
                </a:solidFill>
              </a:rPr>
              <a:t>be</a:t>
            </a:r>
            <a:r>
              <a:rPr lang="en-US" dirty="0" smtClean="0"/>
              <a:t> + </a:t>
            </a:r>
            <a:r>
              <a:rPr lang="en-US" dirty="0" smtClean="0">
                <a:solidFill>
                  <a:srgbClr val="00B050"/>
                </a:solidFill>
              </a:rPr>
              <a:t>V3</a:t>
            </a:r>
            <a:r>
              <a:rPr lang="en-US" dirty="0" smtClean="0"/>
              <a:t> + </a:t>
            </a:r>
            <a:r>
              <a:rPr lang="en-US" dirty="0" smtClean="0">
                <a:solidFill>
                  <a:srgbClr val="FFC000"/>
                </a:solidFill>
              </a:rPr>
              <a:t>to be </a:t>
            </a:r>
            <a:r>
              <a:rPr lang="en-US" dirty="0" smtClean="0"/>
              <a:t>+ </a:t>
            </a:r>
            <a:r>
              <a:rPr lang="en-US" dirty="0" err="1" smtClean="0">
                <a:solidFill>
                  <a:srgbClr val="0070C0"/>
                </a:solidFill>
              </a:rPr>
              <a:t>Ving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She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C000"/>
                </a:solidFill>
              </a:rPr>
              <a:t>is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reported </a:t>
            </a:r>
            <a:r>
              <a:rPr lang="en-US" dirty="0" smtClean="0">
                <a:solidFill>
                  <a:srgbClr val="FFC000"/>
                </a:solidFill>
              </a:rPr>
              <a:t>to be </a:t>
            </a:r>
            <a:r>
              <a:rPr lang="en-US" dirty="0" smtClean="0">
                <a:solidFill>
                  <a:srgbClr val="0070C0"/>
                </a:solidFill>
              </a:rPr>
              <a:t>working</a:t>
            </a:r>
            <a:r>
              <a:rPr lang="en-US" dirty="0" smtClean="0"/>
              <a:t> on her new book</a:t>
            </a:r>
            <a:r>
              <a:rPr lang="ru-RU" dirty="0" smtClean="0"/>
              <a:t> – </a:t>
            </a:r>
            <a:r>
              <a:rPr lang="ru-RU" dirty="0" smtClean="0">
                <a:solidFill>
                  <a:srgbClr val="00B050"/>
                </a:solidFill>
              </a:rPr>
              <a:t>Сообщается,</a:t>
            </a:r>
            <a:r>
              <a:rPr lang="ru-RU" dirty="0" smtClean="0"/>
              <a:t> что </a:t>
            </a:r>
            <a:r>
              <a:rPr lang="ru-RU" dirty="0" smtClean="0">
                <a:solidFill>
                  <a:srgbClr val="FF0000"/>
                </a:solidFill>
              </a:rPr>
              <a:t>она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B0F0"/>
                </a:solidFill>
              </a:rPr>
              <a:t>работает</a:t>
            </a:r>
            <a:r>
              <a:rPr lang="ru-RU" dirty="0" smtClean="0"/>
              <a:t> над своей новой книгой.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4217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3. </a:t>
            </a:r>
            <a:r>
              <a:rPr lang="en-US" dirty="0" smtClean="0">
                <a:solidFill>
                  <a:schemeClr val="tx1"/>
                </a:solidFill>
              </a:rPr>
              <a:t>Perfect Infinitive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Подл.</a:t>
            </a:r>
            <a:r>
              <a:rPr lang="ru-RU" dirty="0" smtClean="0"/>
              <a:t> + </a:t>
            </a:r>
            <a:r>
              <a:rPr lang="en-US" dirty="0" smtClean="0">
                <a:solidFill>
                  <a:srgbClr val="FFC000"/>
                </a:solidFill>
              </a:rPr>
              <a:t>be</a:t>
            </a:r>
            <a:r>
              <a:rPr lang="en-US" dirty="0" smtClean="0"/>
              <a:t> + </a:t>
            </a:r>
            <a:r>
              <a:rPr lang="en-US" dirty="0" smtClean="0">
                <a:solidFill>
                  <a:srgbClr val="00B050"/>
                </a:solidFill>
              </a:rPr>
              <a:t>V3</a:t>
            </a:r>
            <a:r>
              <a:rPr lang="en-US" dirty="0" smtClean="0"/>
              <a:t> + </a:t>
            </a:r>
            <a:r>
              <a:rPr lang="en-US" dirty="0" smtClean="0">
                <a:solidFill>
                  <a:srgbClr val="0070C0"/>
                </a:solidFill>
              </a:rPr>
              <a:t>to have </a:t>
            </a:r>
            <a:r>
              <a:rPr lang="en-US" dirty="0" smtClean="0"/>
              <a:t>+ </a:t>
            </a:r>
            <a:r>
              <a:rPr lang="en-US" dirty="0" smtClean="0">
                <a:solidFill>
                  <a:srgbClr val="00B050"/>
                </a:solidFill>
              </a:rPr>
              <a:t>V3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Ben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C000"/>
                </a:solidFill>
              </a:rPr>
              <a:t>is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said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to have </a:t>
            </a:r>
            <a:r>
              <a:rPr lang="en-US" dirty="0" smtClean="0">
                <a:solidFill>
                  <a:srgbClr val="00B050"/>
                </a:solidFill>
              </a:rPr>
              <a:t>passed</a:t>
            </a:r>
            <a:r>
              <a:rPr lang="en-US" dirty="0" smtClean="0"/>
              <a:t> his exams – </a:t>
            </a:r>
            <a:r>
              <a:rPr lang="ru-RU" dirty="0" smtClean="0">
                <a:solidFill>
                  <a:srgbClr val="00B050"/>
                </a:solidFill>
              </a:rPr>
              <a:t>Говорят</a:t>
            </a:r>
            <a:r>
              <a:rPr lang="ru-RU" dirty="0" smtClean="0"/>
              <a:t>, что </a:t>
            </a:r>
            <a:r>
              <a:rPr lang="ru-RU" dirty="0" smtClean="0">
                <a:solidFill>
                  <a:srgbClr val="FF0000"/>
                </a:solidFill>
              </a:rPr>
              <a:t>Бен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</a:rPr>
              <a:t>сдал</a:t>
            </a:r>
            <a:r>
              <a:rPr lang="ru-RU" dirty="0" smtClean="0"/>
              <a:t> экзамены.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4. </a:t>
            </a:r>
            <a:r>
              <a:rPr lang="en-US" dirty="0" smtClean="0">
                <a:solidFill>
                  <a:schemeClr val="tx1"/>
                </a:solidFill>
              </a:rPr>
              <a:t>Perfect Continuous Infinitive</a:t>
            </a:r>
          </a:p>
          <a:p>
            <a:r>
              <a:rPr lang="ru-RU" dirty="0">
                <a:solidFill>
                  <a:srgbClr val="FF0000"/>
                </a:solidFill>
              </a:rPr>
              <a:t>Подл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en-US" dirty="0" smtClean="0"/>
              <a:t> + </a:t>
            </a:r>
            <a:r>
              <a:rPr lang="en-US" dirty="0" smtClean="0">
                <a:solidFill>
                  <a:srgbClr val="FFC000"/>
                </a:solidFill>
              </a:rPr>
              <a:t>be</a:t>
            </a:r>
            <a:r>
              <a:rPr lang="en-US" dirty="0" smtClean="0"/>
              <a:t> + </a:t>
            </a:r>
            <a:r>
              <a:rPr lang="en-US" dirty="0" smtClean="0">
                <a:solidFill>
                  <a:srgbClr val="00B050"/>
                </a:solidFill>
              </a:rPr>
              <a:t>V3</a:t>
            </a:r>
            <a:r>
              <a:rPr lang="en-US" dirty="0" smtClean="0"/>
              <a:t> + </a:t>
            </a:r>
            <a:r>
              <a:rPr lang="en-US" dirty="0" smtClean="0">
                <a:solidFill>
                  <a:srgbClr val="7030A0"/>
                </a:solidFill>
              </a:rPr>
              <a:t>to have been </a:t>
            </a:r>
            <a:r>
              <a:rPr lang="en-US" dirty="0" smtClean="0"/>
              <a:t>+ </a:t>
            </a:r>
            <a:r>
              <a:rPr lang="en-US" dirty="0" err="1" smtClean="0">
                <a:solidFill>
                  <a:srgbClr val="0070C0"/>
                </a:solidFill>
              </a:rPr>
              <a:t>Ving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/>
              <a:t>Some </a:t>
            </a:r>
            <a:r>
              <a:rPr lang="en-US" dirty="0" smtClean="0">
                <a:solidFill>
                  <a:srgbClr val="FF0000"/>
                </a:solidFill>
              </a:rPr>
              <a:t>writers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C000"/>
                </a:solidFill>
              </a:rPr>
              <a:t>are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known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to have been </a:t>
            </a:r>
            <a:r>
              <a:rPr lang="en-US" dirty="0" smtClean="0">
                <a:solidFill>
                  <a:srgbClr val="0070C0"/>
                </a:solidFill>
              </a:rPr>
              <a:t>writing</a:t>
            </a:r>
            <a:r>
              <a:rPr lang="en-US" dirty="0" smtClean="0"/>
              <a:t> their books for many years in a row – </a:t>
            </a:r>
            <a:r>
              <a:rPr lang="ru-RU" dirty="0" smtClean="0">
                <a:solidFill>
                  <a:srgbClr val="00B050"/>
                </a:solidFill>
              </a:rPr>
              <a:t>Известно</a:t>
            </a:r>
            <a:r>
              <a:rPr lang="ru-RU" dirty="0" smtClean="0"/>
              <a:t>, что некоторые </a:t>
            </a:r>
            <a:r>
              <a:rPr lang="ru-RU" dirty="0" smtClean="0">
                <a:solidFill>
                  <a:srgbClr val="FF0000"/>
                </a:solidFill>
              </a:rPr>
              <a:t>писатели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70C0"/>
                </a:solidFill>
              </a:rPr>
              <a:t>писали</a:t>
            </a:r>
            <a:r>
              <a:rPr lang="ru-RU" dirty="0" smtClean="0"/>
              <a:t> свои книги много лет подряд.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1779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В СТРАДАТЕЛЬНОМ ЗАЛОГЕ: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1. </a:t>
            </a:r>
            <a:r>
              <a:rPr lang="en-US" dirty="0" smtClean="0">
                <a:solidFill>
                  <a:schemeClr val="tx1"/>
                </a:solidFill>
              </a:rPr>
              <a:t>Simple Infinitive Passive</a:t>
            </a:r>
          </a:p>
          <a:p>
            <a:r>
              <a:rPr lang="ru-RU" dirty="0">
                <a:solidFill>
                  <a:srgbClr val="FF0000"/>
                </a:solidFill>
              </a:rPr>
              <a:t>Подл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en-US" dirty="0" smtClean="0"/>
              <a:t> + </a:t>
            </a:r>
            <a:r>
              <a:rPr lang="en-US" dirty="0" smtClean="0">
                <a:solidFill>
                  <a:srgbClr val="FFC000"/>
                </a:solidFill>
              </a:rPr>
              <a:t>be</a:t>
            </a:r>
            <a:r>
              <a:rPr lang="en-US" dirty="0" smtClean="0"/>
              <a:t> + </a:t>
            </a:r>
            <a:r>
              <a:rPr lang="en-US" dirty="0" smtClean="0">
                <a:solidFill>
                  <a:srgbClr val="00B050"/>
                </a:solidFill>
              </a:rPr>
              <a:t>V3</a:t>
            </a:r>
            <a:r>
              <a:rPr lang="en-US" dirty="0" smtClean="0"/>
              <a:t> + </a:t>
            </a:r>
            <a:r>
              <a:rPr lang="en-US" dirty="0" smtClean="0">
                <a:solidFill>
                  <a:srgbClr val="FFC000"/>
                </a:solidFill>
              </a:rPr>
              <a:t>to be </a:t>
            </a:r>
            <a:r>
              <a:rPr lang="en-US" dirty="0" smtClean="0"/>
              <a:t>+ </a:t>
            </a:r>
            <a:r>
              <a:rPr lang="en-US" dirty="0" smtClean="0">
                <a:solidFill>
                  <a:srgbClr val="00B050"/>
                </a:solidFill>
              </a:rPr>
              <a:t>V3</a:t>
            </a:r>
          </a:p>
          <a:p>
            <a:r>
              <a:rPr lang="en-US" dirty="0" smtClean="0"/>
              <a:t>This </a:t>
            </a:r>
            <a:r>
              <a:rPr lang="en-US" dirty="0" smtClean="0">
                <a:solidFill>
                  <a:srgbClr val="FF0000"/>
                </a:solidFill>
              </a:rPr>
              <a:t>book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C000"/>
                </a:solidFill>
              </a:rPr>
              <a:t>is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supposed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C000"/>
                </a:solidFill>
              </a:rPr>
              <a:t>to be </a:t>
            </a:r>
            <a:r>
              <a:rPr lang="en-US" dirty="0" smtClean="0">
                <a:solidFill>
                  <a:srgbClr val="00B050"/>
                </a:solidFill>
              </a:rPr>
              <a:t>written</a:t>
            </a:r>
            <a:r>
              <a:rPr lang="en-US" dirty="0" smtClean="0"/>
              <a:t> by the end of this month – </a:t>
            </a:r>
            <a:r>
              <a:rPr lang="ru-RU" dirty="0" smtClean="0">
                <a:solidFill>
                  <a:srgbClr val="00B050"/>
                </a:solidFill>
              </a:rPr>
              <a:t>Предположительно</a:t>
            </a:r>
            <a:r>
              <a:rPr lang="ru-RU" dirty="0" smtClean="0"/>
              <a:t>, эта </a:t>
            </a:r>
            <a:r>
              <a:rPr lang="ru-RU" dirty="0" smtClean="0">
                <a:solidFill>
                  <a:srgbClr val="FF0000"/>
                </a:solidFill>
              </a:rPr>
              <a:t>книга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C000"/>
                </a:solidFill>
              </a:rPr>
              <a:t>будет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</a:rPr>
              <a:t>дописана</a:t>
            </a:r>
            <a:r>
              <a:rPr lang="ru-RU" dirty="0" smtClean="0"/>
              <a:t> к концу месяца.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2. </a:t>
            </a:r>
            <a:r>
              <a:rPr lang="en-US" dirty="0" smtClean="0">
                <a:solidFill>
                  <a:schemeClr val="tx1"/>
                </a:solidFill>
              </a:rPr>
              <a:t>Perfect Infinitive Passive</a:t>
            </a:r>
          </a:p>
          <a:p>
            <a:r>
              <a:rPr lang="ru-RU" dirty="0">
                <a:solidFill>
                  <a:srgbClr val="FF0000"/>
                </a:solidFill>
              </a:rPr>
              <a:t>Подл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en-US" dirty="0" smtClean="0"/>
              <a:t> + </a:t>
            </a:r>
            <a:r>
              <a:rPr lang="en-US" dirty="0" smtClean="0">
                <a:solidFill>
                  <a:srgbClr val="FFC000"/>
                </a:solidFill>
              </a:rPr>
              <a:t>to be </a:t>
            </a:r>
            <a:r>
              <a:rPr lang="en-US" dirty="0" smtClean="0"/>
              <a:t>+ </a:t>
            </a:r>
            <a:r>
              <a:rPr lang="en-US" dirty="0" smtClean="0">
                <a:solidFill>
                  <a:srgbClr val="00B050"/>
                </a:solidFill>
              </a:rPr>
              <a:t>V3</a:t>
            </a:r>
            <a:r>
              <a:rPr lang="en-US" dirty="0" smtClean="0"/>
              <a:t> + </a:t>
            </a:r>
            <a:r>
              <a:rPr lang="en-US" dirty="0" smtClean="0">
                <a:solidFill>
                  <a:srgbClr val="7030A0"/>
                </a:solidFill>
              </a:rPr>
              <a:t>to have been </a:t>
            </a:r>
            <a:r>
              <a:rPr lang="en-US" dirty="0" smtClean="0"/>
              <a:t>+ </a:t>
            </a:r>
            <a:r>
              <a:rPr lang="en-US" dirty="0" smtClean="0">
                <a:solidFill>
                  <a:srgbClr val="00B050"/>
                </a:solidFill>
              </a:rPr>
              <a:t>V3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article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C000"/>
                </a:solidFill>
              </a:rPr>
              <a:t>is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expected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to have been </a:t>
            </a:r>
            <a:r>
              <a:rPr lang="en-US" dirty="0" smtClean="0">
                <a:solidFill>
                  <a:srgbClr val="00B050"/>
                </a:solidFill>
              </a:rPr>
              <a:t>written</a:t>
            </a:r>
            <a:r>
              <a:rPr lang="en-US" dirty="0" smtClean="0"/>
              <a:t> so far – </a:t>
            </a:r>
            <a:r>
              <a:rPr lang="ru-RU" dirty="0" smtClean="0">
                <a:solidFill>
                  <a:srgbClr val="00B050"/>
                </a:solidFill>
              </a:rPr>
              <a:t>Предположительно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FF0000"/>
                </a:solidFill>
              </a:rPr>
              <a:t>статья </a:t>
            </a:r>
            <a:r>
              <a:rPr lang="ru-RU" dirty="0" smtClean="0"/>
              <a:t>уже </a:t>
            </a:r>
            <a:r>
              <a:rPr lang="ru-RU" dirty="0" smtClean="0">
                <a:solidFill>
                  <a:srgbClr val="00B050"/>
                </a:solidFill>
              </a:rPr>
              <a:t>написана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567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PAST PERFECT PASSIVE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используется: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1. Когда говорится о действии или событии, которое произошло раньше остальных упомянутых.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When they came back, the dinner had already been cooked. </a:t>
            </a:r>
            <a:endParaRPr lang="ru-RU" dirty="0" smtClean="0">
              <a:solidFill>
                <a:schemeClr val="accent2"/>
              </a:solidFill>
            </a:endParaRPr>
          </a:p>
          <a:p>
            <a:r>
              <a:rPr lang="en-US" dirty="0" smtClean="0"/>
              <a:t>(</a:t>
            </a:r>
            <a:r>
              <a:rPr lang="ru-RU" dirty="0" smtClean="0"/>
              <a:t>Когда я пришел домой ужин уже был готов)</a:t>
            </a:r>
            <a:endParaRPr lang="en-US" dirty="0" smtClean="0"/>
          </a:p>
          <a:p>
            <a:r>
              <a:rPr lang="en-US" b="1" dirty="0" smtClean="0"/>
              <a:t>2.</a:t>
            </a:r>
            <a:r>
              <a:rPr lang="ru-RU" b="1" dirty="0"/>
              <a:t> </a:t>
            </a:r>
            <a:r>
              <a:rPr lang="ru-RU" b="1" dirty="0" smtClean="0"/>
              <a:t>Когда события или действия – результат еще более ранних событий.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I had never been abroad before I went to the Canada last year.</a:t>
            </a:r>
          </a:p>
          <a:p>
            <a:r>
              <a:rPr lang="en-US" dirty="0" smtClean="0"/>
              <a:t>(</a:t>
            </a:r>
            <a:r>
              <a:rPr lang="ru-RU" dirty="0" smtClean="0"/>
              <a:t>Я никогда прежде не был за границей до того, как поехал в Канаду в прошлом году)</a:t>
            </a:r>
          </a:p>
          <a:p>
            <a:r>
              <a:rPr lang="ru-RU" b="1" dirty="0" smtClean="0"/>
              <a:t>3. Когда говорится о событиях, которые произошли в прошлом и продолжались до определенного момента.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They had had their old car for five years when they bought a new one</a:t>
            </a:r>
            <a:r>
              <a:rPr lang="ru-RU" dirty="0" smtClean="0">
                <a:solidFill>
                  <a:schemeClr val="accent2"/>
                </a:solidFill>
              </a:rPr>
              <a:t>.</a:t>
            </a:r>
            <a:endParaRPr lang="en-US" dirty="0" smtClean="0">
              <a:solidFill>
                <a:schemeClr val="accent2"/>
              </a:solidFill>
            </a:endParaRPr>
          </a:p>
          <a:p>
            <a:r>
              <a:rPr lang="ru-RU" dirty="0" smtClean="0"/>
              <a:t>(У них была старая машина 5 лет перед тем, </a:t>
            </a:r>
            <a:r>
              <a:rPr lang="ru-RU" dirty="0" err="1" smtClean="0"/>
              <a:t>кк</a:t>
            </a:r>
            <a:r>
              <a:rPr lang="ru-RU" dirty="0" smtClean="0"/>
              <a:t> они купили новую)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22794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СИГНАЛЫ ВРЕМЕНИ </a:t>
            </a:r>
            <a:r>
              <a:rPr lang="en-US" b="1" dirty="0" smtClean="0"/>
              <a:t>PAST PERFECT PASSIVE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b="1" dirty="0" smtClean="0"/>
              <a:t>BY </a:t>
            </a:r>
            <a:r>
              <a:rPr lang="en-US" dirty="0" smtClean="0"/>
              <a:t>(2 o’clock)</a:t>
            </a:r>
          </a:p>
          <a:p>
            <a:pPr algn="ctr"/>
            <a:r>
              <a:rPr lang="en-US" b="1" dirty="0" smtClean="0"/>
              <a:t>BY THAT TIME</a:t>
            </a:r>
          </a:p>
          <a:p>
            <a:pPr algn="ctr"/>
            <a:r>
              <a:rPr lang="en-US" b="1" dirty="0" smtClean="0"/>
              <a:t>BY THE TIME</a:t>
            </a:r>
          </a:p>
          <a:p>
            <a:pPr algn="ctr"/>
            <a:r>
              <a:rPr lang="en-US" b="1" dirty="0" smtClean="0"/>
              <a:t>WHEN </a:t>
            </a:r>
          </a:p>
          <a:p>
            <a:pPr algn="ctr"/>
            <a:r>
              <a:rPr lang="en-US" b="1" dirty="0" smtClean="0"/>
              <a:t>AFTER </a:t>
            </a:r>
          </a:p>
          <a:p>
            <a:pPr algn="ctr"/>
            <a:r>
              <a:rPr lang="en-US" b="1" dirty="0" smtClean="0"/>
              <a:t>BEFORE</a:t>
            </a:r>
          </a:p>
          <a:p>
            <a:pPr algn="ctr"/>
            <a:r>
              <a:rPr lang="en-US" b="1" dirty="0" smtClean="0"/>
              <a:t>JUST</a:t>
            </a:r>
          </a:p>
          <a:p>
            <a:pPr algn="ctr"/>
            <a:r>
              <a:rPr lang="en-US" b="1" dirty="0" smtClean="0"/>
              <a:t>ALREADY</a:t>
            </a:r>
          </a:p>
          <a:p>
            <a:pPr algn="ctr"/>
            <a:r>
              <a:rPr lang="en-US" b="1" dirty="0" smtClean="0"/>
              <a:t>YET</a:t>
            </a:r>
          </a:p>
          <a:p>
            <a:pPr algn="ctr"/>
            <a:r>
              <a:rPr lang="en-US" b="1" dirty="0" smtClean="0"/>
              <a:t>EVER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24414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PAST PERFECT PASSIVE </a:t>
            </a:r>
            <a:r>
              <a:rPr lang="ru-RU" dirty="0" smtClean="0"/>
              <a:t>образуется: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sz="4000" dirty="0" smtClean="0"/>
              <a:t>Глагол </a:t>
            </a:r>
            <a:r>
              <a:rPr lang="en-US" sz="4000" dirty="0" smtClean="0">
                <a:solidFill>
                  <a:schemeClr val="accent1"/>
                </a:solidFill>
              </a:rPr>
              <a:t>had been </a:t>
            </a:r>
            <a:r>
              <a:rPr lang="en-US" sz="4000" dirty="0" smtClean="0"/>
              <a:t>+ </a:t>
            </a:r>
            <a:r>
              <a:rPr lang="ru-RU" sz="4000" dirty="0" err="1" smtClean="0"/>
              <a:t>осн</a:t>
            </a:r>
            <a:r>
              <a:rPr lang="ru-RU" sz="4000" dirty="0" smtClean="0"/>
              <a:t>. глагол </a:t>
            </a:r>
            <a:r>
              <a:rPr lang="en-US" sz="4000" dirty="0" smtClean="0">
                <a:solidFill>
                  <a:schemeClr val="accent1"/>
                </a:solidFill>
              </a:rPr>
              <a:t>V3\</a:t>
            </a:r>
            <a:r>
              <a:rPr lang="en-US" sz="4000" dirty="0" err="1" smtClean="0">
                <a:solidFill>
                  <a:schemeClr val="accent1"/>
                </a:solidFill>
              </a:rPr>
              <a:t>Ved</a:t>
            </a:r>
            <a:r>
              <a:rPr lang="en-US" sz="4000" dirty="0" smtClean="0">
                <a:solidFill>
                  <a:schemeClr val="accent1"/>
                </a:solidFill>
              </a:rPr>
              <a:t> (Past Participle)</a:t>
            </a:r>
            <a:endParaRPr lang="ru-RU" sz="4000" dirty="0" smtClean="0">
              <a:solidFill>
                <a:schemeClr val="accent1"/>
              </a:solidFill>
            </a:endParaRPr>
          </a:p>
          <a:p>
            <a:pPr algn="ctr"/>
            <a:endParaRPr lang="en-US" sz="4000" dirty="0" smtClean="0">
              <a:solidFill>
                <a:schemeClr val="accent1"/>
              </a:solidFill>
            </a:endParaRPr>
          </a:p>
          <a:p>
            <a:pPr algn="just"/>
            <a:r>
              <a:rPr lang="en-US" sz="3200" dirty="0" smtClean="0">
                <a:solidFill>
                  <a:schemeClr val="tx1"/>
                </a:solidFill>
              </a:rPr>
              <a:t>NB!</a:t>
            </a:r>
            <a:r>
              <a:rPr lang="en-US" sz="3200" dirty="0" smtClean="0">
                <a:solidFill>
                  <a:schemeClr val="accent1"/>
                </a:solidFill>
              </a:rPr>
              <a:t> </a:t>
            </a:r>
            <a:r>
              <a:rPr lang="ru-RU" sz="3200" dirty="0" smtClean="0">
                <a:solidFill>
                  <a:schemeClr val="accent1"/>
                </a:solidFill>
              </a:rPr>
              <a:t>В страдательном залоге субъект, над которым совершается действие ставится на первое место. </a:t>
            </a:r>
            <a:r>
              <a:rPr lang="ru-RU" sz="3200" u="sng" dirty="0" smtClean="0">
                <a:solidFill>
                  <a:schemeClr val="tx1"/>
                </a:solidFill>
              </a:rPr>
              <a:t>Глагол </a:t>
            </a:r>
            <a:r>
              <a:rPr lang="en-US" sz="3200" u="sng" dirty="0" smtClean="0">
                <a:solidFill>
                  <a:schemeClr val="tx1"/>
                </a:solidFill>
              </a:rPr>
              <a:t>to be</a:t>
            </a:r>
            <a:r>
              <a:rPr lang="ru-RU" sz="3200" u="sng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в этом случае является «подвижной» частью, меняющей свою форму в зависимости от времени, лица и числа подлежащего, а </a:t>
            </a:r>
            <a:r>
              <a:rPr lang="ru-RU" sz="3200" u="sng" dirty="0" smtClean="0">
                <a:solidFill>
                  <a:schemeClr val="tx1"/>
                </a:solidFill>
              </a:rPr>
              <a:t>причастие всегда остается неизменным</a:t>
            </a:r>
            <a:r>
              <a:rPr lang="ru-RU" sz="3200" dirty="0" smtClean="0">
                <a:solidFill>
                  <a:schemeClr val="tx1"/>
                </a:solidFill>
              </a:rPr>
              <a:t>.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16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Sentences (Mixed Type)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 </a:t>
            </a:r>
            <a:r>
              <a:rPr lang="ru-RU" dirty="0" smtClean="0">
                <a:solidFill>
                  <a:srgbClr val="FF0000"/>
                </a:solidFill>
              </a:rPr>
              <a:t>тип</a:t>
            </a:r>
          </a:p>
          <a:p>
            <a:r>
              <a:rPr lang="ru-RU" dirty="0" smtClean="0"/>
              <a:t>Условие относится к прошлому, а следствие к настоящему.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Условие                       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       </a:t>
            </a:r>
            <a:r>
              <a:rPr lang="ru-RU" dirty="0" smtClean="0">
                <a:solidFill>
                  <a:srgbClr val="FF0000"/>
                </a:solidFill>
              </a:rPr>
              <a:t>Результат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IF + Past Perfect/Past Perfect Cont.                 Would + Bare Infinitive</a:t>
            </a:r>
          </a:p>
          <a:p>
            <a:r>
              <a:rPr lang="en-US" dirty="0" smtClean="0"/>
              <a:t>Past – Present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If</a:t>
            </a:r>
            <a:r>
              <a:rPr lang="en-US" dirty="0" smtClean="0"/>
              <a:t> he </a:t>
            </a:r>
            <a:r>
              <a:rPr lang="en-US" dirty="0" smtClean="0">
                <a:solidFill>
                  <a:srgbClr val="FF0000"/>
                </a:solidFill>
              </a:rPr>
              <a:t>had won </a:t>
            </a:r>
            <a:r>
              <a:rPr lang="en-US" dirty="0" smtClean="0"/>
              <a:t>a lot of money yesterday, he </a:t>
            </a:r>
            <a:r>
              <a:rPr lang="en-US" dirty="0" smtClean="0">
                <a:solidFill>
                  <a:srgbClr val="FF0000"/>
                </a:solidFill>
              </a:rPr>
              <a:t>would buy </a:t>
            </a:r>
            <a:r>
              <a:rPr lang="en-US" dirty="0" smtClean="0"/>
              <a:t>this yacht.</a:t>
            </a:r>
          </a:p>
          <a:p>
            <a:r>
              <a:rPr lang="en-US" dirty="0" smtClean="0"/>
              <a:t>Past – Future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If</a:t>
            </a:r>
            <a:r>
              <a:rPr lang="en-US" dirty="0" smtClean="0"/>
              <a:t> our teacher </a:t>
            </a:r>
            <a:r>
              <a:rPr lang="en-US" dirty="0" smtClean="0">
                <a:solidFill>
                  <a:srgbClr val="FF0000"/>
                </a:solidFill>
              </a:rPr>
              <a:t>had given </a:t>
            </a:r>
            <a:r>
              <a:rPr lang="en-US" dirty="0" smtClean="0"/>
              <a:t>us homework yesterday, I </a:t>
            </a:r>
            <a:r>
              <a:rPr lang="en-US" dirty="0" smtClean="0">
                <a:solidFill>
                  <a:srgbClr val="FF0000"/>
                </a:solidFill>
              </a:rPr>
              <a:t>would be </a:t>
            </a:r>
            <a:r>
              <a:rPr lang="en-US" dirty="0">
                <a:solidFill>
                  <a:srgbClr val="FF0000"/>
                </a:solidFill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oing</a:t>
            </a:r>
            <a:r>
              <a:rPr lang="en-US" dirty="0" smtClean="0"/>
              <a:t> </a:t>
            </a:r>
            <a:r>
              <a:rPr lang="en-US" dirty="0" smtClean="0"/>
              <a:t>it tomorrow.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998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122</TotalTime>
  <Words>693</Words>
  <Application>Microsoft Office PowerPoint</Application>
  <PresentationFormat>Произвольный</PresentationFormat>
  <Paragraphs>78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Ретро</vt:lpstr>
      <vt:lpstr>COMPLEX SUBJECT</vt:lpstr>
      <vt:lpstr>Сущ./местоим. + гл.в страд.залоге + инфинитив</vt:lpstr>
      <vt:lpstr>Формы инфинитива со сложным подлежащим</vt:lpstr>
      <vt:lpstr>Презентация PowerPoint</vt:lpstr>
      <vt:lpstr>Презентация PowerPoint</vt:lpstr>
      <vt:lpstr>PAST PERFECT PASSIVE используется:</vt:lpstr>
      <vt:lpstr>СИГНАЛЫ ВРЕМЕНИ PAST PERFECT PASSIVE</vt:lpstr>
      <vt:lpstr>PAST PERFECT PASSIVE образуется:</vt:lpstr>
      <vt:lpstr>Conditional Sentences (Mixed Type)</vt:lpstr>
      <vt:lpstr>Conditional Sentences (Mixed Type)</vt:lpstr>
      <vt:lpstr>Conditional Sentences (Mixed Type)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COMPLEX SUBJECT</dc:title>
  <dc:creator>1</dc:creator>
  <cp:lastModifiedBy>mobile</cp:lastModifiedBy>
  <cp:revision>13</cp:revision>
  <dcterms:created xsi:type="dcterms:W3CDTF">2023-11-06T15:24:00Z</dcterms:created>
  <dcterms:modified xsi:type="dcterms:W3CDTF">2023-12-18T10:27:28Z</dcterms:modified>
</cp:coreProperties>
</file>