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5001A"/>
    <a:srgbClr val="99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-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5144C-4B0D-479B-85AD-8C7E70F882C0}" type="datetimeFigureOut">
              <a:rPr lang="ru-RU" smtClean="0"/>
              <a:t>18.02.2024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1542F-E9EF-4410-BF87-1611EA5FEB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12153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5144C-4B0D-479B-85AD-8C7E70F882C0}" type="datetimeFigureOut">
              <a:rPr lang="ru-RU" smtClean="0"/>
              <a:t>18.02.2024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1542F-E9EF-4410-BF87-1611EA5FEB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05204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5144C-4B0D-479B-85AD-8C7E70F882C0}" type="datetimeFigureOut">
              <a:rPr lang="ru-RU" smtClean="0"/>
              <a:t>18.02.2024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1542F-E9EF-4410-BF87-1611EA5FEB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29619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5144C-4B0D-479B-85AD-8C7E70F882C0}" type="datetimeFigureOut">
              <a:rPr lang="ru-RU" smtClean="0"/>
              <a:t>18.02.2024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1542F-E9EF-4410-BF87-1611EA5FEB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03069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5144C-4B0D-479B-85AD-8C7E70F882C0}" type="datetimeFigureOut">
              <a:rPr lang="ru-RU" smtClean="0"/>
              <a:t>18.02.2024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1542F-E9EF-4410-BF87-1611EA5FEB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45339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5144C-4B0D-479B-85AD-8C7E70F882C0}" type="datetimeFigureOut">
              <a:rPr lang="ru-RU" smtClean="0"/>
              <a:t>18.02.2024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1542F-E9EF-4410-BF87-1611EA5FEB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55694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5144C-4B0D-479B-85AD-8C7E70F882C0}" type="datetimeFigureOut">
              <a:rPr lang="ru-RU" smtClean="0"/>
              <a:t>18.02.2024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1542F-E9EF-4410-BF87-1611EA5FEB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88925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5144C-4B0D-479B-85AD-8C7E70F882C0}" type="datetimeFigureOut">
              <a:rPr lang="ru-RU" smtClean="0"/>
              <a:t>18.02.2024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1542F-E9EF-4410-BF87-1611EA5FEB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12809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5144C-4B0D-479B-85AD-8C7E70F882C0}" type="datetimeFigureOut">
              <a:rPr lang="ru-RU" smtClean="0"/>
              <a:t>18.02.2024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1542F-E9EF-4410-BF87-1611EA5FEB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18056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5144C-4B0D-479B-85AD-8C7E70F882C0}" type="datetimeFigureOut">
              <a:rPr lang="ru-RU" smtClean="0"/>
              <a:t>18.02.2024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1542F-E9EF-4410-BF87-1611EA5FEB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66330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5144C-4B0D-479B-85AD-8C7E70F882C0}" type="datetimeFigureOut">
              <a:rPr lang="ru-RU" smtClean="0"/>
              <a:t>18.02.2024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1542F-E9EF-4410-BF87-1611EA5FEB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57027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45144C-4B0D-479B-85AD-8C7E70F882C0}" type="datetimeFigureOut">
              <a:rPr lang="ru-RU" smtClean="0"/>
              <a:t>18.02.2024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F1542F-E9EF-4410-BF87-1611EA5FEB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27933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5000"/>
                <a:lumOff val="95000"/>
                <a:alpha val="0"/>
              </a:schemeClr>
            </a:gs>
            <a:gs pos="74000">
              <a:schemeClr val="accent2">
                <a:lumMod val="45000"/>
                <a:lumOff val="55000"/>
              </a:schemeClr>
            </a:gs>
            <a:gs pos="83000">
              <a:schemeClr val="accent2">
                <a:lumMod val="45000"/>
                <a:lumOff val="55000"/>
              </a:schemeClr>
            </a:gs>
            <a:gs pos="100000">
              <a:schemeClr val="accent2">
                <a:lumMod val="30000"/>
                <a:lumOff val="70000"/>
              </a:schemeClr>
            </a:gs>
          </a:gsLst>
          <a:path path="circle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7641616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" y="0"/>
            <a:ext cx="12758058" cy="7750627"/>
          </a:xfrm>
          <a:gradFill flip="none" rotWithShape="1">
            <a:gsLst>
              <a:gs pos="0">
                <a:srgbClr val="990000">
                  <a:alpha val="26000"/>
                </a:srgbClr>
              </a:gs>
              <a:gs pos="38000">
                <a:srgbClr val="990000">
                  <a:alpha val="61000"/>
                </a:srgbClr>
              </a:gs>
              <a:gs pos="64858">
                <a:srgbClr val="05001A">
                  <a:alpha val="83000"/>
                </a:srgbClr>
              </a:gs>
              <a:gs pos="96000">
                <a:srgbClr val="05001A">
                  <a:alpha val="29000"/>
                </a:srgbClr>
              </a:gs>
            </a:gsLst>
            <a:lin ang="2700000" scaled="1"/>
            <a:tileRect/>
          </a:gradFill>
        </p:spPr>
        <p:txBody>
          <a:bodyPr>
            <a:noAutofit/>
          </a:bodyPr>
          <a:lstStyle/>
          <a:p>
            <a:endParaRPr lang="ru-RU" sz="66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6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7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Современный </a:t>
            </a:r>
            <a:endParaRPr lang="ru-RU" sz="72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7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молодежный язык в англоговорящих </a:t>
            </a:r>
            <a:r>
              <a:rPr lang="ru-RU" sz="7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странах</a:t>
            </a:r>
          </a:p>
          <a:p>
            <a:r>
              <a:rPr lang="ru-RU" sz="4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</a:t>
            </a:r>
            <a:r>
              <a:rPr lang="ru-RU" sz="40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Бузинова</a:t>
            </a:r>
            <a:r>
              <a:rPr lang="ru-RU" sz="4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Екатерина 9а</a:t>
            </a:r>
            <a:endParaRPr lang="ru-RU" sz="40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5351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-154441"/>
            <a:ext cx="12192000" cy="3705225"/>
          </a:xfrm>
          <a:gradFill flip="none" rotWithShape="1">
            <a:gsLst>
              <a:gs pos="90548">
                <a:srgbClr val="05001A"/>
              </a:gs>
              <a:gs pos="0">
                <a:srgbClr val="C00000"/>
              </a:gs>
              <a:gs pos="69000">
                <a:srgbClr val="05001A"/>
              </a:gs>
              <a:gs pos="100000">
                <a:srgbClr val="05001A"/>
              </a:gs>
            </a:gsLst>
            <a:lin ang="2700000" scaled="1"/>
            <a:tileRect/>
          </a:gradFill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>
                <a:solidFill>
                  <a:schemeClr val="bg1"/>
                </a:solidFill>
              </a:rPr>
              <a:t/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3135086" y="2194559"/>
            <a:ext cx="8908868" cy="4663439"/>
          </a:xfrm>
        </p:spPr>
        <p:txBody>
          <a:bodyPr>
            <a:normAutofit fontScale="77500" lnSpcReduction="20000"/>
          </a:bodyPr>
          <a:lstStyle/>
          <a:p>
            <a:endParaRPr lang="ru-RU" sz="2800" dirty="0" smtClean="0">
              <a:solidFill>
                <a:schemeClr val="bg1"/>
              </a:solidFill>
            </a:endParaRPr>
          </a:p>
          <a:p>
            <a:pPr algn="r"/>
            <a:r>
              <a:rPr lang="ru-RU" sz="2800" dirty="0" smtClean="0"/>
              <a:t>                           </a:t>
            </a:r>
            <a:endParaRPr lang="ru-RU" sz="2800" dirty="0" smtClean="0"/>
          </a:p>
          <a:p>
            <a:pPr marL="3657600" lvl="8" indent="0" algn="r">
              <a:buNone/>
            </a:pPr>
            <a:endPara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57600" lvl="8" indent="0" algn="r">
              <a:buNone/>
            </a:pP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57600" lvl="8" indent="0" algn="r">
              <a:buNone/>
            </a:pPr>
            <a:endPara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57600" lvl="8" indent="0" algn="r">
              <a:buNone/>
            </a:pPr>
            <a:r>
              <a:rPr lang="ru-RU" sz="4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Молодежь- </a:t>
            </a:r>
            <a:r>
              <a:rPr lang="ru-RU" sz="4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особая </a:t>
            </a:r>
          </a:p>
          <a:p>
            <a:pPr marL="0" indent="0" algn="r">
              <a:buNone/>
            </a:pPr>
            <a:r>
              <a:rPr lang="ru-RU" sz="4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социально-возрастная группа,</a:t>
            </a:r>
          </a:p>
          <a:p>
            <a:pPr algn="r"/>
            <a:r>
              <a:rPr lang="ru-RU" sz="4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отличающаяся возрастными рамками </a:t>
            </a:r>
          </a:p>
          <a:p>
            <a:pPr marL="0" indent="0" algn="r">
              <a:buNone/>
            </a:pPr>
            <a:r>
              <a:rPr lang="ru-RU" sz="4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своим статусом в обществе.</a:t>
            </a:r>
          </a:p>
          <a:p>
            <a:pPr algn="l"/>
            <a:endParaRPr lang="ru-RU" sz="2800" dirty="0">
              <a:solidFill>
                <a:schemeClr val="bg1"/>
              </a:solidFill>
            </a:endParaRPr>
          </a:p>
          <a:p>
            <a:r>
              <a:rPr lang="ru-RU" sz="2800" dirty="0" smtClean="0">
                <a:solidFill>
                  <a:schemeClr val="bg1"/>
                </a:solidFill>
              </a:rPr>
              <a:t>Молодежь- это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4868" y="3811019"/>
            <a:ext cx="2743199" cy="278674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943" y="2761012"/>
            <a:ext cx="2247900" cy="27813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807133" y="0"/>
            <a:ext cx="27823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СЛЕНГ</a:t>
            </a:r>
            <a:endParaRPr lang="ru-RU" sz="4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0446" y="600878"/>
            <a:ext cx="1163900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>
                <a:solidFill>
                  <a:schemeClr val="bg1"/>
                </a:solidFill>
              </a:rPr>
              <a:t>Сленг- язык-бродяга, который слоняется в окрестностях литературной речи и постоянно старается пробить себе дорогу в самое изысканное общество.</a:t>
            </a:r>
          </a:p>
        </p:txBody>
      </p:sp>
    </p:spTree>
    <p:extLst>
      <p:ext uri="{BB962C8B-B14F-4D97-AF65-F5344CB8AC3E}">
        <p14:creationId xmlns:p14="http://schemas.microsoft.com/office/powerpoint/2010/main" val="909548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7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481943" y="130630"/>
            <a:ext cx="3120571" cy="3947884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19800" y="0"/>
            <a:ext cx="6172200" cy="6858000"/>
          </a:xfrm>
          <a:gradFill flip="none" rotWithShape="1">
            <a:gsLst>
              <a:gs pos="0">
                <a:srgbClr val="990000">
                  <a:alpha val="59000"/>
                </a:srgbClr>
              </a:gs>
              <a:gs pos="30000">
                <a:srgbClr val="990000">
                  <a:alpha val="98000"/>
                </a:srgbClr>
              </a:gs>
              <a:gs pos="66000">
                <a:srgbClr val="05001A">
                  <a:alpha val="96000"/>
                </a:srgbClr>
              </a:gs>
              <a:gs pos="100000">
                <a:srgbClr val="05001A">
                  <a:alpha val="99000"/>
                  <a:lumMod val="26000"/>
                </a:srgbClr>
              </a:gs>
            </a:gsLst>
            <a:lin ang="2700000" scaled="1"/>
            <a:tileRect/>
          </a:gradFill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          </a:t>
            </a: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6019800" y="130630"/>
            <a:ext cx="6027057" cy="6570616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 </a:t>
            </a:r>
            <a:r>
              <a:rPr lang="ru-RU" sz="5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Сленг в английском языке </a:t>
            </a: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Сленг является важным аспектом лингвистики, особенно в английском языке. Английский язык делится на формальный (литературный) и неформальный (нелитературный) язык.      </a:t>
            </a:r>
            <a:endParaRPr lang="ru-RU" sz="3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772470">
            <a:off x="619574" y="2643799"/>
            <a:ext cx="3001860" cy="3855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409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2230" y="290286"/>
            <a:ext cx="5617028" cy="638628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0" y="0"/>
            <a:ext cx="6172200" cy="6858000"/>
          </a:xfrm>
          <a:gradFill>
            <a:gsLst>
              <a:gs pos="0">
                <a:srgbClr val="990000">
                  <a:alpha val="59000"/>
                </a:srgbClr>
              </a:gs>
              <a:gs pos="30000">
                <a:srgbClr val="990000">
                  <a:alpha val="98000"/>
                </a:srgbClr>
              </a:gs>
              <a:gs pos="66000">
                <a:srgbClr val="05001A">
                  <a:alpha val="96000"/>
                </a:srgbClr>
              </a:gs>
              <a:gs pos="100000">
                <a:srgbClr val="05001A">
                  <a:alpha val="99000"/>
                  <a:lumMod val="26000"/>
                </a:srgbClr>
              </a:gs>
            </a:gsLst>
            <a:lin ang="2700000" scaled="1"/>
          </a:gradFill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dirty="0" smtClean="0"/>
          </a:p>
          <a:p>
            <a:pPr marL="0" indent="0" algn="ctr">
              <a:buNone/>
            </a:pPr>
            <a:r>
              <a:rPr lang="ru-RU" sz="4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зарождения</a:t>
            </a:r>
            <a:endParaRPr lang="ru-RU" sz="4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32230" y="1582057"/>
            <a:ext cx="5370284" cy="509451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средние века сленгом считалась разница между диалектами и наречиями.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Принято считать, что одним из первых видов сленга был английский криминальный кант.</a:t>
            </a:r>
          </a:p>
          <a:p>
            <a:pPr marL="0" indent="0">
              <a:buNone/>
            </a:pP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ченые предполагают, что криминальный жаргон берет свое начало в Румынии, либо имеет отношение к французскому языку.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4930" y="290286"/>
            <a:ext cx="3026029" cy="404948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370611">
            <a:off x="8636000" y="2559102"/>
            <a:ext cx="2904673" cy="3864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9137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390503"/>
            <a:ext cx="12192000" cy="4467497"/>
          </a:xfrm>
          <a:gradFill flip="none" rotWithShape="1">
            <a:gsLst>
              <a:gs pos="0">
                <a:srgbClr val="990000">
                  <a:alpha val="83000"/>
                </a:srgbClr>
              </a:gs>
              <a:gs pos="23000">
                <a:srgbClr val="990000">
                  <a:alpha val="96000"/>
                </a:srgbClr>
              </a:gs>
              <a:gs pos="58000">
                <a:srgbClr val="05001A"/>
              </a:gs>
            </a:gsLst>
            <a:lin ang="2700000" scaled="1"/>
            <a:tileRect/>
          </a:gradFill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566160" y="431075"/>
            <a:ext cx="9211492" cy="2541451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r>
              <a:rPr lang="ru-RU" sz="5400" dirty="0" smtClean="0"/>
              <a:t>       </a:t>
            </a:r>
            <a:r>
              <a:rPr lang="ru-RU" sz="6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Причины использования</a:t>
            </a:r>
            <a:endParaRPr lang="ru-RU" sz="63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17715" y="2638697"/>
            <a:ext cx="11713028" cy="4110445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sz="45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-для обогащения языка;</a:t>
            </a:r>
          </a:p>
          <a:p>
            <a:pPr marL="0" indent="0">
              <a:buNone/>
            </a:pPr>
            <a:r>
              <a:rPr lang="ru-RU" sz="45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-для привлечения </a:t>
            </a:r>
            <a:r>
              <a:rPr lang="ru-RU" sz="45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внимания; </a:t>
            </a:r>
          </a:p>
          <a:p>
            <a:pPr marL="0" indent="0">
              <a:buNone/>
            </a:pPr>
            <a:r>
              <a:rPr lang="ru-RU" sz="45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45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нужны в речи для связи слов;</a:t>
            </a:r>
          </a:p>
          <a:p>
            <a:pPr marL="0" indent="0">
              <a:buNone/>
            </a:pPr>
            <a:r>
              <a:rPr lang="ru-RU" sz="45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-для более краткой и перспективной речи;</a:t>
            </a:r>
          </a:p>
          <a:p>
            <a:pPr marL="0" indent="0">
              <a:buNone/>
            </a:pPr>
            <a:r>
              <a:rPr lang="ru-RU" sz="45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-для того чтобы показать свою </a:t>
            </a:r>
            <a:r>
              <a:rPr lang="ru-RU" sz="45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принадлежность;</a:t>
            </a:r>
          </a:p>
          <a:p>
            <a:pPr marL="0" indent="0">
              <a:buNone/>
            </a:pPr>
            <a:r>
              <a:rPr lang="ru-RU" sz="45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45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создания эффекта новизны; </a:t>
            </a:r>
          </a:p>
          <a:p>
            <a:pPr marL="0" indent="0">
              <a:buNone/>
            </a:pPr>
            <a:r>
              <a:rPr lang="ru-RU" sz="45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-ради забавы и удовольствия, чтобы придать своей речи </a:t>
            </a:r>
            <a:r>
              <a:rPr lang="ru-RU" sz="45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юмор</a:t>
            </a:r>
            <a:r>
              <a:rPr lang="ru-RU" sz="45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>
              <a:buFontTx/>
              <a:buChar char="-"/>
            </a:pPr>
            <a:r>
              <a:rPr lang="ru-RU" sz="45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sz="45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придания речи </a:t>
            </a:r>
            <a:r>
              <a:rPr lang="ru-RU" sz="45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солидности;</a:t>
            </a:r>
          </a:p>
          <a:p>
            <a:pPr marL="0" indent="0">
              <a:buNone/>
            </a:pPr>
            <a:r>
              <a:rPr lang="ru-RU" sz="45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45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усилить </a:t>
            </a:r>
            <a:r>
              <a:rPr lang="ru-RU" sz="45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или уменьшить серьезность разговора.</a:t>
            </a:r>
          </a:p>
          <a:p>
            <a:pPr marL="0" indent="0"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847" y="60113"/>
            <a:ext cx="4667794" cy="254459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07086" y="1332411"/>
            <a:ext cx="4107182" cy="2801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880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2612571"/>
          </a:xfrm>
          <a:gradFill flip="none" rotWithShape="1">
            <a:gsLst>
              <a:gs pos="0">
                <a:srgbClr val="990000">
                  <a:alpha val="83000"/>
                </a:srgbClr>
              </a:gs>
              <a:gs pos="30000">
                <a:srgbClr val="990000">
                  <a:alpha val="95000"/>
                </a:srgbClr>
              </a:gs>
              <a:gs pos="73000">
                <a:srgbClr val="05001A">
                  <a:alpha val="97000"/>
                </a:srgbClr>
              </a:gs>
              <a:gs pos="98000">
                <a:srgbClr val="05001A"/>
              </a:gs>
            </a:gsLst>
            <a:lin ang="2700000" scaled="1"/>
            <a:tileRect/>
          </a:gradFill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56343" y="261258"/>
            <a:ext cx="10305143" cy="2177142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sz="5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</a:t>
            </a:r>
            <a:r>
              <a:rPr lang="ru-RU" sz="5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5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</a:t>
            </a:r>
          </a:p>
          <a:p>
            <a:pPr marL="0" indent="0" algn="ctr">
              <a:buNone/>
            </a:pPr>
            <a:r>
              <a:rPr lang="ru-RU" sz="4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Молодежному сленгу свойственна размытость границ. Выделить его как замкнутую подсистему, как объект наблюдения можно только условно. Молодежный сленг отражает стремление молодых людей отличаться от взрослых, и быть похожим на других подростков в их речи.</a:t>
            </a:r>
            <a:endParaRPr lang="ru-RU" sz="4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35430" y="3004456"/>
            <a:ext cx="5021942" cy="341085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Английский сленг делает динамичным речь англичан. Ведь столько заимствований приобретает язык из различных субкультур, молодежных групп.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34400" y="2159226"/>
            <a:ext cx="3142343" cy="454637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4431831">
            <a:off x="5288758" y="2936029"/>
            <a:ext cx="3077028" cy="3243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3565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4294967295"/>
          </p:nvPr>
        </p:nvSpPr>
        <p:spPr>
          <a:xfrm>
            <a:off x="5646738" y="-1588"/>
            <a:ext cx="6545262" cy="6858001"/>
          </a:xfrm>
          <a:gradFill>
            <a:gsLst>
              <a:gs pos="5000">
                <a:srgbClr val="990000">
                  <a:alpha val="59000"/>
                </a:srgbClr>
              </a:gs>
              <a:gs pos="32000">
                <a:srgbClr val="990000">
                  <a:alpha val="95000"/>
                </a:srgbClr>
              </a:gs>
              <a:gs pos="57000">
                <a:srgbClr val="05001A">
                  <a:alpha val="97000"/>
                </a:srgbClr>
              </a:gs>
              <a:gs pos="76000">
                <a:srgbClr val="05001A"/>
              </a:gs>
            </a:gsLst>
            <a:lin ang="2700000" scaled="1"/>
          </a:gradFill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endParaRPr lang="ru-RU" dirty="0" smtClean="0"/>
          </a:p>
          <a:p>
            <a:pPr marL="0" indent="0" algn="ctr">
              <a:buNone/>
            </a:pPr>
            <a:r>
              <a:rPr lang="ru-RU" sz="47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</a:t>
            </a:r>
            <a:r>
              <a:rPr lang="ru-RU" sz="47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47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нравится </a:t>
            </a:r>
          </a:p>
          <a:p>
            <a:pPr marL="0" indent="0" algn="ctr">
              <a:buNone/>
            </a:pPr>
            <a:r>
              <a:rPr lang="ru-RU" sz="47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</a:t>
            </a:r>
            <a:r>
              <a:rPr lang="ru-RU" sz="47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пошли</a:t>
            </a:r>
          </a:p>
          <a:p>
            <a:pPr marL="0" indent="0" algn="ctr">
              <a:buNone/>
            </a:pPr>
            <a:r>
              <a:rPr lang="ru-RU" sz="47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</a:t>
            </a:r>
            <a:r>
              <a:rPr lang="ru-RU" sz="47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привет</a:t>
            </a:r>
          </a:p>
          <a:p>
            <a:pPr marL="0" indent="0" algn="ctr">
              <a:buNone/>
            </a:pPr>
            <a:r>
              <a:rPr lang="ru-RU" sz="47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Okay</a:t>
            </a:r>
            <a:r>
              <a:rPr lang="ru-RU" sz="47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–хорошо</a:t>
            </a:r>
          </a:p>
          <a:p>
            <a:pPr marL="0" indent="0" algn="ctr">
              <a:buNone/>
            </a:pPr>
            <a:r>
              <a:rPr lang="ru-RU" sz="47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Lol</a:t>
            </a:r>
            <a:r>
              <a:rPr lang="ru-RU" sz="47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смешно </a:t>
            </a:r>
          </a:p>
          <a:p>
            <a:pPr marL="0" indent="0" algn="ctr">
              <a:buNone/>
            </a:pPr>
            <a:r>
              <a:rPr lang="ru-RU" sz="47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Kek</a:t>
            </a:r>
            <a:r>
              <a:rPr lang="ru-RU" sz="47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смешной человек или смешная ситуация</a:t>
            </a:r>
          </a:p>
          <a:p>
            <a:pPr marL="0" indent="0" algn="ctr">
              <a:buNone/>
            </a:pPr>
            <a:r>
              <a:rPr lang="ru-RU" sz="47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Crush</a:t>
            </a:r>
            <a:r>
              <a:rPr lang="ru-RU" sz="47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человек который очень нравится (любимчик)</a:t>
            </a:r>
          </a:p>
          <a:p>
            <a:pPr marL="0" indent="0" algn="ctr">
              <a:buNone/>
            </a:pPr>
            <a:r>
              <a:rPr lang="ru-RU" sz="47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Cringe</a:t>
            </a:r>
            <a:r>
              <a:rPr lang="ru-RU" sz="47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испытывать чувств стыда </a:t>
            </a:r>
          </a:p>
          <a:p>
            <a:pPr marL="0" indent="0" algn="ctr">
              <a:buNone/>
            </a:pPr>
            <a:r>
              <a:rPr lang="ru-RU" sz="47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Trash</a:t>
            </a:r>
            <a:r>
              <a:rPr lang="ru-RU" sz="47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ужас, кошмар </a:t>
            </a:r>
          </a:p>
          <a:p>
            <a:pPr marL="0" indent="0" algn="ctr">
              <a:buNone/>
            </a:pPr>
            <a:endParaRPr lang="ru-RU" sz="4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12590" y="1414906"/>
            <a:ext cx="3358466" cy="386660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375085">
            <a:off x="2477505" y="2129001"/>
            <a:ext cx="2905676" cy="426514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18011" y="156754"/>
            <a:ext cx="459812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Английский сленг в русской речи 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2059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4294967295"/>
          </p:nvPr>
        </p:nvSpPr>
        <p:spPr>
          <a:xfrm>
            <a:off x="0" y="0"/>
            <a:ext cx="6172200" cy="6858000"/>
          </a:xfrm>
          <a:gradFill flip="none" rotWithShape="1">
            <a:gsLst>
              <a:gs pos="0">
                <a:srgbClr val="990000">
                  <a:alpha val="68000"/>
                </a:srgbClr>
              </a:gs>
              <a:gs pos="20000">
                <a:srgbClr val="990000">
                  <a:alpha val="92000"/>
                </a:srgbClr>
              </a:gs>
              <a:gs pos="68000">
                <a:srgbClr val="05001A">
                  <a:alpha val="98000"/>
                </a:srgbClr>
              </a:gs>
              <a:gs pos="93000">
                <a:srgbClr val="05001A"/>
              </a:gs>
            </a:gsLst>
            <a:lin ang="2700000" scaled="1"/>
            <a:tileRect/>
          </a:gradFill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en-US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Swag</a:t>
            </a:r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стильный, модный</a:t>
            </a:r>
            <a:endParaRPr lang="ru-RU" sz="3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32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Yass</a:t>
            </a:r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queen</a:t>
            </a:r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используется для выражения уверенности гордости</a:t>
            </a:r>
          </a:p>
          <a:p>
            <a:pPr marL="0" indent="0" algn="ctr">
              <a:buNone/>
            </a:pPr>
            <a:r>
              <a:rPr lang="ru-RU" sz="32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I’m</a:t>
            </a:r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down</a:t>
            </a:r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согласится или заинтересоваться</a:t>
            </a:r>
          </a:p>
          <a:p>
            <a:pPr marL="0" indent="0" algn="ctr">
              <a:buNone/>
            </a:pPr>
            <a:r>
              <a:rPr lang="ru-RU" sz="32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Basic</a:t>
            </a:r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описание скучного и неинтересного человека</a:t>
            </a:r>
          </a:p>
          <a:p>
            <a:pPr marL="0" indent="0" algn="ctr">
              <a:buNone/>
            </a:pPr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Tight</a:t>
            </a:r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хороший, отличный, мощный человек</a:t>
            </a:r>
          </a:p>
          <a:p>
            <a:pPr marL="0" indent="0" algn="ctr">
              <a:buNone/>
            </a:pPr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Cheesy-</a:t>
            </a:r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безвкусный</a:t>
            </a:r>
          </a:p>
          <a:p>
            <a:pPr marL="0" indent="0" algn="ctr">
              <a:buNone/>
            </a:pPr>
            <a:r>
              <a:rPr lang="en-US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Lit-</a:t>
            </a:r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отлично, здорово, классно</a:t>
            </a:r>
          </a:p>
          <a:p>
            <a:pPr marL="0" indent="0" algn="ctr"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87155">
            <a:off x="6670493" y="2358139"/>
            <a:ext cx="2247900" cy="351472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08128" y="2330477"/>
            <a:ext cx="2247900" cy="370785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805749" y="444136"/>
            <a:ext cx="465037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Популярный сленг в английском языке 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2562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7010400"/>
          </a:xfrm>
          <a:prstGeom prst="rect">
            <a:avLst/>
          </a:prstGeom>
          <a:gradFill>
            <a:gsLst>
              <a:gs pos="0">
                <a:schemeClr val="accent2">
                  <a:lumMod val="5000"/>
                  <a:lumOff val="95000"/>
                  <a:alpha val="0"/>
                </a:schemeClr>
              </a:gs>
              <a:gs pos="74000">
                <a:schemeClr val="accent2">
                  <a:lumMod val="45000"/>
                  <a:lumOff val="55000"/>
                </a:schemeClr>
              </a:gs>
              <a:gs pos="83000">
                <a:schemeClr val="accent2">
                  <a:lumMod val="45000"/>
                  <a:lumOff val="55000"/>
                </a:schemeClr>
              </a:gs>
              <a:gs pos="100000">
                <a:schemeClr val="accent2">
                  <a:lumMod val="30000"/>
                  <a:lumOff val="70000"/>
                </a:schemeClr>
              </a:gs>
            </a:gsLst>
            <a:path path="circle">
              <a:fillToRect r="100000" b="100000"/>
            </a:path>
          </a:gradFill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12192000" cy="7010400"/>
          </a:xfrm>
          <a:gradFill flip="none" rotWithShape="1">
            <a:gsLst>
              <a:gs pos="25000">
                <a:srgbClr val="990000">
                  <a:alpha val="57000"/>
                </a:srgbClr>
              </a:gs>
              <a:gs pos="87000">
                <a:srgbClr val="05001A">
                  <a:alpha val="87000"/>
                </a:srgbClr>
              </a:gs>
              <a:gs pos="100000">
                <a:srgbClr val="05001A">
                  <a:alpha val="55000"/>
                </a:srgbClr>
              </a:gs>
            </a:gsLst>
            <a:lin ang="2700000" scaled="1"/>
            <a:tileRect/>
          </a:gradFill>
        </p:spPr>
        <p:txBody>
          <a:bodyPr>
            <a:normAutofit/>
          </a:bodyPr>
          <a:lstStyle/>
          <a:p>
            <a:endParaRPr lang="ru-RU" sz="6600" dirty="0" smtClean="0">
              <a:solidFill>
                <a:schemeClr val="bg1"/>
              </a:solidFill>
            </a:endParaRPr>
          </a:p>
          <a:p>
            <a:endParaRPr lang="ru-RU" sz="6600" dirty="0">
              <a:solidFill>
                <a:schemeClr val="bg1"/>
              </a:solidFill>
              <a:cs typeface="Times New Roman" panose="02020603050405020304" pitchFamily="18" charset="0"/>
            </a:endParaRPr>
          </a:p>
          <a:p>
            <a:r>
              <a:rPr lang="ru-RU" sz="8800" dirty="0" smtClean="0">
                <a:solidFill>
                  <a:schemeClr val="bg1"/>
                </a:solidFill>
                <a:latin typeface="Bookman Old Style" panose="02050604050505020204" pitchFamily="18" charset="0"/>
              </a:rPr>
              <a:t>спасибо за внимание</a:t>
            </a:r>
            <a:r>
              <a:rPr lang="ru-RU" sz="8800" dirty="0" smtClean="0">
                <a:solidFill>
                  <a:schemeClr val="bg1"/>
                </a:solidFill>
                <a:latin typeface="Bookman Old Style" panose="02050604050505020204" pitchFamily="18" charset="0"/>
              </a:rPr>
              <a:t>!</a:t>
            </a:r>
            <a:endParaRPr lang="ru-RU" sz="8800" dirty="0">
              <a:solidFill>
                <a:schemeClr val="bg1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0982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349</TotalTime>
  <Words>318</Words>
  <Application>Microsoft Office PowerPoint</Application>
  <PresentationFormat>Широкоэкранный</PresentationFormat>
  <Paragraphs>66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5" baseType="lpstr">
      <vt:lpstr>Arial</vt:lpstr>
      <vt:lpstr>Bookman Old Style</vt:lpstr>
      <vt:lpstr>Calibri</vt:lpstr>
      <vt:lpstr>Calibri Light</vt:lpstr>
      <vt:lpstr>Times New Roman</vt:lpstr>
      <vt:lpstr>Тема Office</vt:lpstr>
      <vt:lpstr>Презентация PowerPoint</vt:lpstr>
      <vt:lpstr>        </vt:lpstr>
      <vt:lpstr> Сленг в английском языке      Сленг является важным аспектом лингвистики, особенно в английском языке. Английский язык делится на формальный (литературный) и неформальный (нелитературный) язык.  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34</cp:revision>
  <dcterms:created xsi:type="dcterms:W3CDTF">2024-02-12T14:55:46Z</dcterms:created>
  <dcterms:modified xsi:type="dcterms:W3CDTF">2024-02-18T18:26:31Z</dcterms:modified>
</cp:coreProperties>
</file>