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B1A3AB8-7306-40E0-9CCA-ABD725C96A5B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0966A88-240F-4991-953C-02586CE72457}" type="slidenum">
              <a:rPr lang="ru-RU" smtClean="0"/>
              <a:t>‹#›</a:t>
            </a:fld>
            <a:endParaRPr lang="ru-RU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151050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A3AB8-7306-40E0-9CCA-ABD725C96A5B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6A88-240F-4991-953C-02586CE724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423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A3AB8-7306-40E0-9CCA-ABD725C96A5B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6A88-240F-4991-953C-02586CE724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6101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A3AB8-7306-40E0-9CCA-ABD725C96A5B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6A88-240F-4991-953C-02586CE724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686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B1A3AB8-7306-40E0-9CCA-ABD725C96A5B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0966A88-240F-4991-953C-02586CE7245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8866605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A3AB8-7306-40E0-9CCA-ABD725C96A5B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6A88-240F-4991-953C-02586CE724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636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A3AB8-7306-40E0-9CCA-ABD725C96A5B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6A88-240F-4991-953C-02586CE724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997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A3AB8-7306-40E0-9CCA-ABD725C96A5B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6A88-240F-4991-953C-02586CE724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265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A3AB8-7306-40E0-9CCA-ABD725C96A5B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6A88-240F-4991-953C-02586CE724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14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B1A3AB8-7306-40E0-9CCA-ABD725C96A5B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0966A88-240F-4991-953C-02586CE7245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13431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B1A3AB8-7306-40E0-9CCA-ABD725C96A5B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0966A88-240F-4991-953C-02586CE7245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35173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B1A3AB8-7306-40E0-9CCA-ABD725C96A5B}" type="datetimeFigureOut">
              <a:rPr lang="ru-RU" smtClean="0"/>
              <a:t>06.03.2024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90966A88-240F-4991-953C-02586CE7245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08195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sM94kX-il18" TargetMode="External"/><Relationship Id="rId3" Type="http://schemas.openxmlformats.org/officeDocument/2006/relationships/hyperlink" Target="https://www.youtube.com/watch?v=DdNMAUCIP18" TargetMode="External"/><Relationship Id="rId7" Type="http://schemas.openxmlformats.org/officeDocument/2006/relationships/hyperlink" Target="https://www.youtube.com/watch?v=hA5J4wEKTsA" TargetMode="External"/><Relationship Id="rId2" Type="http://schemas.openxmlformats.org/officeDocument/2006/relationships/hyperlink" Target="https://www.youtube.com/watch?v=Wr4fSqJzFl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s-zmqY1VCsE" TargetMode="External"/><Relationship Id="rId5" Type="http://schemas.openxmlformats.org/officeDocument/2006/relationships/hyperlink" Target="https://www.youtube.com/watch?v=cx5UaMr9V-Y" TargetMode="External"/><Relationship Id="rId4" Type="http://schemas.openxmlformats.org/officeDocument/2006/relationships/hyperlink" Target="https://www.youtube.com/watch?v=vqobycWSWjc" TargetMode="External"/><Relationship Id="rId9" Type="http://schemas.openxmlformats.org/officeDocument/2006/relationships/hyperlink" Target="https://www.youtube.com/watch?v=Jl3dXwRDPUE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3lBnxE4Cp0" TargetMode="External"/><Relationship Id="rId2" Type="http://schemas.openxmlformats.org/officeDocument/2006/relationships/hyperlink" Target="https://www.youtube.com/watch?v=ein-b65_428&amp;t=94s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6ED98A-7D88-7340-F692-298AB6F6BC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1768" y="1430593"/>
            <a:ext cx="9468464" cy="3385235"/>
          </a:xfrm>
        </p:spPr>
        <p:txBody>
          <a:bodyPr/>
          <a:lstStyle/>
          <a:p>
            <a:r>
              <a:rPr lang="ru-RU" sz="80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Культурное пространство в 1930-е гг.</a:t>
            </a:r>
          </a:p>
        </p:txBody>
      </p:sp>
    </p:spTree>
    <p:extLst>
      <p:ext uri="{BB962C8B-B14F-4D97-AF65-F5344CB8AC3E}">
        <p14:creationId xmlns:p14="http://schemas.microsoft.com/office/powerpoint/2010/main" val="35141308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20A7A59-FC4C-A715-1335-32CB6B319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9110" y="117987"/>
            <a:ext cx="9275923" cy="594187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5F824C2-2B14-D9C0-DEB8-3A9BCD952E68}"/>
              </a:ext>
            </a:extLst>
          </p:cNvPr>
          <p:cNvSpPr txBox="1"/>
          <p:nvPr/>
        </p:nvSpPr>
        <p:spPr>
          <a:xfrm flipH="1">
            <a:off x="2072522" y="6164825"/>
            <a:ext cx="5050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С. В. Герасимов «Колхозный праздник»</a:t>
            </a:r>
          </a:p>
        </p:txBody>
      </p:sp>
    </p:spTree>
    <p:extLst>
      <p:ext uri="{BB962C8B-B14F-4D97-AF65-F5344CB8AC3E}">
        <p14:creationId xmlns:p14="http://schemas.microsoft.com/office/powerpoint/2010/main" val="48775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7B119F3-18D2-8EC0-1343-CC71E5A86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4993" y="214725"/>
            <a:ext cx="7919884" cy="59597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E9C3BDF-9084-6952-0BBA-74952A9599A2}"/>
              </a:ext>
            </a:extLst>
          </p:cNvPr>
          <p:cNvSpPr txBox="1"/>
          <p:nvPr/>
        </p:nvSpPr>
        <p:spPr>
          <a:xfrm flipH="1">
            <a:off x="2559219" y="6239931"/>
            <a:ext cx="5050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Б. В. Иогансон «Допрос коммунистов»</a:t>
            </a:r>
          </a:p>
        </p:txBody>
      </p:sp>
    </p:spTree>
    <p:extLst>
      <p:ext uri="{BB962C8B-B14F-4D97-AF65-F5344CB8AC3E}">
        <p14:creationId xmlns:p14="http://schemas.microsoft.com/office/powerpoint/2010/main" val="9381186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ластов А. А. Колхозный праздник - Виртуальный Pусский музей">
            <a:extLst>
              <a:ext uri="{FF2B5EF4-FFF2-40B4-BE49-F238E27FC236}">
                <a16:creationId xmlns:a16="http://schemas.microsoft.com/office/drawing/2014/main" id="{08BE5062-5608-A7DE-19B7-FC97B3BF0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799" y="191729"/>
            <a:ext cx="9365226" cy="577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2025C2-5526-0F19-428E-41FDA9362AA1}"/>
              </a:ext>
            </a:extLst>
          </p:cNvPr>
          <p:cNvSpPr txBox="1"/>
          <p:nvPr/>
        </p:nvSpPr>
        <p:spPr>
          <a:xfrm flipH="1">
            <a:off x="2028277" y="6107195"/>
            <a:ext cx="5050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А. А. Пластов «Колхозный праздник»</a:t>
            </a:r>
          </a:p>
        </p:txBody>
      </p:sp>
    </p:spTree>
    <p:extLst>
      <p:ext uri="{BB962C8B-B14F-4D97-AF65-F5344CB8AC3E}">
        <p14:creationId xmlns:p14="http://schemas.microsoft.com/office/powerpoint/2010/main" val="3973344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28CF24E-A4F2-DBB9-CC68-AF2F4A2C6A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261" y="147483"/>
            <a:ext cx="10192732" cy="620907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D547A30-404F-1F26-7809-002206C98AC1}"/>
              </a:ext>
            </a:extLst>
          </p:cNvPr>
          <p:cNvSpPr txBox="1"/>
          <p:nvPr/>
        </p:nvSpPr>
        <p:spPr>
          <a:xfrm flipH="1">
            <a:off x="1296261" y="6356555"/>
            <a:ext cx="5050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А. А. Дайнека «Стахановцы»</a:t>
            </a:r>
          </a:p>
        </p:txBody>
      </p:sp>
    </p:spTree>
    <p:extLst>
      <p:ext uri="{BB962C8B-B14F-4D97-AF65-F5344CB8AC3E}">
        <p14:creationId xmlns:p14="http://schemas.microsoft.com/office/powerpoint/2010/main" val="19974778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A0329D3-5D28-8592-6872-2D6B67879D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528" y="265471"/>
            <a:ext cx="10333703" cy="516685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33F12AE-F219-26B7-0832-C396A7462B8D}"/>
              </a:ext>
            </a:extLst>
          </p:cNvPr>
          <p:cNvSpPr txBox="1"/>
          <p:nvPr/>
        </p:nvSpPr>
        <p:spPr>
          <a:xfrm flipH="1">
            <a:off x="1541581" y="5576253"/>
            <a:ext cx="5050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А. Н. Самохвалов «Советская физкультура»</a:t>
            </a:r>
          </a:p>
        </p:txBody>
      </p:sp>
    </p:spTree>
    <p:extLst>
      <p:ext uri="{BB962C8B-B14F-4D97-AF65-F5344CB8AC3E}">
        <p14:creationId xmlns:p14="http://schemas.microsoft.com/office/powerpoint/2010/main" val="482383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F2AA7CA-5F21-665E-55F4-7F50ABADA8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269" y="149081"/>
            <a:ext cx="8979034" cy="59710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A5F65A2-8BFE-ECE2-49B9-35834A785D43}"/>
              </a:ext>
            </a:extLst>
          </p:cNvPr>
          <p:cNvSpPr txBox="1"/>
          <p:nvPr/>
        </p:nvSpPr>
        <p:spPr>
          <a:xfrm flipH="1">
            <a:off x="2092673" y="6133290"/>
            <a:ext cx="6785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М. В. Нестеров «Портрет О. Ю. Шмидта» («Сердце Шмидта»)</a:t>
            </a:r>
          </a:p>
        </p:txBody>
      </p:sp>
    </p:spTree>
    <p:extLst>
      <p:ext uri="{BB962C8B-B14F-4D97-AF65-F5344CB8AC3E}">
        <p14:creationId xmlns:p14="http://schemas.microsoft.com/office/powerpoint/2010/main" val="35805655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186DEF-4B4A-0D37-D6F0-93F2DAE544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1144" y="0"/>
            <a:ext cx="4688086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B474247-A8A9-7C94-9576-EADC10DE6CAB}"/>
              </a:ext>
            </a:extLst>
          </p:cNvPr>
          <p:cNvSpPr txBox="1"/>
          <p:nvPr/>
        </p:nvSpPr>
        <p:spPr>
          <a:xfrm flipH="1">
            <a:off x="6954239" y="2685570"/>
            <a:ext cx="5050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«Портрет А. М. Горького»</a:t>
            </a:r>
          </a:p>
        </p:txBody>
      </p:sp>
    </p:spTree>
    <p:extLst>
      <p:ext uri="{BB962C8B-B14F-4D97-AF65-F5344CB8AC3E}">
        <p14:creationId xmlns:p14="http://schemas.microsoft.com/office/powerpoint/2010/main" val="39365959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046E68-B487-3178-33BF-47D66D850ABD}"/>
              </a:ext>
            </a:extLst>
          </p:cNvPr>
          <p:cNvSpPr txBox="1"/>
          <p:nvPr/>
        </p:nvSpPr>
        <p:spPr>
          <a:xfrm>
            <a:off x="3554361" y="0"/>
            <a:ext cx="510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Музыка 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94D3AA-6585-BEA2-FEF4-FE1E6BF645F5}"/>
              </a:ext>
            </a:extLst>
          </p:cNvPr>
          <p:cNvSpPr txBox="1"/>
          <p:nvPr/>
        </p:nvSpPr>
        <p:spPr>
          <a:xfrm>
            <a:off x="718984" y="788691"/>
            <a:ext cx="11473016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С. С. Прокофьев опера «Семен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Котко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симфоническая сказка «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Петя и волк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»;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Д. Д. Шостакович опера «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Леди Макбет Мценского уезда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(«Катерина Измайлова»);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Четвертая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Пятая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Шестая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симфонии;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Развивается песенное творчество: авторами выступали поэты М. В. Исаковский, В. И. Лебедем-Кумач, А. А. Прокофьев; композиторами – братья Покрасс, А. В. Алесандров, И. О. Дунаевский, Н. В. Богословский, М. И. Блантер;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Популярные песни: Л. Орлова «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Марш энтузиастов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»; Л. Утесов «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Сердце, тебе не хочется покоя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«Марш веселых ребят», «Московские окна»; «Неудачное свидание» (композитор А. Цфасман), «Песня о встречном» (композитор Д. Д. Шостакович), «Песня о веселом ветре» и «Спортивный марш» (композитор И. О. Дунаевский).</a:t>
            </a:r>
          </a:p>
        </p:txBody>
      </p:sp>
    </p:spTree>
    <p:extLst>
      <p:ext uri="{BB962C8B-B14F-4D97-AF65-F5344CB8AC3E}">
        <p14:creationId xmlns:p14="http://schemas.microsoft.com/office/powerpoint/2010/main" val="39613501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645E28B-1C78-3AA0-198B-911B42A02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142" y="18435"/>
            <a:ext cx="4375845" cy="634180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87BBBC-AA4A-1EB7-B6B0-58E2F7571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4509" y="18436"/>
            <a:ext cx="4619749" cy="63418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24A75D1-57FC-F679-59DF-2037372C94AA}"/>
              </a:ext>
            </a:extLst>
          </p:cNvPr>
          <p:cNvSpPr txBox="1"/>
          <p:nvPr/>
        </p:nvSpPr>
        <p:spPr>
          <a:xfrm flipH="1">
            <a:off x="4367831" y="6445043"/>
            <a:ext cx="6785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Любовь Орлова и Леонид Утесов</a:t>
            </a:r>
          </a:p>
        </p:txBody>
      </p:sp>
    </p:spTree>
    <p:extLst>
      <p:ext uri="{BB962C8B-B14F-4D97-AF65-F5344CB8AC3E}">
        <p14:creationId xmlns:p14="http://schemas.microsoft.com/office/powerpoint/2010/main" val="41516639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912D10-1BE8-2A8C-F8A0-4028BE52BF87}"/>
              </a:ext>
            </a:extLst>
          </p:cNvPr>
          <p:cNvSpPr txBox="1"/>
          <p:nvPr/>
        </p:nvSpPr>
        <p:spPr>
          <a:xfrm>
            <a:off x="3554361" y="0"/>
            <a:ext cx="510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Архитектура  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03C065-C3C0-570D-5742-3141D7017A63}"/>
              </a:ext>
            </a:extLst>
          </p:cNvPr>
          <p:cNvSpPr txBox="1"/>
          <p:nvPr/>
        </p:nvSpPr>
        <p:spPr>
          <a:xfrm>
            <a:off x="718984" y="523220"/>
            <a:ext cx="1147301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1930-е гг. – время интенсивного строительства;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1935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принят план реконструкции Москвы, который предусматривал расширение улиц и строительство новых площадей, в частности была построена первая линия московского метро Сокольники-Парк культуры;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смену конструктивизму приходит </a:t>
            </a: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«сталинский неоклассицизм»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И. В. Жолтовский жилой дом на Моховой, К. Я. Алабян здание театра Красной Армии.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BD9B66D-4AD2-2419-242F-9C7387DE67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910" y="2979327"/>
            <a:ext cx="5724832" cy="34921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D21F3A6-C27D-FE07-1752-1B41657D67F1}"/>
              </a:ext>
            </a:extLst>
          </p:cNvPr>
          <p:cNvSpPr txBox="1"/>
          <p:nvPr/>
        </p:nvSpPr>
        <p:spPr>
          <a:xfrm flipH="1">
            <a:off x="3111910" y="6471475"/>
            <a:ext cx="6785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Жилой дом на Моховой</a:t>
            </a:r>
          </a:p>
        </p:txBody>
      </p:sp>
    </p:spTree>
    <p:extLst>
      <p:ext uri="{BB962C8B-B14F-4D97-AF65-F5344CB8AC3E}">
        <p14:creationId xmlns:p14="http://schemas.microsoft.com/office/powerpoint/2010/main" val="3719647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43133F-B8B8-3786-DDAB-35507B9A2F58}"/>
              </a:ext>
            </a:extLst>
          </p:cNvPr>
          <p:cNvSpPr txBox="1"/>
          <p:nvPr/>
        </p:nvSpPr>
        <p:spPr>
          <a:xfrm>
            <a:off x="693174" y="0"/>
            <a:ext cx="11498825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1930-е гг. происходит огосударствление культуры и наступление на церковь.</a:t>
            </a:r>
          </a:p>
          <a:p>
            <a:pPr algn="just"/>
            <a:r>
              <a:rPr lang="ru-RU" sz="2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1929 г.</a:t>
            </a:r>
            <a:r>
              <a:rPr lang="ru-RU" sz="2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с поста наркома просвещения был снят А. В. Луначарский (который выступал за многообразие направлений и стилей в культуре и сохранение культурного наследия царской России), на его место был назначен А. С, Бубнов (предпочитал административные методы управления).</a:t>
            </a:r>
          </a:p>
          <a:p>
            <a:pPr algn="just"/>
            <a:r>
              <a:rPr lang="ru-RU" sz="2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Были ликвидированы РАПП, РАПМ, АХРР и другие объединения.</a:t>
            </a:r>
          </a:p>
          <a:p>
            <a:pPr algn="just"/>
            <a:r>
              <a:rPr lang="ru-RU" sz="22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1931 г.</a:t>
            </a:r>
            <a:r>
              <a:rPr lang="ru-RU" sz="2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создан Союз художеств СССР.</a:t>
            </a:r>
          </a:p>
          <a:p>
            <a:pPr algn="just"/>
            <a:r>
              <a:rPr lang="ru-RU" sz="22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1932 г.</a:t>
            </a:r>
            <a:r>
              <a:rPr lang="ru-RU" sz="2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созданы Союз советских архитекторов и Союз композиторов СССР.</a:t>
            </a:r>
          </a:p>
          <a:p>
            <a:pPr algn="just"/>
            <a:r>
              <a:rPr lang="ru-RU" sz="22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1934 г.</a:t>
            </a:r>
            <a:r>
              <a:rPr lang="ru-RU" sz="2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создан Союз писателей СССР (первым председателем был М. Горький, с 1936 г. – А. </a:t>
            </a:r>
            <a:r>
              <a:rPr lang="ru-RU" sz="22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2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Фадеев).</a:t>
            </a:r>
          </a:p>
          <a:p>
            <a:pPr algn="just"/>
            <a:r>
              <a:rPr lang="ru-RU" sz="2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1936 г.</a:t>
            </a:r>
            <a:r>
              <a:rPr lang="ru-RU" sz="2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организован Всесоюзный комитет по делам искусств при СНК (для общего руководства творческой жизнью).</a:t>
            </a:r>
          </a:p>
          <a:p>
            <a:pPr algn="just"/>
            <a:r>
              <a:rPr lang="ru-RU" sz="2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планы первых пятилеток обязательно включались показатели культурного строительства, которые необходимо было достичь.</a:t>
            </a:r>
          </a:p>
          <a:p>
            <a:pPr algn="just"/>
            <a:r>
              <a:rPr lang="ru-RU" sz="2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1931 г.</a:t>
            </a:r>
            <a:r>
              <a:rPr lang="ru-RU" sz="2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уничтожен (взорван) храм Христа Спасителя в Москве.</a:t>
            </a:r>
          </a:p>
          <a:p>
            <a:pPr algn="just"/>
            <a:r>
              <a:rPr lang="ru-RU" sz="2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1936 г.</a:t>
            </a:r>
            <a:r>
              <a:rPr lang="ru-RU" sz="2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уничтожен Казанский собор.</a:t>
            </a:r>
          </a:p>
          <a:p>
            <a:pPr algn="just"/>
            <a:r>
              <a:rPr lang="ru-RU" sz="2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1932г.</a:t>
            </a:r>
            <a:r>
              <a:rPr lang="ru-RU" sz="2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объявлена «безбожная пятилетка», целью которой было упразднение всех молитвенных сооружений любых конфессий.</a:t>
            </a:r>
          </a:p>
          <a:p>
            <a:pPr algn="just"/>
            <a:r>
              <a:rPr lang="ru-RU" sz="2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совещании стахановцев в </a:t>
            </a:r>
            <a:r>
              <a:rPr lang="ru-RU" sz="22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1935 г.</a:t>
            </a:r>
            <a:r>
              <a:rPr lang="ru-RU" sz="22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И. В, Сталин сказал, что «…жить стало лучше. Жить стало веселее».</a:t>
            </a:r>
          </a:p>
        </p:txBody>
      </p:sp>
    </p:spTree>
    <p:extLst>
      <p:ext uri="{BB962C8B-B14F-4D97-AF65-F5344CB8AC3E}">
        <p14:creationId xmlns:p14="http://schemas.microsoft.com/office/powerpoint/2010/main" val="32512289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C1095E6-E06C-D4B1-862E-D141E946C5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342" y="114300"/>
            <a:ext cx="8362336" cy="627175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BE4AF03-AFAF-9F6F-4748-39882C66C684}"/>
              </a:ext>
            </a:extLst>
          </p:cNvPr>
          <p:cNvSpPr txBox="1"/>
          <p:nvPr/>
        </p:nvSpPr>
        <p:spPr>
          <a:xfrm flipH="1">
            <a:off x="3111910" y="6471475"/>
            <a:ext cx="6785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Театр Красной Армии</a:t>
            </a:r>
          </a:p>
        </p:txBody>
      </p:sp>
    </p:spTree>
    <p:extLst>
      <p:ext uri="{BB962C8B-B14F-4D97-AF65-F5344CB8AC3E}">
        <p14:creationId xmlns:p14="http://schemas.microsoft.com/office/powerpoint/2010/main" val="30324835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1CCCA4-5E08-CA2A-55DD-9074A395BEDA}"/>
              </a:ext>
            </a:extLst>
          </p:cNvPr>
          <p:cNvSpPr txBox="1"/>
          <p:nvPr/>
        </p:nvSpPr>
        <p:spPr>
          <a:xfrm>
            <a:off x="3554361" y="0"/>
            <a:ext cx="510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Скульптура   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6DCC0D-B460-259B-E422-C4D0EEF19135}"/>
              </a:ext>
            </a:extLst>
          </p:cNvPr>
          <p:cNvSpPr txBox="1"/>
          <p:nvPr/>
        </p:nvSpPr>
        <p:spPr>
          <a:xfrm>
            <a:off x="718983" y="776220"/>
            <a:ext cx="523445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 Степану Шаумяну в Ереване. Скульптор С. Д. Меркулов;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 «Жертвам 9 января 1905 г.». Скульптор М. Г. Манизер;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«Рабочий и колхозница». Скульптор В. И. Мухина.</a:t>
            </a:r>
          </a:p>
          <a:p>
            <a:pPr algn="just"/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1939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открытии Всесоюзной с/х выставке (ВСХВ) перед главным входом установили скульптуру Веры Мухиной «Рабочий и колхозница».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D4082C-AE78-6265-4359-39D81D22CC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568" y="1029221"/>
            <a:ext cx="5850194" cy="43876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B4FA940-8F2D-08EE-24FE-64D32C111F6D}"/>
              </a:ext>
            </a:extLst>
          </p:cNvPr>
          <p:cNvSpPr txBox="1"/>
          <p:nvPr/>
        </p:nvSpPr>
        <p:spPr>
          <a:xfrm flipH="1">
            <a:off x="6370076" y="5459447"/>
            <a:ext cx="5102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Памятник Степану Шаумяну</a:t>
            </a:r>
          </a:p>
        </p:txBody>
      </p:sp>
    </p:spTree>
    <p:extLst>
      <p:ext uri="{BB962C8B-B14F-4D97-AF65-F5344CB8AC3E}">
        <p14:creationId xmlns:p14="http://schemas.microsoft.com/office/powerpoint/2010/main" val="12728924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2658539-A84D-7DB3-BE36-53E39A0F4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4082" y="0"/>
            <a:ext cx="5089358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55258F2-7DF4-20C1-19CF-1EC56321FD6B}"/>
              </a:ext>
            </a:extLst>
          </p:cNvPr>
          <p:cNvSpPr txBox="1"/>
          <p:nvPr/>
        </p:nvSpPr>
        <p:spPr>
          <a:xfrm flipH="1">
            <a:off x="1119650" y="2878479"/>
            <a:ext cx="5102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Памятник жертвам 9 января 1905 г.</a:t>
            </a:r>
          </a:p>
        </p:txBody>
      </p:sp>
    </p:spTree>
    <p:extLst>
      <p:ext uri="{BB962C8B-B14F-4D97-AF65-F5344CB8AC3E}">
        <p14:creationId xmlns:p14="http://schemas.microsoft.com/office/powerpoint/2010/main" val="26422046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B1B0513-065E-0DF5-1620-40DB41174D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6658" y="0"/>
            <a:ext cx="5464542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1B1D8A3-5C71-A845-1985-7B9C98DFD4C8}"/>
              </a:ext>
            </a:extLst>
          </p:cNvPr>
          <p:cNvSpPr txBox="1"/>
          <p:nvPr/>
        </p:nvSpPr>
        <p:spPr>
          <a:xfrm flipH="1">
            <a:off x="7505701" y="2686750"/>
            <a:ext cx="43372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Рабочий и колхозница</a:t>
            </a:r>
          </a:p>
        </p:txBody>
      </p:sp>
    </p:spTree>
    <p:extLst>
      <p:ext uri="{BB962C8B-B14F-4D97-AF65-F5344CB8AC3E}">
        <p14:creationId xmlns:p14="http://schemas.microsoft.com/office/powerpoint/2010/main" val="33849986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36EE1A-6AEA-33C9-80C5-FAB78C72A62B}"/>
              </a:ext>
            </a:extLst>
          </p:cNvPr>
          <p:cNvSpPr txBox="1"/>
          <p:nvPr/>
        </p:nvSpPr>
        <p:spPr>
          <a:xfrm>
            <a:off x="3554361" y="0"/>
            <a:ext cx="510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Кинематограф  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393783-9B2F-E1E2-83D7-4ABA1020DF43}"/>
              </a:ext>
            </a:extLst>
          </p:cNvPr>
          <p:cNvSpPr txBox="1"/>
          <p:nvPr/>
        </p:nvSpPr>
        <p:spPr>
          <a:xfrm>
            <a:off x="718984" y="788691"/>
            <a:ext cx="11473016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Н. В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Экка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Путевка в жизнь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- первый звуковой фильм;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1938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Государственный техникум кинематографии был преобразован во Всесоюзный Государственный институт кинематографии (ВГИК);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1936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открылись специализированные киностудии: «Союзмультфильм», «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Союздетфильм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»;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Популярные документальные фильмы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Д. Ветров «Симфония Донбасса» и «Три песни о Ленине»; Я. Польский, А. Шафран, М. А. Трояновский «Челюскин»; М. Слуцкий «Будем, как Ленин»; М. Слуцкий и Р. Кармен «Ден нового мира» (по инициативе М. Горького);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Научно-популярные и учебные фильмы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«В глубинах моря», «Рукописи Пушкина», «Третьяковская галерея»;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Расцвет </a:t>
            </a: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музыкальных фильмов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Г. В. Александров «Веселые ребята», «Цирк», «Волга-Волга», «Светлый путь»; И. А. Пырьев «Трактористы», «Свинарка и пастух»;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Комедии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К. Юдин «Девушка с характером», Т. Лукашевич «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Подкидыш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А. Ивановский «Музыкальная история»;</a:t>
            </a:r>
          </a:p>
        </p:txBody>
      </p:sp>
    </p:spTree>
    <p:extLst>
      <p:ext uri="{BB962C8B-B14F-4D97-AF65-F5344CB8AC3E}">
        <p14:creationId xmlns:p14="http://schemas.microsoft.com/office/powerpoint/2010/main" val="2033403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104092-E23D-4768-409E-5A4684704564}"/>
              </a:ext>
            </a:extLst>
          </p:cNvPr>
          <p:cNvSpPr txBox="1"/>
          <p:nvPr/>
        </p:nvSpPr>
        <p:spPr>
          <a:xfrm>
            <a:off x="718984" y="110266"/>
            <a:ext cx="7923571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Историко-революционная тема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братья Васильевы «Чапаев», А.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Зархи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Хейвиц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«Депутат Балтики», Е.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Дзиган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«Мы из Кронштадта», Г. Козинцев и А. Трауберг «Трилогия о революционере Максиме», М. И. Ромм «Ленин в октябре» и «Ленин в 1918 г.», Е. И. Юткевич «Человек с ружьем»;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Патриотическое воспитание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В. М. Петров «Петр Первый», В. И. Пудовкин «Минин и Пожарский» и «Суворов», С. М. Эйзенштейн «Александр Невский»;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Фильмы на основе классической литературы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Я. Л. Протазанов «Бесприданница», И. М. Анненский «Медведь» и «Человек в футляре»;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Популярные артисты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Л. П. Орлова, М. А. Ладынина, М. И. Жаров, Н А. Крючков, Ф. Г. Раневская, Р. Я. Плятт, З. А. Федорова, Э. П. Гарин, В. В. Серов.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9392BF-9088-6BBC-F029-75ED0FE491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2555" y="903165"/>
            <a:ext cx="3367779" cy="505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8526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53234E7-F5EB-FF6B-0C4F-794731A57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610" y="781664"/>
            <a:ext cx="6258735" cy="417379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F0F866E-40D7-9647-8718-74B16494E2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2070" y="0"/>
            <a:ext cx="426720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0361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F513F0C-0FED-03C4-6818-32CC9E0C66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187" y="0"/>
            <a:ext cx="457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E9A629-9174-E03B-C234-C6E9B6CF0E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070" y="162232"/>
            <a:ext cx="4349890" cy="653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9938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0505220-E09B-9FB9-F306-609BCE85D2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637" y="82498"/>
            <a:ext cx="4462002" cy="669300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DC0DE2-7BA5-20BB-D991-81075998A1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6658" y="82498"/>
            <a:ext cx="4462002" cy="6693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9442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47873C8-57F8-7057-26B1-DDA5C2767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987" y="1032387"/>
            <a:ext cx="6096000" cy="43815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66C0008-DC29-E886-37C5-FA22F73067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5368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49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1D6D0C-29F6-FDF3-2913-FFFF7EAF8CF7}"/>
              </a:ext>
            </a:extLst>
          </p:cNvPr>
          <p:cNvSpPr txBox="1"/>
          <p:nvPr/>
        </p:nvSpPr>
        <p:spPr>
          <a:xfrm>
            <a:off x="3554361" y="0"/>
            <a:ext cx="510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Образование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461C18-E537-2D39-C5E9-1F2B62E38A22}"/>
              </a:ext>
            </a:extLst>
          </p:cNvPr>
          <p:cNvSpPr txBox="1"/>
          <p:nvPr/>
        </p:nvSpPr>
        <p:spPr>
          <a:xfrm>
            <a:off x="693175" y="523220"/>
            <a:ext cx="11498825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1930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постановлением ЦИК и СНК в стране вводится обязательное начальное (4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.), а в городах и рабочих поселках – неполное среднее образование (7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2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1932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школах вернулся урок как основная форма учебных занятий;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Были разработаны стандартные учебники;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Деятельность школы полностью регламентировалась, а содержание образования унифицировалось;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2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1934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установилась четкая структура школьного образования: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Начальная школа (1-4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Неполная средняя школа (1-7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Средняя школа (1-10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1934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было возвращено преподавание истории в школах;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Увеличилось количество школ, техникумов и вузов =&gt; рабфаки были ликвидированы;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2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1933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было введено обязательное распределение выпускников вузов на производстве, запрещалось использовать молодых специалистов не по специальности, по которой они закончили учебное заведение.</a:t>
            </a:r>
          </a:p>
        </p:txBody>
      </p:sp>
    </p:spTree>
    <p:extLst>
      <p:ext uri="{BB962C8B-B14F-4D97-AF65-F5344CB8AC3E}">
        <p14:creationId xmlns:p14="http://schemas.microsoft.com/office/powerpoint/2010/main" val="22746736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8F9073F-CD85-9C4C-65E8-908B39690D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278" y="0"/>
            <a:ext cx="457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519A94-8B7A-E001-1E76-246B0516FE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3862" y="0"/>
            <a:ext cx="454913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71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93B67E-ED52-A7DF-9F4C-B98EA5901D6C}"/>
              </a:ext>
            </a:extLst>
          </p:cNvPr>
          <p:cNvSpPr txBox="1"/>
          <p:nvPr/>
        </p:nvSpPr>
        <p:spPr>
          <a:xfrm>
            <a:off x="3554361" y="0"/>
            <a:ext cx="510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Наука и техника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61EFA4-5DCC-7441-E347-7020388F79C9}"/>
              </a:ext>
            </a:extLst>
          </p:cNvPr>
          <p:cNvSpPr txBox="1"/>
          <p:nvPr/>
        </p:nvSpPr>
        <p:spPr>
          <a:xfrm>
            <a:off x="693175" y="773943"/>
            <a:ext cx="1149882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Центральный институт авиационного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мотостроения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(ЦИАМ) работал над созданием мощных поршневых двигателей;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Всероссийский НИИ авиационных материалов (ВИАМ) разработал высококачественную сталь «хром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ансиль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и авиационную броню;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1937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экипаж В. П. Чкалова (Г. Ф. Байдуков, А. В. Беляков) совершил беспосадочный перелет Москва-Северный полюс-Портленд (более 9 тыс. км.);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1937 г.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экипаж М. М. Громова (А. Юмашев, С. Данилин) совершил беспосадочный перелет Москва-Северный полюс-Сан-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Джасинто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(11500 км.);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1938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женский экипаж В. С, Гризодубовой (П. Д. Осипенко, М. М. Раскова) на самолете «Родина» совершил беспосадочный перелет Москва-Дальний Восток (6450 км.);</a:t>
            </a:r>
          </a:p>
          <a:p>
            <a:pPr algn="just"/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Всем летчикам было присвоено звание Герой Советского Союза, введенное в </a:t>
            </a:r>
            <a:r>
              <a:rPr lang="ru-RU" sz="2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1934 г.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1930-е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началось активное освоение Арктики;</a:t>
            </a:r>
          </a:p>
        </p:txBody>
      </p:sp>
    </p:spTree>
    <p:extLst>
      <p:ext uri="{BB962C8B-B14F-4D97-AF65-F5344CB8AC3E}">
        <p14:creationId xmlns:p14="http://schemas.microsoft.com/office/powerpoint/2010/main" val="3661313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247C5E2-B4CA-F087-E627-0D8F3EBB9689}"/>
              </a:ext>
            </a:extLst>
          </p:cNvPr>
          <p:cNvSpPr txBox="1"/>
          <p:nvPr/>
        </p:nvSpPr>
        <p:spPr>
          <a:xfrm>
            <a:off x="718984" y="0"/>
            <a:ext cx="11473016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Освоение Арктики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комплекс мероприятий, экспедиций в 1930-е гг. направленных на обеспечение судоходства по Северному морскому пути от Белого моря до Берлинского пролива, а также геологическую разведку полезных ископаемых в Арктике.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1932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плавание ледокольного парохода «Сибиряков» под руководством ученого-энциклопедиста Отто Юльевича Шмидта;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1932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создано Главное управление Северного морского пути (Главсевморпуть) при СНК (О. Ю. Шмидт);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1933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экспедиция на пароходе «Челюскин» с целью отработки схемы доставки грузов по Северному морскому пути за одну летнюю навигацию.</a:t>
            </a:r>
          </a:p>
          <a:p>
            <a:pPr algn="just"/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Судно дошло до Чукотского моря, но попало в зону сплошных льдов (5 месяцев дрейфовало, затем затонуло).</a:t>
            </a:r>
          </a:p>
          <a:p>
            <a:pPr algn="just"/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Челюскинцы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участники арктической экспедиции 1933-34 гг. на пароходе «Челюскин», раздавленном льдами в Чукотском море, высадившиеся на льду и спасенные советскими летчиками.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6.06.1937г.-19.02.1938г.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работа первой в мире дрейфующей полярной станции «Северный Полюс-1» (И. Д. Панин). Все 4 полярника получили звание Героя Советского Союза;</a:t>
            </a:r>
          </a:p>
        </p:txBody>
      </p:sp>
    </p:spTree>
    <p:extLst>
      <p:ext uri="{BB962C8B-B14F-4D97-AF65-F5344CB8AC3E}">
        <p14:creationId xmlns:p14="http://schemas.microsoft.com/office/powerpoint/2010/main" val="2760755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181609-37FA-A4C9-6D0B-DC245C2CC4E9}"/>
              </a:ext>
            </a:extLst>
          </p:cNvPr>
          <p:cNvSpPr txBox="1"/>
          <p:nvPr/>
        </p:nvSpPr>
        <p:spPr>
          <a:xfrm>
            <a:off x="718984" y="0"/>
            <a:ext cx="11473016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1933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под руководством С. П. Королева по проекту Ф. А. Цандера научно-исследовательской организацией «Группа изучения реактивного движения» (ГИРД) была создана и запущена первая советская жидкостная ракета;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Основан Реактивный НИИ (РНИИ) в </a:t>
            </a:r>
            <a:r>
              <a:rPr lang="ru-RU" sz="2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1933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1939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успешно прошла испытание первая управляемая крылатая ракета;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1938-41 гг.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велись успешные разработки многоразрядной пусковой установки на базе грузового автомобиля («Катюша»);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М. В. Келдыш разработал математическую теорию флаттера, которая позволила авиаконструкторам защитить самолеты от разрушений из-за вибрации;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П. Л. Капица сделал открытие явления сверхтекучести жидкого гелия;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А. Ф, Иоффе изучал электрические свойства полупроводников;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1934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открыт Физический институт им. П. Н. Лебедева (ФИАН), Институт физических проблем;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1938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группа физиков пол руководством А. П. Александрова и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В. Курчатова разработала способ защиты кораблей от магнитных мин;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1930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под руководством С. В. Лебедева начинается строительство первого завода по производству искусственного каучука в Ленинграде;</a:t>
            </a:r>
          </a:p>
        </p:txBody>
      </p:sp>
    </p:spTree>
    <p:extLst>
      <p:ext uri="{BB962C8B-B14F-4D97-AF65-F5344CB8AC3E}">
        <p14:creationId xmlns:p14="http://schemas.microsoft.com/office/powerpoint/2010/main" val="11459769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8C08FE-C391-1AC3-CD2C-193650111DBD}"/>
              </a:ext>
            </a:extLst>
          </p:cNvPr>
          <p:cNvSpPr txBox="1"/>
          <p:nvPr/>
        </p:nvSpPr>
        <p:spPr>
          <a:xfrm>
            <a:off x="733732" y="280220"/>
            <a:ext cx="5652319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1929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основана Всесоюзная академия с/х наук им. В. И. Ленина (ВАСХНИЛ);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области генетики работали Н. И. Вавилов, Н. К. Кольцов, М. М. Завадовский, С. С. Четвериков;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середины </a:t>
            </a:r>
            <a:r>
              <a:rPr lang="ru-RU" sz="2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1930-х гг.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начинается кампания по отрицанию классической генетики и запрещению генетических исследований в СССР;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1938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Был опубликован единый учебник истории – «Краткий курс истории ВКП(б)», частично написанный И. В. Сталиным.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0214079-FAB4-E356-9B8E-DFEF9FB89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3288" y="0"/>
            <a:ext cx="46920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02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263ED00-6F18-1EF1-907A-0F2B416B57F8}"/>
              </a:ext>
            </a:extLst>
          </p:cNvPr>
          <p:cNvSpPr txBox="1"/>
          <p:nvPr/>
        </p:nvSpPr>
        <p:spPr>
          <a:xfrm>
            <a:off x="3554361" y="0"/>
            <a:ext cx="510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Литература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9818E90-0613-C21A-B2F4-DAF8570982AE}"/>
              </a:ext>
            </a:extLst>
          </p:cNvPr>
          <p:cNvSpPr txBox="1"/>
          <p:nvPr/>
        </p:nvSpPr>
        <p:spPr>
          <a:xfrm>
            <a:off x="718984" y="523220"/>
            <a:ext cx="11473016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1932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постановление ЦК ВКП(б) «О перестройке литературно-художественной организации»;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1934 г.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всесоюзный съезд советских писателей, на котором был принят основной творческий метод – социалистический реализм;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Произведения на историческую и революционную тематику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М. А. Шолохов «Тихий Дон», Н. А. Островский «Как закалялась сталь», А. Н. Толстой «Петр Первый», Ю. Н. </a:t>
            </a:r>
            <a:r>
              <a:rPr lang="ru-RU" sz="2400" dirty="0" err="1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Тинянов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«Пушкин», А. Чапыгин «Степан Разин», А. Новиков-Прибой «Цусима», В. Ян серия «Нашествие монголов»;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Производственные романы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М. С, Шагинян «Гидроцентраль», Ф. В. Гладков «Энергия», Я. Н. Ильин «Большой конвейер», В. П. Катаев «Время, вперед!»;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Произведения, посвященные коллективизации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Ф. И. Парфенов «Бруски», М. А. Шолохов «Поднятая целина»;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Детская литература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произведения С. Я. Маршака, К. И. Чуковского, С. В, Михалкова, А. П. Гайдара, Л. Кассиля, Ю. Олеша, А. Барто;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Запрещенные поэты и писатели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А. А. Ахматова, М. И. Цветаева, М. А. Булгаков, А. П. Платонов.</a:t>
            </a:r>
          </a:p>
        </p:txBody>
      </p:sp>
    </p:spTree>
    <p:extLst>
      <p:ext uri="{BB962C8B-B14F-4D97-AF65-F5344CB8AC3E}">
        <p14:creationId xmlns:p14="http://schemas.microsoft.com/office/powerpoint/2010/main" val="36305908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E89A97-7140-3C4D-8C78-486AC6696684}"/>
              </a:ext>
            </a:extLst>
          </p:cNvPr>
          <p:cNvSpPr txBox="1"/>
          <p:nvPr/>
        </p:nvSpPr>
        <p:spPr>
          <a:xfrm>
            <a:off x="3554361" y="0"/>
            <a:ext cx="510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Живопись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6EAEDB-AD51-FB3A-D50E-8521D381EAC8}"/>
              </a:ext>
            </a:extLst>
          </p:cNvPr>
          <p:cNvSpPr txBox="1"/>
          <p:nvPr/>
        </p:nvSpPr>
        <p:spPr>
          <a:xfrm>
            <a:off x="718984" y="1245891"/>
            <a:ext cx="1147301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Господствовал соцреализм и стремление к унификации;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 положительных героев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С. В. Герасимов «Праздник колхозный», Б. В. Иогансон «Допрос коммунистов», А. А. Пластов «Праздник в деревне» («Колхозный праздник»), А. А. Дайнека «Стахановцы», А. Н. Самохвалов «Советская физкультура»;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Портретная живопись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М. В. Нестеров «Портрет О. Ю. Шмидта», П. Д. Корин «Портрет А. М. Горького», П. П. Кончаловский и др.;</a:t>
            </a:r>
          </a:p>
          <a:p>
            <a:pPr marL="342900" indent="-342900" algn="just">
              <a:buFont typeface="Courier New" panose="02070309020205020404" pitchFamily="49" charset="0"/>
              <a:buChar char="o"/>
            </a:pPr>
            <a:r>
              <a:rPr lang="ru-RU" sz="2400" b="1" i="1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 запретом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оказались художники-авангардисты: К. С. Малевич, К. С. Петров-Водкин, П. Н. Филимонов, Р. Р. Фальк.</a:t>
            </a:r>
          </a:p>
        </p:txBody>
      </p:sp>
    </p:spTree>
    <p:extLst>
      <p:ext uri="{BB962C8B-B14F-4D97-AF65-F5344CB8AC3E}">
        <p14:creationId xmlns:p14="http://schemas.microsoft.com/office/powerpoint/2010/main" val="1072689743"/>
      </p:ext>
    </p:extLst>
  </p:cSld>
  <p:clrMapOvr>
    <a:masterClrMapping/>
  </p:clrMapOvr>
</p:sld>
</file>

<file path=ppt/theme/theme1.xml><?xml version="1.0" encoding="utf-8"?>
<a:theme xmlns:a="http://schemas.openxmlformats.org/drawingml/2006/main" name="Уголки">
  <a:themeElements>
    <a:clrScheme name="Уголки">
      <a:dk1>
        <a:sysClr val="windowText" lastClr="000000"/>
      </a:dk1>
      <a:lt1>
        <a:sysClr val="window" lastClr="FFFFFF"/>
      </a:lt1>
      <a:dk2>
        <a:srgbClr val="432A30"/>
      </a:dk2>
      <a:lt2>
        <a:srgbClr val="F2F2F0"/>
      </a:lt2>
      <a:accent1>
        <a:srgbClr val="836C9F"/>
      </a:accent1>
      <a:accent2>
        <a:srgbClr val="BDAB56"/>
      </a:accent2>
      <a:accent3>
        <a:srgbClr val="B0565D"/>
      </a:accent3>
      <a:accent4>
        <a:srgbClr val="55B1BC"/>
      </a:accent4>
      <a:accent5>
        <a:srgbClr val="4D925F"/>
      </a:accent5>
      <a:accent6>
        <a:srgbClr val="E08C4A"/>
      </a:accent6>
      <a:hlink>
        <a:srgbClr val="55B1BC"/>
      </a:hlink>
      <a:folHlink>
        <a:srgbClr val="836C9F"/>
      </a:folHlink>
    </a:clrScheme>
    <a:fontScheme name="Уголки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9270AA94-2367-4B1E-B579-26147B222B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282</TotalTime>
  <Words>2105</Words>
  <Application>Microsoft Office PowerPoint</Application>
  <PresentationFormat>Широкоэкранный</PresentationFormat>
  <Paragraphs>106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Courier New</vt:lpstr>
      <vt:lpstr>Franklin Gothic Book</vt:lpstr>
      <vt:lpstr>Wingdings</vt:lpstr>
      <vt:lpstr>Уголки</vt:lpstr>
      <vt:lpstr>Культурное пространство в 1930-е гг.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Культурное пространство в 1930-е гг.</dc:title>
  <dc:creator>HP</dc:creator>
  <cp:lastModifiedBy>HP</cp:lastModifiedBy>
  <cp:revision>14</cp:revision>
  <dcterms:created xsi:type="dcterms:W3CDTF">2024-03-05T16:43:36Z</dcterms:created>
  <dcterms:modified xsi:type="dcterms:W3CDTF">2024-03-06T18:21:10Z</dcterms:modified>
</cp:coreProperties>
</file>