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5806" autoAdjust="0"/>
  </p:normalViewPr>
  <p:slideViewPr>
    <p:cSldViewPr>
      <p:cViewPr varScale="1">
        <p:scale>
          <a:sx n="54" d="100"/>
          <a:sy n="54" d="100"/>
        </p:scale>
        <p:origin x="-9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AE278B-E307-409E-9781-0E0C4B7DD88B}" type="datetimeFigureOut">
              <a:rPr lang="ru-RU" smtClean="0"/>
              <a:t>08.04.2023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0C8E25-1472-4BF8-A93F-4BD7154E7BF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Марк Твен – один из величайших писателей прошлого века, целевой аудиторией которого изначально были взрослые. Он был и «отцом американской литературы», и грозным бунтарем, чьи высказывания были одновременно колкими, мудрыми и пророческими. Он не стеснялся выражать свое мнение, умело разоблачая самые большие несправедливости мира.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уроках английского языка в рамках уроков по домашнему чтению мы читали отрывок из произведения  «Приключения Тома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Сойера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», который написал знаменитый американский писатель Марк Твен, мне захотелось больше узнать о биографии этого писателя.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C8E25-1472-4BF8-A93F-4BD7154E7BF7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Марк Твен - американский журналист, писатель. Его настоящее имя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Сэмюэл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Клеменс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Знаменит своими выдающимися произведениями, которые так полюбились его читателям.</a:t>
            </a:r>
          </a:p>
          <a:p>
            <a:r>
              <a:rPr lang="uk-UA" sz="1200" dirty="0" err="1" smtClean="0"/>
              <a:t>Сэм</a:t>
            </a:r>
            <a:r>
              <a:rPr lang="uk-UA" sz="1200" dirty="0" smtClean="0"/>
              <a:t> </a:t>
            </a:r>
            <a:r>
              <a:rPr lang="uk-UA" sz="1200" dirty="0" err="1" smtClean="0"/>
              <a:t>Клеменс</a:t>
            </a:r>
            <a:r>
              <a:rPr lang="uk-UA" sz="1200" dirty="0" smtClean="0"/>
              <a:t> </a:t>
            </a:r>
            <a:r>
              <a:rPr lang="uk-UA" sz="1200" dirty="0" err="1" smtClean="0"/>
              <a:t>родился</a:t>
            </a:r>
            <a:r>
              <a:rPr lang="uk-UA" sz="1200" dirty="0" smtClean="0"/>
              <a:t> 30 </a:t>
            </a:r>
            <a:r>
              <a:rPr lang="uk-UA" sz="1200" dirty="0" err="1" smtClean="0"/>
              <a:t>ноября</a:t>
            </a:r>
            <a:r>
              <a:rPr lang="uk-UA" sz="1200" dirty="0" smtClean="0"/>
              <a:t> </a:t>
            </a:r>
            <a:r>
              <a:rPr lang="uk-UA" sz="1200" b="1" dirty="0" smtClean="0"/>
              <a:t>1835</a:t>
            </a:r>
            <a:r>
              <a:rPr lang="uk-UA" sz="1200" dirty="0" smtClean="0"/>
              <a:t> </a:t>
            </a:r>
            <a:r>
              <a:rPr lang="uk-UA" sz="1200" dirty="0" err="1" smtClean="0"/>
              <a:t>года</a:t>
            </a:r>
            <a:r>
              <a:rPr lang="uk-UA" sz="1200" dirty="0" smtClean="0"/>
              <a:t> в </a:t>
            </a:r>
            <a:r>
              <a:rPr lang="uk-UA" sz="1200" dirty="0" err="1" smtClean="0"/>
              <a:t>городке</a:t>
            </a:r>
            <a:r>
              <a:rPr lang="uk-UA" sz="1200" dirty="0" smtClean="0"/>
              <a:t> Флорида, штат </a:t>
            </a:r>
            <a:r>
              <a:rPr lang="uk-UA" sz="1200" dirty="0" err="1" smtClean="0"/>
              <a:t>Миссури</a:t>
            </a:r>
            <a:r>
              <a:rPr lang="uk-UA" sz="1200" dirty="0" smtClean="0"/>
              <a:t>. </a:t>
            </a:r>
            <a:r>
              <a:rPr lang="uk-UA" sz="1200" dirty="0" err="1" smtClean="0"/>
              <a:t>Сэм</a:t>
            </a:r>
            <a:r>
              <a:rPr lang="uk-UA" sz="1200" dirty="0" smtClean="0"/>
              <a:t> </a:t>
            </a:r>
            <a:r>
              <a:rPr lang="uk-UA" sz="1200" dirty="0" err="1" smtClean="0"/>
              <a:t>был</a:t>
            </a:r>
            <a:r>
              <a:rPr lang="uk-UA" sz="1200" dirty="0" smtClean="0"/>
              <a:t> </a:t>
            </a:r>
            <a:r>
              <a:rPr lang="uk-UA" sz="1200" dirty="0" err="1" smtClean="0"/>
              <a:t>шестым</a:t>
            </a:r>
            <a:r>
              <a:rPr lang="uk-UA" sz="1200" dirty="0" smtClean="0"/>
              <a:t> </a:t>
            </a:r>
            <a:r>
              <a:rPr lang="uk-UA" sz="1200" dirty="0" err="1" smtClean="0"/>
              <a:t>из</a:t>
            </a:r>
            <a:r>
              <a:rPr lang="uk-UA" sz="1200" dirty="0" smtClean="0"/>
              <a:t> семи </a:t>
            </a:r>
            <a:r>
              <a:rPr lang="uk-UA" sz="1200" dirty="0" err="1" smtClean="0"/>
              <a:t>детей</a:t>
            </a:r>
            <a:r>
              <a:rPr lang="uk-UA" sz="1200" dirty="0" smtClean="0"/>
              <a:t> в </a:t>
            </a:r>
            <a:r>
              <a:rPr lang="uk-UA" sz="1200" dirty="0" err="1" smtClean="0"/>
              <a:t>семье</a:t>
            </a:r>
            <a:r>
              <a:rPr lang="uk-UA" sz="1200" dirty="0" smtClean="0"/>
              <a:t> Джона и Джейн </a:t>
            </a:r>
            <a:r>
              <a:rPr lang="uk-UA" sz="1200" dirty="0" err="1" smtClean="0"/>
              <a:t>Клеменсов</a:t>
            </a:r>
            <a:r>
              <a:rPr lang="uk-UA" sz="1200" dirty="0" smtClean="0"/>
              <a:t>. В </a:t>
            </a:r>
            <a:r>
              <a:rPr lang="uk-UA" sz="1200" b="1" dirty="0" smtClean="0"/>
              <a:t>1839</a:t>
            </a:r>
            <a:r>
              <a:rPr lang="uk-UA" sz="1200" dirty="0" smtClean="0"/>
              <a:t> </a:t>
            </a:r>
            <a:r>
              <a:rPr lang="uk-UA" sz="1200" dirty="0" err="1" smtClean="0"/>
              <a:t>году</a:t>
            </a:r>
            <a:r>
              <a:rPr lang="uk-UA" sz="1200" dirty="0" smtClean="0"/>
              <a:t>, </a:t>
            </a:r>
            <a:r>
              <a:rPr lang="uk-UA" sz="1200" dirty="0" err="1" smtClean="0"/>
              <a:t>когда</a:t>
            </a:r>
            <a:r>
              <a:rPr lang="uk-UA" sz="1200" dirty="0" smtClean="0"/>
              <a:t> </a:t>
            </a:r>
            <a:r>
              <a:rPr lang="uk-UA" sz="1200" dirty="0" err="1" smtClean="0"/>
              <a:t>Сэмюэлю</a:t>
            </a:r>
            <a:r>
              <a:rPr lang="uk-UA" sz="1200" dirty="0" smtClean="0"/>
              <a:t> </a:t>
            </a:r>
            <a:r>
              <a:rPr lang="uk-UA" sz="1200" dirty="0" err="1" smtClean="0"/>
              <a:t>было</a:t>
            </a:r>
            <a:r>
              <a:rPr lang="uk-UA" sz="1200" dirty="0" smtClean="0"/>
              <a:t> </a:t>
            </a:r>
            <a:r>
              <a:rPr lang="uk-UA" sz="1200" dirty="0" err="1" smtClean="0"/>
              <a:t>четыре</a:t>
            </a:r>
            <a:r>
              <a:rPr lang="uk-UA" sz="1200" dirty="0" smtClean="0"/>
              <a:t> </a:t>
            </a:r>
            <a:r>
              <a:rPr lang="uk-UA" sz="1200" dirty="0" err="1" smtClean="0"/>
              <a:t>года</a:t>
            </a:r>
            <a:r>
              <a:rPr lang="uk-UA" sz="1200" dirty="0" smtClean="0"/>
              <a:t>, </a:t>
            </a:r>
            <a:r>
              <a:rPr lang="uk-UA" sz="1200" dirty="0" err="1" smtClean="0"/>
              <a:t>его</a:t>
            </a:r>
            <a:r>
              <a:rPr lang="uk-UA" sz="1200" dirty="0" smtClean="0"/>
              <a:t> </a:t>
            </a:r>
            <a:r>
              <a:rPr lang="uk-UA" sz="1200" dirty="0" err="1" smtClean="0"/>
              <a:t>семья</a:t>
            </a:r>
            <a:r>
              <a:rPr lang="uk-UA" sz="1200" dirty="0" smtClean="0"/>
              <a:t> </a:t>
            </a:r>
            <a:r>
              <a:rPr lang="uk-UA" sz="1200" dirty="0" err="1" smtClean="0"/>
              <a:t>переехала</a:t>
            </a:r>
            <a:r>
              <a:rPr lang="uk-UA" sz="1200" dirty="0" smtClean="0"/>
              <a:t> в маленький </a:t>
            </a:r>
            <a:r>
              <a:rPr lang="uk-UA" sz="1200" dirty="0" err="1" smtClean="0"/>
              <a:t>портовый</a:t>
            </a:r>
            <a:r>
              <a:rPr lang="uk-UA" sz="1200" dirty="0" smtClean="0"/>
              <a:t> городок </a:t>
            </a:r>
            <a:r>
              <a:rPr lang="uk-UA" sz="1200" dirty="0" err="1" smtClean="0"/>
              <a:t>Ганнибал</a:t>
            </a:r>
            <a:r>
              <a:rPr lang="uk-UA" sz="1200" dirty="0" smtClean="0"/>
              <a:t> на </a:t>
            </a:r>
            <a:r>
              <a:rPr lang="uk-UA" sz="1200" dirty="0" err="1" smtClean="0"/>
              <a:t>реке</a:t>
            </a:r>
            <a:r>
              <a:rPr lang="uk-UA" sz="1200" dirty="0" smtClean="0"/>
              <a:t> </a:t>
            </a:r>
            <a:r>
              <a:rPr lang="uk-UA" sz="1200" dirty="0" err="1" smtClean="0"/>
              <a:t>Миссисипи</a:t>
            </a:r>
            <a:r>
              <a:rPr lang="uk-UA" sz="1200" dirty="0" smtClean="0"/>
              <a:t> в том же </a:t>
            </a:r>
            <a:r>
              <a:rPr lang="uk-UA" sz="1200" dirty="0" err="1" smtClean="0"/>
              <a:t>штате</a:t>
            </a:r>
            <a:r>
              <a:rPr lang="uk-UA" sz="1200" dirty="0" smtClean="0"/>
              <a:t> </a:t>
            </a:r>
            <a:r>
              <a:rPr lang="uk-UA" sz="1200" dirty="0" err="1" smtClean="0"/>
              <a:t>Миссури</a:t>
            </a:r>
            <a:r>
              <a:rPr lang="uk-UA" sz="1200" dirty="0" smtClean="0"/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C8E25-1472-4BF8-A93F-4BD7154E7BF7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sz="1200" dirty="0" err="1" smtClean="0"/>
              <a:t>Отец</a:t>
            </a:r>
            <a:r>
              <a:rPr lang="uk-UA" sz="1200" dirty="0" smtClean="0"/>
              <a:t> </a:t>
            </a:r>
            <a:r>
              <a:rPr lang="uk-UA" sz="1200" dirty="0" err="1" smtClean="0"/>
              <a:t>Сэма</a:t>
            </a:r>
            <a:r>
              <a:rPr lang="uk-UA" sz="1200" dirty="0" smtClean="0"/>
              <a:t>, </a:t>
            </a:r>
            <a:r>
              <a:rPr lang="uk-UA" sz="1200" dirty="0" err="1" smtClean="0"/>
              <a:t>бывший</a:t>
            </a:r>
            <a:r>
              <a:rPr lang="uk-UA" sz="1200" dirty="0" smtClean="0"/>
              <a:t> адвокатом и </a:t>
            </a:r>
            <a:r>
              <a:rPr lang="uk-UA" sz="1200" dirty="0" err="1" smtClean="0"/>
              <a:t>судьей</a:t>
            </a:r>
            <a:r>
              <a:rPr lang="uk-UA" sz="1200" dirty="0" smtClean="0"/>
              <a:t>, </a:t>
            </a:r>
            <a:r>
              <a:rPr lang="uk-UA" sz="1200" dirty="0" err="1" smtClean="0"/>
              <a:t>скончался</a:t>
            </a:r>
            <a:r>
              <a:rPr lang="uk-UA" sz="1200" dirty="0" smtClean="0"/>
              <a:t> от </a:t>
            </a:r>
            <a:r>
              <a:rPr lang="uk-UA" sz="1200" dirty="0" err="1" smtClean="0"/>
              <a:t>пневмонии</a:t>
            </a:r>
            <a:r>
              <a:rPr lang="uk-UA" sz="1200" dirty="0" smtClean="0"/>
              <a:t>. Уже через </a:t>
            </a:r>
            <a:r>
              <a:rPr lang="uk-UA" sz="1200" dirty="0" err="1" smtClean="0"/>
              <a:t>год</a:t>
            </a:r>
            <a:r>
              <a:rPr lang="uk-UA" sz="1200" dirty="0" smtClean="0"/>
              <a:t> </a:t>
            </a:r>
            <a:r>
              <a:rPr lang="uk-UA" sz="1200" dirty="0" err="1" smtClean="0"/>
              <a:t>двенадцатилетний</a:t>
            </a:r>
            <a:r>
              <a:rPr lang="uk-UA" sz="1200" dirty="0" smtClean="0"/>
              <a:t> </a:t>
            </a:r>
            <a:r>
              <a:rPr lang="uk-UA" sz="1200" dirty="0" err="1" smtClean="0"/>
              <a:t>Сэмюэл</a:t>
            </a:r>
            <a:r>
              <a:rPr lang="uk-UA" sz="1200" dirty="0" smtClean="0"/>
              <a:t> </a:t>
            </a:r>
            <a:r>
              <a:rPr lang="uk-UA" sz="1200" dirty="0" err="1" smtClean="0"/>
              <a:t>устраивается</a:t>
            </a:r>
            <a:r>
              <a:rPr lang="uk-UA" sz="1200" dirty="0" smtClean="0"/>
              <a:t> на </a:t>
            </a:r>
            <a:r>
              <a:rPr lang="uk-UA" sz="1200" dirty="0" err="1" smtClean="0"/>
              <a:t>работу</a:t>
            </a:r>
            <a:r>
              <a:rPr lang="uk-UA" sz="1200" dirty="0" smtClean="0"/>
              <a:t> учеником печатника в </a:t>
            </a:r>
            <a:r>
              <a:rPr lang="uk-UA" sz="1200" dirty="0" err="1" smtClean="0"/>
              <a:t>местную</a:t>
            </a:r>
            <a:r>
              <a:rPr lang="uk-UA" sz="1200" dirty="0" smtClean="0"/>
              <a:t> газету</a:t>
            </a:r>
            <a:r>
              <a:rPr lang="ru-RU" sz="1200" b="0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ru-RU" sz="1200" b="0" dirty="0" smtClean="0">
                <a:solidFill>
                  <a:schemeClr val="accent6">
                    <a:lumMod val="75000"/>
                  </a:schemeClr>
                </a:solidFill>
              </a:rPr>
              <a:t>С 18 до 22 лет скитался по стране, затем стал лоцманом на Миссисипи.</a:t>
            </a:r>
          </a:p>
          <a:p>
            <a:r>
              <a:rPr lang="ru-RU" sz="1200" b="0" dirty="0" smtClean="0">
                <a:solidFill>
                  <a:schemeClr val="accent6">
                    <a:lumMod val="75000"/>
                  </a:schemeClr>
                </a:solidFill>
              </a:rPr>
              <a:t>В 1861 г. Твен уехал на Дальний Запад, где был старателем на серебряных рудниках Невады и золотоискателем в Калифорнии. В это же время он попробовал себя в роли репортера в газете , где опубликовал ряд юмористических очерков и рассказов.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C8E25-1472-4BF8-A93F-4BD7154E7BF7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Наверняка вам известно, что Марк Твен –всего лишь литературный псевдоним, а настоящее имя писателя 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Сэмюэл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Лангхорн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Клеменс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 Термин </a:t>
            </a:r>
            <a:r>
              <a:rPr lang="ru-RU" sz="12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1200" b="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mark</a:t>
            </a:r>
            <a:r>
              <a:rPr lang="ru-RU" sz="12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twain</a:t>
            </a:r>
            <a:r>
              <a:rPr lang="ru-RU" sz="12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означает, что плавание безопасно, так как глубина воды составляет две сажени или 12 футов.</a:t>
            </a:r>
            <a:endParaRPr lang="en-US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Однако это был не единственный его псевдоним. В разные годы он использовал и другие литературные имена: Томас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Джефферсон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Снодграсс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</a:t>
            </a:r>
            <a:r>
              <a:rPr lang="en-US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Сержант Фатом 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Рамблер</a:t>
            </a:r>
            <a:r>
              <a:rPr lang="ru-RU" sz="12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1200" b="0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Клеменс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один раз в 1896 году подписался как 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сир Луи де Конт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- под этим псевдонимом он издал свой роман «Личные воспоминания о Жанне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д’Арк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сира Луи де Конта, её пажа и секретаря».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C8E25-1472-4BF8-A93F-4BD7154E7BF7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 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1965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году по стране разлетелся пропитанный юмором рассказ Марка Твена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"Знаменитая скачущая лягушка из </a:t>
            </a:r>
            <a:r>
              <a:rPr lang="ru-RU" sz="1200" b="1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Калавераса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".</a:t>
            </a:r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 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1867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году, он отравляется в командировку в Европу и страны Ближнего Востока (в том числе посетил Крым). Во время путешествия, в газете печатали письма Марка Твена, которое позже составили книгу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"Простаки за границей".</a:t>
            </a:r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Следующий триумф достался роману 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"Позолоченный век"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написанному в соавторстве с Чарльзом Уорнером.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 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1876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году в свет выходит книга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"Приключения Тома </a:t>
            </a:r>
            <a:r>
              <a:rPr lang="ru-RU" sz="1200" b="1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Сойера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своего рода описание детства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Сэмюэля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Ганнибале и самого города, а главный герой был очень похожа на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Сэмюэля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детские годы. После этого вышли не менее известные книги Марка Твена - 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"Принц и Нищий", "Янки из Коннектикута при дворе короля Артур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а".</a:t>
            </a:r>
          </a:p>
          <a:p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Сэмюэл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Никола Тесла были друзьями 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Клеменс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часто бывал в его лаборатории.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 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1884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году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Клеменс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открыл своё издательство и первая книга, опубликованная им - "Приключения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Гекльберри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Финна".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C8E25-1472-4BF8-A93F-4BD7154E7BF7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свою избранницу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Оливию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Лэнгдон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Марк Твен влюбился с первого взгляда и, как оказалось, на всю жизнь. Хотя в тот момент, когда они впервые увидели друг друга, никто и представить себе не мог более неподходящей пары для создания семьи. Март Твен 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Оливия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Лэнгдон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были настолько разными, что перспективы их любви казались весьма сомнительными. И всё же они прошли через множество трудностей и сочетались браком в 1870 году, чтобы прожить вместе почти 35 счастливых лет.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 пары было 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детей, трое из них умерли при жизни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Сэмюэля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он так же пережил свою жену, после чего впал в депрессию. Даже в этот непростой период жизни, он не переставал шутить.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C8E25-1472-4BF8-A93F-4BD7154E7BF7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Банкротство, смерти близких людей сильно пошатнули психическое здоровье автора. Он издал ещё несколько книг, но былого успеха они уже не имели.</a:t>
            </a:r>
          </a:p>
          <a:p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Клеменс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вынужден был оставить школу в 12 лет, а в конце своей жизни получил несколько докторских степеней от ведущих университетов США.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24апреля1910 года сердце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Сэмюэля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Клеменса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выдержало очередного приступа стенокардии. Он скончался в год, когда рядом с Землей пролетела комета Галлея, как и предсказывал писатель (в 1835 году, когда родился писатель, комета Галлея так же пролетала рядом с планетой).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C8E25-1472-4BF8-A93F-4BD7154E7BF7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</a:t>
            </a:r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Марк Твен родился в 1835 году на 2 месяца раньше срока. Процент выживания недоношенных детей в 19 веке был крайне низок, потому даже его мать не надеялась, что мальчик переживет младенчество. Примерно до 7 лет здоровье будущего писателя было хрупким.</a:t>
            </a:r>
            <a:endParaRPr lang="ru-RU" sz="1200" b="0" i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i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Когда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Сэмюэлу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было 11 лет, неожиданно от пневмонии скончался его отец. Тогда мальчик был вынужден бросить учебу в школе, чтобы начать зарабатывать.</a:t>
            </a:r>
            <a:r>
              <a:rPr lang="ru-RU" dirty="0" smtClean="0"/>
              <a:t> К образованию юный Твен все же относился серьезно, поэтому часто проводил время в библиотеках, самостоятельно изучая науки и формируя свой образ мышления.</a:t>
            </a:r>
            <a:r>
              <a:rPr lang="ru-RU" baseline="0" dirty="0" smtClean="0"/>
              <a:t> </a:t>
            </a:r>
            <a:r>
              <a:rPr lang="ru-RU" dirty="0" smtClean="0"/>
              <a:t>Отсутствие фактического образования не помешало получить ему общественное признание. Твен получил титул магистра искусств и </a:t>
            </a:r>
            <a:r>
              <a:rPr lang="ru-RU" b="0" dirty="0" smtClean="0"/>
              <a:t>ученую степень доктора литературы Оксфордского университета.</a:t>
            </a:r>
          </a:p>
          <a:p>
            <a:r>
              <a:rPr lang="ru-RU" b="0" dirty="0" smtClean="0"/>
              <a:t>4.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юности Сэмюель мечтал овладеть профессией лоцмана на речном корабле, престижной и хорошо оплачиваемой по тем временам работе. Твен работал на корабле еще несколько лет, но из-за гражданской войны речное пароходство было приостановлено.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 В мае 1864 года Твен вызвал на дуэль газетчика из Невады, с которым он враждовал, но сбежал в Сан-Франциско, прежде чем произошла дуэль. Предположительно писатель сделал это, чтобы избежать ареста за нарушение закона территории против дуэлей.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 По пути в Сан-Франциско Твен услышал в одном баре историю о соревнованиях прыгающих лягушек и решил увековечить ее.  Изначально он планировал написать сказку о лягушке и включить ее в книгу своего друга-писателя. Однако когда работа Твена была закончена, книга уже была выпущена. Тогда друг Твена отправил его юмористический рассказ в одну из нью-йоркских газет. «Знаменитая скачущая лягушка из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Калавераса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 имела большой успех среди читателей и переиздавалась по всей стране.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7. Твен был </a:t>
            </a:r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заядлым кошатником.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В одно время у него насчитывалось 19 кошек. Всем своим питомцам он давал фантастические и веселые имена: </a:t>
            </a:r>
            <a:r>
              <a:rPr lang="ru-RU" sz="1200" b="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Аполлинарис</a:t>
            </a:r>
            <a:r>
              <a:rPr lang="ru-RU" sz="12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Сатана, Грех, Бизон Бил, Кислое месиво, Мыльное сало, Пепел, Мешковина 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другие. Поскольку путешествовать с кошками он не мог, он брал кошек в аренду, чтобы они составляли ему компанию. А затем оставлял деньги, чтобы покрыть уход за ними в течение всей жизни кошки.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8. Благодаря писательской деятельности, Марк Твен не бедствовал и любил пускать свои деньги в дело, не всегда удачно, к сожалению. Из-за ряда неудачных инвестиций Твен в итоге разорился и объявил о своем банкротстве.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9. И хотя все привыкли к образу Твена как мужчины с седыми растрепанными волосами, серыми густыми бровями и усами, в молодые годы волосы писателями были рыжего цвета. Также Марк Твен любил носить одежду светлых оттенков не только в теплое время года, но зимой, показывая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своебунтарство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обществу. Дело в том, что в зимние месяцы было принято носить темные одежды, но писателю не нравились черные и серые цвета.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10.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Твен родился в день появления кометы Галлея и верил, что умрет тогда, когда она снова пролетит над землей в 1910 году, заявив это годом ранее. Умер Твен 21 апреля 1910 года, на следующий день после того, как комета снова появилась на небосклоне.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1985 году в США выпустили конверт с маркой, на которой изображены портрет Твена и комета Галлея.</a:t>
            </a:r>
          </a:p>
          <a:p>
            <a:endParaRPr lang="ru-RU" sz="1200" b="1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 smtClean="0"/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C8E25-1472-4BF8-A93F-4BD7154E7BF7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Марк Твен обладал талантом ярким, самобытным, писал увлекательно и правдиво. Демократичность и гуманизм его лучших произведений снискали ему любовь и уважение читателей многих стран мира.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 надеюсь, что данная работа проделана не напрасно, что она принесёт пользу и знания не только мне, но и всем прочитавшим этот реферат. Благодаря работе над данной темой я смогла прикоснуться к литературному миру Марка Твена.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C8E25-1472-4BF8-A93F-4BD7154E7BF7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2132856"/>
            <a:ext cx="6477000" cy="3052936"/>
          </a:xfrm>
        </p:spPr>
        <p:txBody>
          <a:bodyPr>
            <a:normAutofit fontScale="90000"/>
          </a:bodyPr>
          <a:lstStyle/>
          <a:p>
            <a:pPr algn="r"/>
            <a:r>
              <a:rPr lang="ru-RU" sz="6000" b="1" dirty="0" smtClean="0">
                <a:latin typeface="Gabriola" pitchFamily="82" charset="0"/>
              </a:rPr>
              <a:t>Марк </a:t>
            </a:r>
            <a:r>
              <a:rPr lang="ru-RU" sz="6000" b="1" dirty="0" err="1" smtClean="0">
                <a:latin typeface="Gabriola" pitchFamily="82" charset="0"/>
              </a:rPr>
              <a:t>твен</a:t>
            </a:r>
            <a:r>
              <a:rPr lang="ru-RU" sz="6000" b="1" dirty="0" smtClean="0">
                <a:latin typeface="Gabriola" pitchFamily="82" charset="0"/>
              </a:rPr>
              <a:t> (</a:t>
            </a:r>
            <a:r>
              <a:rPr lang="en-US" sz="6000" b="1" dirty="0" smtClean="0">
                <a:latin typeface="Gabriola" pitchFamily="82" charset="0"/>
              </a:rPr>
              <a:t>Mark</a:t>
            </a:r>
            <a:r>
              <a:rPr lang="ru-RU" sz="6000" b="1" dirty="0" smtClean="0">
                <a:latin typeface="Gabriola" pitchFamily="82" charset="0"/>
              </a:rPr>
              <a:t> </a:t>
            </a:r>
            <a:r>
              <a:rPr lang="en-US" sz="6000" b="1" dirty="0" smtClean="0">
                <a:latin typeface="Gabriola" pitchFamily="82" charset="0"/>
              </a:rPr>
              <a:t>twain)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300" dirty="0" smtClean="0"/>
              <a:t>Автор</a:t>
            </a:r>
            <a:r>
              <a:rPr lang="ru-RU" sz="1300" dirty="0" smtClean="0"/>
              <a:t>:  </a:t>
            </a:r>
            <a:r>
              <a:rPr lang="ru-RU" sz="1300" dirty="0" err="1" smtClean="0"/>
              <a:t>Крохалева</a:t>
            </a:r>
            <a:r>
              <a:rPr lang="ru-RU" sz="1300" dirty="0" smtClean="0"/>
              <a:t> Анна,</a:t>
            </a:r>
            <a:br>
              <a:rPr lang="ru-RU" sz="1300" dirty="0" smtClean="0"/>
            </a:br>
            <a:r>
              <a:rPr lang="ru-RU" sz="1300" dirty="0" smtClean="0"/>
              <a:t>ученик 5 «</a:t>
            </a:r>
            <a:r>
              <a:rPr lang="ru-RU" sz="1300" dirty="0" err="1" smtClean="0"/>
              <a:t>д</a:t>
            </a:r>
            <a:r>
              <a:rPr lang="ru-RU" sz="1300" dirty="0" smtClean="0"/>
              <a:t>» класса МОБУ</a:t>
            </a:r>
            <a:br>
              <a:rPr lang="ru-RU" sz="1300" dirty="0" smtClean="0"/>
            </a:br>
            <a:r>
              <a:rPr lang="ru-RU" sz="1300" dirty="0" smtClean="0"/>
              <a:t>«Гимназия №3</a:t>
            </a:r>
            <a:r>
              <a:rPr lang="ru-RU" sz="1300" dirty="0" smtClean="0"/>
              <a:t>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1300" dirty="0" smtClean="0"/>
              <a:t>Руководитель: Попова Наталья </a:t>
            </a:r>
            <a:r>
              <a:rPr lang="ru-RU" sz="1300" dirty="0" smtClean="0"/>
              <a:t>Вячеславовна</a:t>
            </a:r>
            <a:br>
              <a:rPr lang="ru-RU" sz="1300" dirty="0" smtClean="0"/>
            </a:br>
            <a:r>
              <a:rPr lang="ru-RU" sz="1300" dirty="0" smtClean="0"/>
              <a:t> </a:t>
            </a:r>
            <a:r>
              <a:rPr lang="ru-RU" sz="1300" dirty="0" smtClean="0"/>
              <a:t>учитель английского языка МОБУ «Гимназия №3</a:t>
            </a:r>
            <a:r>
              <a:rPr lang="ru-RU" sz="1300" dirty="0" smtClean="0"/>
              <a:t>»</a:t>
            </a:r>
            <a:endParaRPr lang="ru-RU" sz="1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trix\Desktop\i-967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700808"/>
            <a:ext cx="6431359" cy="48235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Цель </a:t>
            </a:r>
            <a:r>
              <a:rPr lang="ru-RU" b="1" dirty="0" smtClean="0"/>
              <a:t>работы</a:t>
            </a:r>
            <a:r>
              <a:rPr lang="ru-RU" dirty="0" smtClean="0"/>
              <a:t>: изучить биографию, творческий путь и произведения Марка Твена.</a:t>
            </a:r>
          </a:p>
          <a:p>
            <a:r>
              <a:rPr lang="ru-RU" b="1" dirty="0" smtClean="0"/>
              <a:t>З</a:t>
            </a:r>
            <a:r>
              <a:rPr lang="ru-RU" b="1" dirty="0" smtClean="0"/>
              <a:t>адачи</a:t>
            </a:r>
            <a:r>
              <a:rPr lang="ru-RU" b="1" dirty="0" smtClean="0"/>
              <a:t>:</a:t>
            </a:r>
            <a:endParaRPr lang="ru-RU" dirty="0" smtClean="0"/>
          </a:p>
          <a:p>
            <a:pPr lvl="0">
              <a:buFontTx/>
              <a:buChar char="-"/>
            </a:pPr>
            <a:r>
              <a:rPr lang="ru-RU" dirty="0" smtClean="0"/>
              <a:t>изучить </a:t>
            </a:r>
            <a:r>
              <a:rPr lang="ru-RU" dirty="0" smtClean="0"/>
              <a:t>литературные источники по данной </a:t>
            </a:r>
            <a:r>
              <a:rPr lang="ru-RU" dirty="0" smtClean="0"/>
              <a:t>теме;</a:t>
            </a:r>
          </a:p>
          <a:p>
            <a:pPr lvl="0">
              <a:buFontTx/>
              <a:buChar char="-"/>
            </a:pPr>
            <a:r>
              <a:rPr lang="ru-RU" dirty="0" smtClean="0"/>
              <a:t>найти </a:t>
            </a:r>
            <a:r>
              <a:rPr lang="ru-RU" dirty="0" smtClean="0"/>
              <a:t>интересные факты о Марке </a:t>
            </a:r>
            <a:r>
              <a:rPr lang="ru-RU" dirty="0" smtClean="0"/>
              <a:t>Твене;</a:t>
            </a:r>
          </a:p>
          <a:p>
            <a:pPr lvl="0">
              <a:buFontTx/>
              <a:buChar char="-"/>
            </a:pPr>
            <a:r>
              <a:rPr lang="ru-RU" dirty="0" smtClean="0"/>
              <a:t>п</a:t>
            </a:r>
            <a:r>
              <a:rPr lang="ru-RU" dirty="0" smtClean="0"/>
              <a:t>ознакомить </a:t>
            </a:r>
            <a:r>
              <a:rPr lang="ru-RU" dirty="0" smtClean="0"/>
              <a:t>учеников нашего класса с этой информацией.</a:t>
            </a:r>
          </a:p>
          <a:p>
            <a:r>
              <a:rPr lang="ru-RU" b="1" dirty="0" smtClean="0"/>
              <a:t>Предмет</a:t>
            </a:r>
            <a:r>
              <a:rPr lang="ru-RU" dirty="0" smtClean="0"/>
              <a:t> </a:t>
            </a:r>
            <a:r>
              <a:rPr lang="ru-RU" dirty="0" err="1" smtClean="0"/>
              <a:t>исследования:Марк</a:t>
            </a:r>
            <a:r>
              <a:rPr lang="ru-RU" dirty="0" smtClean="0"/>
              <a:t> </a:t>
            </a:r>
            <a:r>
              <a:rPr lang="ru-RU" dirty="0" smtClean="0"/>
              <a:t>Твен.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Gabriola" pitchFamily="82" charset="0"/>
              </a:rPr>
              <a:t>Детство</a:t>
            </a:r>
            <a:endParaRPr lang="ru-RU" sz="6000" b="1" dirty="0">
              <a:latin typeface="Gabriola" pitchFamily="82" charset="0"/>
            </a:endParaRPr>
          </a:p>
        </p:txBody>
      </p:sp>
      <p:pic>
        <p:nvPicPr>
          <p:cNvPr id="6" name="Содержимое 5" descr="langdon_clemens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556792"/>
            <a:ext cx="28575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3568" y="4725144"/>
            <a:ext cx="48965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Дата рождения – 30 ноября 1835 года</a:t>
            </a:r>
          </a:p>
          <a:p>
            <a:endParaRPr lang="ru-RU" sz="2000" b="1" dirty="0" smtClean="0"/>
          </a:p>
          <a:p>
            <a:r>
              <a:rPr lang="ru-RU" sz="2000" b="1" dirty="0" smtClean="0"/>
              <a:t>Место рождения – город Флорида, штат Миссури (Соединенные Штаты Америки)</a:t>
            </a:r>
            <a:endParaRPr lang="ru-RU" sz="2000" b="1" dirty="0"/>
          </a:p>
        </p:txBody>
      </p:sp>
      <p:pic>
        <p:nvPicPr>
          <p:cNvPr id="8" name="Місце для вмісту 3" descr="bhlarg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11560" y="1556792"/>
            <a:ext cx="4696566" cy="28803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Gabriola" pitchFamily="82" charset="0"/>
              </a:rPr>
              <a:t>Юность</a:t>
            </a:r>
            <a:endParaRPr lang="ru-RU" sz="6000" b="1" dirty="0">
              <a:latin typeface="Gabriola" pitchFamily="82" charset="0"/>
            </a:endParaRPr>
          </a:p>
        </p:txBody>
      </p:sp>
      <p:pic>
        <p:nvPicPr>
          <p:cNvPr id="6" name="Місце для вмісту 3" descr="fever01a.jpg"/>
          <p:cNvPicPr>
            <a:picLocks noGrp="1" noChangeAspect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55976" y="2924944"/>
            <a:ext cx="4280710" cy="3384376"/>
          </a:xfrm>
        </p:spPr>
      </p:pic>
      <p:pic>
        <p:nvPicPr>
          <p:cNvPr id="7" name="Picture 2" descr="C:\Users\Matrix\Desktop\220px-Mark_Twain_c18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844824"/>
            <a:ext cx="3471302" cy="4536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Gabriola" pitchFamily="82" charset="0"/>
              </a:rPr>
              <a:t>Псевдоним </a:t>
            </a:r>
            <a:endParaRPr lang="ru-RU" sz="6000" b="1" dirty="0">
              <a:latin typeface="Gabriola" pitchFamily="82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500" dirty="0" err="1" smtClean="0"/>
              <a:t>Псевдони́м</a:t>
            </a:r>
            <a:r>
              <a:rPr lang="ru-RU" sz="2500" dirty="0" smtClean="0"/>
              <a:t> (греч. </a:t>
            </a:r>
            <a:r>
              <a:rPr lang="ru-RU" sz="2500" dirty="0" smtClean="0"/>
              <a:t>-«ложный + имя») -вымышленное </a:t>
            </a:r>
            <a:r>
              <a:rPr lang="ru-RU" sz="2500" dirty="0" smtClean="0"/>
              <a:t>имя, используемое человеком в </a:t>
            </a:r>
            <a:r>
              <a:rPr lang="ru-RU" sz="2500" dirty="0" smtClean="0"/>
              <a:t>публичной деятельности вместо настоящего. В </a:t>
            </a:r>
            <a:r>
              <a:rPr lang="ru-RU" sz="2500" dirty="0" smtClean="0"/>
              <a:t>западной культуре псевдонимами чаще всего пользуются деятели литературы и искусства.</a:t>
            </a:r>
            <a:endParaRPr lang="ru-RU" sz="2500" dirty="0"/>
          </a:p>
        </p:txBody>
      </p:sp>
      <p:pic>
        <p:nvPicPr>
          <p:cNvPr id="5" name="Picture 5" descr="post-21822-120410657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204864"/>
            <a:ext cx="4248472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Gabriola" pitchFamily="82" charset="0"/>
              </a:rPr>
              <a:t>Творчество </a:t>
            </a:r>
            <a:endParaRPr lang="ru-RU" sz="6000" b="1" dirty="0">
              <a:latin typeface="Gabriola" pitchFamily="82" charset="0"/>
            </a:endParaRPr>
          </a:p>
        </p:txBody>
      </p:sp>
      <p:pic>
        <p:nvPicPr>
          <p:cNvPr id="2050" name="Picture 2" descr="C:\Users\Matrix\Desktop\4582d95608dada05a419d225b0484851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628800"/>
            <a:ext cx="6538962" cy="48531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Gabriola" pitchFamily="82" charset="0"/>
              </a:rPr>
              <a:t>Семья</a:t>
            </a:r>
            <a:endParaRPr lang="ru-RU" sz="6000" b="1" dirty="0">
              <a:latin typeface="Gabriola" pitchFamily="82" charset="0"/>
            </a:endParaRPr>
          </a:p>
        </p:txBody>
      </p:sp>
      <p:pic>
        <p:nvPicPr>
          <p:cNvPr id="3074" name="Picture 2" descr="C:\Users\Matrix\Desktop\se6w3zflxcd0njeje165h8z0qp4z33jg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3650" y="1589088"/>
            <a:ext cx="3429000" cy="4572000"/>
          </a:xfrm>
          <a:prstGeom prst="rect">
            <a:avLst/>
          </a:prstGeom>
          <a:noFill/>
        </p:spPr>
      </p:pic>
      <p:pic>
        <p:nvPicPr>
          <p:cNvPr id="3075" name="Picture 3" descr="C:\Users\Matrix\Desktop\olivia_langdon_clemens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3425" y="1589088"/>
            <a:ext cx="363855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Gabriola" pitchFamily="82" charset="0"/>
              </a:rPr>
              <a:t>Последние годы</a:t>
            </a:r>
            <a:endParaRPr lang="ru-RU" sz="6000" b="1" dirty="0">
              <a:latin typeface="Gabriola" pitchFamily="82" charset="0"/>
            </a:endParaRPr>
          </a:p>
        </p:txBody>
      </p:sp>
      <p:pic>
        <p:nvPicPr>
          <p:cNvPr id="5" name="Рисунок 3" descr="170px-Mark_Twain_DLitt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772816"/>
            <a:ext cx="309662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Марк Твен с котенком"/>
          <p:cNvPicPr>
            <a:picLocks noGrp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132856"/>
            <a:ext cx="3886200" cy="3614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Gabriola" pitchFamily="82" charset="0"/>
              </a:rPr>
              <a:t>Интересные факты</a:t>
            </a:r>
            <a:endParaRPr lang="ru-RU" sz="6000" b="1" dirty="0"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628800"/>
            <a:ext cx="4394448" cy="489654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Имел псевдонимы</a:t>
            </a:r>
          </a:p>
          <a:p>
            <a:r>
              <a:rPr lang="ru-RU" sz="2400" dirty="0" smtClean="0"/>
              <a:t>Родился недоношенным</a:t>
            </a:r>
          </a:p>
          <a:p>
            <a:r>
              <a:rPr lang="ru-RU" sz="2400" dirty="0" smtClean="0"/>
              <a:t>Твен так и не окончил школу</a:t>
            </a:r>
          </a:p>
          <a:p>
            <a:r>
              <a:rPr lang="ru-RU" sz="2400" dirty="0" smtClean="0"/>
              <a:t>Трагичная карьера лоцмана</a:t>
            </a:r>
          </a:p>
          <a:p>
            <a:r>
              <a:rPr lang="ru-RU" sz="2400" dirty="0" smtClean="0"/>
              <a:t>Сбежавший дуэлянт</a:t>
            </a:r>
          </a:p>
          <a:p>
            <a:r>
              <a:rPr lang="ru-RU" sz="2400" dirty="0" smtClean="0"/>
              <a:t>Счастливая лягушка</a:t>
            </a:r>
          </a:p>
          <a:p>
            <a:r>
              <a:rPr lang="ru-RU" sz="2400" dirty="0" smtClean="0"/>
              <a:t>Твен и кошки</a:t>
            </a:r>
          </a:p>
          <a:p>
            <a:r>
              <a:rPr lang="ru-RU" sz="2400" dirty="0" smtClean="0"/>
              <a:t>Твен-инвестор</a:t>
            </a:r>
          </a:p>
          <a:p>
            <a:r>
              <a:rPr lang="ru-RU" sz="2400" dirty="0" smtClean="0"/>
              <a:t>Мужчина "в белом"</a:t>
            </a:r>
          </a:p>
          <a:p>
            <a:r>
              <a:rPr lang="ru-RU" sz="2400" dirty="0" smtClean="0"/>
              <a:t>Комета </a:t>
            </a:r>
            <a:r>
              <a:rPr lang="ru-RU" sz="2400" dirty="0" smtClean="0"/>
              <a:t>Галлея</a:t>
            </a:r>
          </a:p>
          <a:p>
            <a:endParaRPr lang="ru-RU" sz="2800" b="1" dirty="0" smtClean="0"/>
          </a:p>
          <a:p>
            <a:endParaRPr lang="ru-RU" sz="2600" dirty="0" smtClean="0"/>
          </a:p>
          <a:p>
            <a:endParaRPr lang="ru-RU" b="1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4098" name="Picture 2" descr="C:\Users\Matrix\Desktop\cf8ea096e7b2eab727e445d73438635b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844824"/>
            <a:ext cx="356839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100</TotalTime>
  <Words>511</Words>
  <Application>Microsoft Office PowerPoint</Application>
  <PresentationFormat>Экран (4:3)</PresentationFormat>
  <Paragraphs>79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Обычная</vt:lpstr>
      <vt:lpstr>Марк твен (Mark twain)  Автор:  Крохалева Анна, ученик 5 «д» класса МОБУ «Гимназия №3»   Руководитель: Попова Наталья Вячеславовна  учитель английского языка МОБУ «Гимназия №3»</vt:lpstr>
      <vt:lpstr>Слайд 2</vt:lpstr>
      <vt:lpstr>Детство</vt:lpstr>
      <vt:lpstr>Юность</vt:lpstr>
      <vt:lpstr>Псевдоним </vt:lpstr>
      <vt:lpstr>Творчество </vt:lpstr>
      <vt:lpstr>Семья</vt:lpstr>
      <vt:lpstr>Последние годы</vt:lpstr>
      <vt:lpstr>Интересные факты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Марк твен (Mark twen)  Автор:  Крохалева Анна, ученик 5 «д» класса МОБУ «Гимназия №3»   Руководитель: Попова Наталья Вячеславовна  учитель английского языка МОБУ «Гимназия №3»</dc:title>
  <dc:creator>Matrix</dc:creator>
  <cp:lastModifiedBy>Matrix</cp:lastModifiedBy>
  <cp:revision>54</cp:revision>
  <dcterms:created xsi:type="dcterms:W3CDTF">2023-04-08T08:26:13Z</dcterms:created>
  <dcterms:modified xsi:type="dcterms:W3CDTF">2023-04-08T10:16:44Z</dcterms:modified>
</cp:coreProperties>
</file>