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7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1584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00930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69551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35535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5266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12034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40591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599788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4465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71341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532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43016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0E507-4F28-3A40-A9C6-D8F3A03D2FBA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916B0-7356-C347-BFFA-1FA29C2A16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42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5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2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9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6.wdp"/><Relationship Id="rId5" Type="http://schemas.openxmlformats.org/officeDocument/2006/relationships/image" Target="../media/image21.pn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5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5" Type="http://schemas.openxmlformats.org/officeDocument/2006/relationships/image" Target="../media/image21.png"/><Relationship Id="rId4" Type="http://schemas.openxmlformats.org/officeDocument/2006/relationships/image" Target="../media/image29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21.png"/><Relationship Id="rId4" Type="http://schemas.openxmlformats.org/officeDocument/2006/relationships/image" Target="../media/image3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9.wdp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0.wdp"/><Relationship Id="rId5" Type="http://schemas.openxmlformats.org/officeDocument/2006/relationships/image" Target="../media/image21.png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2.wdp"/><Relationship Id="rId5" Type="http://schemas.openxmlformats.org/officeDocument/2006/relationships/image" Target="../media/image21.png"/><Relationship Id="rId4" Type="http://schemas.openxmlformats.org/officeDocument/2006/relationships/image" Target="../media/image33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slide" Target="slide10.xml"/><Relationship Id="rId3" Type="http://schemas.microsoft.com/office/2007/relationships/hdphoto" Target="../media/hdphoto2.wdp"/><Relationship Id="rId7" Type="http://schemas.openxmlformats.org/officeDocument/2006/relationships/slide" Target="slide6.xml"/><Relationship Id="rId12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11" Type="http://schemas.openxmlformats.org/officeDocument/2006/relationships/slide" Target="slide9.xml"/><Relationship Id="rId5" Type="http://schemas.openxmlformats.org/officeDocument/2006/relationships/image" Target="../media/image2.jpg"/><Relationship Id="rId15" Type="http://schemas.openxmlformats.org/officeDocument/2006/relationships/slide" Target="slide8.xml"/><Relationship Id="rId10" Type="http://schemas.openxmlformats.org/officeDocument/2006/relationships/image" Target="../media/image5.jpg"/><Relationship Id="rId4" Type="http://schemas.openxmlformats.org/officeDocument/2006/relationships/slide" Target="slide5.xml"/><Relationship Id="rId9" Type="http://schemas.openxmlformats.org/officeDocument/2006/relationships/slide" Target="slide7.xml"/><Relationship Id="rId1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3.wdp"/><Relationship Id="rId5" Type="http://schemas.openxmlformats.org/officeDocument/2006/relationships/image" Target="../media/image21.png"/><Relationship Id="rId4" Type="http://schemas.openxmlformats.org/officeDocument/2006/relationships/image" Target="../media/image17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24.wdp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5.wdp"/><Relationship Id="rId5" Type="http://schemas.openxmlformats.org/officeDocument/2006/relationships/image" Target="../media/image21.png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4.wdp"/><Relationship Id="rId7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6.wdp"/><Relationship Id="rId5" Type="http://schemas.openxmlformats.org/officeDocument/2006/relationships/image" Target="../media/image21.png"/><Relationship Id="rId4" Type="http://schemas.openxmlformats.org/officeDocument/2006/relationships/image" Target="../media/image35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13" Type="http://schemas.openxmlformats.org/officeDocument/2006/relationships/slide" Target="slide16.xml"/><Relationship Id="rId3" Type="http://schemas.microsoft.com/office/2007/relationships/hdphoto" Target="../media/hdphoto3.wdp"/><Relationship Id="rId7" Type="http://schemas.openxmlformats.org/officeDocument/2006/relationships/slide" Target="slide13.xml"/><Relationship Id="rId12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g"/><Relationship Id="rId11" Type="http://schemas.openxmlformats.org/officeDocument/2006/relationships/slide" Target="slide15.xml"/><Relationship Id="rId5" Type="http://schemas.openxmlformats.org/officeDocument/2006/relationships/slide" Target="slide12.xml"/><Relationship Id="rId15" Type="http://schemas.openxmlformats.org/officeDocument/2006/relationships/slide" Target="slide11.xml"/><Relationship Id="rId10" Type="http://schemas.openxmlformats.org/officeDocument/2006/relationships/image" Target="../media/image11.jpg"/><Relationship Id="rId4" Type="http://schemas.openxmlformats.org/officeDocument/2006/relationships/image" Target="../media/image8.jpg"/><Relationship Id="rId9" Type="http://schemas.openxmlformats.org/officeDocument/2006/relationships/slide" Target="slide14.xml"/><Relationship Id="rId1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13" Type="http://schemas.openxmlformats.org/officeDocument/2006/relationships/slide" Target="slide21.xml"/><Relationship Id="rId3" Type="http://schemas.microsoft.com/office/2007/relationships/hdphoto" Target="../media/hdphoto4.wdp"/><Relationship Id="rId7" Type="http://schemas.openxmlformats.org/officeDocument/2006/relationships/slide" Target="slide18.xml"/><Relationship Id="rId12" Type="http://schemas.openxmlformats.org/officeDocument/2006/relationships/image" Target="../media/image1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g"/><Relationship Id="rId11" Type="http://schemas.openxmlformats.org/officeDocument/2006/relationships/slide" Target="slide20.xml"/><Relationship Id="rId5" Type="http://schemas.openxmlformats.org/officeDocument/2006/relationships/slide" Target="slide17.xml"/><Relationship Id="rId15" Type="http://schemas.openxmlformats.org/officeDocument/2006/relationships/slide" Target="slide22.xml"/><Relationship Id="rId10" Type="http://schemas.openxmlformats.org/officeDocument/2006/relationships/image" Target="../media/image17.JPG"/><Relationship Id="rId4" Type="http://schemas.openxmlformats.org/officeDocument/2006/relationships/image" Target="../media/image14.jpg"/><Relationship Id="rId9" Type="http://schemas.openxmlformats.org/officeDocument/2006/relationships/slide" Target="slide19.xml"/><Relationship Id="rId1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5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7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microsoft.com/office/2007/relationships/hdphoto" Target="../media/hdphoto8.wdp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9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1.png"/><Relationship Id="rId4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5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2.wdp"/><Relationship Id="rId7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1.pn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latin typeface="Monplesir script"/>
                <a:cs typeface="Monplesir script"/>
              </a:rPr>
              <a:t>Портретная галерея</a:t>
            </a:r>
            <a:br>
              <a:rPr lang="ru-RU" sz="4800" dirty="0" smtClean="0">
                <a:latin typeface="Monplesir script"/>
                <a:cs typeface="Monplesir script"/>
              </a:rPr>
            </a:br>
            <a:r>
              <a:rPr lang="ru-RU" sz="4800" dirty="0" smtClean="0">
                <a:latin typeface="Monplesir script"/>
                <a:cs typeface="Monplesir script"/>
              </a:rPr>
              <a:t>русских </a:t>
            </a:r>
            <a:br>
              <a:rPr lang="ru-RU" sz="4800" dirty="0" smtClean="0">
                <a:latin typeface="Monplesir script"/>
                <a:cs typeface="Monplesir script"/>
              </a:rPr>
            </a:br>
            <a:r>
              <a:rPr lang="ru-RU" sz="4800" dirty="0" smtClean="0">
                <a:latin typeface="Monplesir script"/>
                <a:cs typeface="Monplesir script"/>
              </a:rPr>
              <a:t>учёных-физиков</a:t>
            </a:r>
            <a:endParaRPr lang="ru-RU" sz="4800" dirty="0">
              <a:latin typeface="Monplesir script"/>
              <a:cs typeface="Monplesir scrip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742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Константин Циолковский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(1857-1935)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8935" y="1143000"/>
            <a:ext cx="4035972" cy="615538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500" dirty="0" smtClean="0"/>
              <a:t>Российский </a:t>
            </a:r>
            <a:r>
              <a:rPr lang="ru-RU" sz="3500" dirty="0"/>
              <a:t>и советский учёный-самоучка, исследователь, школьный учитель. Один из пионеров космонавтики. Обосновал вывод уравнения реактивного движения, пришёл к выводу о необходимости использования «ракетных поездов» — прототипов многоступенчатых ракет</a:t>
            </a:r>
            <a:r>
              <a:rPr lang="ru-RU" sz="3500" dirty="0" smtClean="0"/>
              <a:t>.</a:t>
            </a:r>
          </a:p>
          <a:p>
            <a:pPr marL="0" indent="0">
              <a:buNone/>
            </a:pPr>
            <a:r>
              <a:rPr lang="ru-RU" sz="3500" dirty="0" smtClean="0"/>
              <a:t>	Основные </a:t>
            </a:r>
            <a:r>
              <a:rPr lang="ru-RU" sz="3500" dirty="0"/>
              <a:t>работы Циолковского после </a:t>
            </a:r>
            <a:r>
              <a:rPr lang="ru-RU" sz="3500" b="1" dirty="0"/>
              <a:t>1884</a:t>
            </a:r>
            <a:r>
              <a:rPr lang="ru-RU" sz="3500" dirty="0"/>
              <a:t> были связаны с четырьмя большими проблемами: научным обоснованием цельнометаллического аэростата (дирижабля), обтекаемого аэроплана, поезда на воздушной подушке и ракеты для межпланетных путешествий</a:t>
            </a:r>
            <a:r>
              <a:rPr lang="ru-RU" sz="3500" dirty="0" smtClean="0"/>
              <a:t>.</a:t>
            </a:r>
          </a:p>
          <a:p>
            <a:pPr marL="0" indent="0">
              <a:buNone/>
            </a:pPr>
            <a:r>
              <a:rPr lang="ru-RU" sz="3500" dirty="0" smtClean="0"/>
              <a:t>	Важнейшие </a:t>
            </a:r>
            <a:r>
              <a:rPr lang="ru-RU" sz="3500" dirty="0"/>
              <a:t>научные результаты получены Циолковским в теории движения ракет (</a:t>
            </a:r>
            <a:r>
              <a:rPr lang="ru-RU" sz="3500" dirty="0" err="1"/>
              <a:t>ракетодинамике</a:t>
            </a:r>
            <a:r>
              <a:rPr lang="ru-RU" sz="3500" dirty="0"/>
              <a:t>).</a:t>
            </a:r>
            <a:endParaRPr lang="ru-RU" sz="35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129227132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405" y="2087736"/>
            <a:ext cx="2997044" cy="399605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258832" y="1143000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25" y="0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Борис </a:t>
            </a:r>
            <a:r>
              <a:rPr lang="ru-RU" dirty="0" err="1" smtClean="0">
                <a:latin typeface="Monplesir script"/>
                <a:cs typeface="Monplesir script"/>
              </a:rPr>
              <a:t>Раушенбах</a:t>
            </a:r>
            <a:r>
              <a:rPr lang="ru-RU" dirty="0" smtClean="0">
                <a:latin typeface="Monplesir script"/>
                <a:cs typeface="Monplesir script"/>
              </a:rPr>
              <a:t/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(1915-2001)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427392" y="1270040"/>
            <a:ext cx="3957689" cy="574997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	Российский </a:t>
            </a:r>
            <a:r>
              <a:rPr lang="ru-RU" dirty="0"/>
              <a:t>советский физик-механик, один из основоположников российской космонавтики, академик АН СССР, академик РАН, лауреат Ленинской премии (1960)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начале </a:t>
            </a:r>
            <a:r>
              <a:rPr lang="ru-RU" b="1" dirty="0"/>
              <a:t>1960</a:t>
            </a:r>
            <a:r>
              <a:rPr lang="ru-RU" dirty="0"/>
              <a:t> года организовался первый — «гагаринский» — отряд космонавтов, и </a:t>
            </a:r>
            <a:r>
              <a:rPr lang="ru-RU" dirty="0" err="1"/>
              <a:t>Раушенбах</a:t>
            </a:r>
            <a:r>
              <a:rPr lang="ru-RU" dirty="0"/>
              <a:t> принимал активное участие в подготовке первого полета человека в космос.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b="1" dirty="0"/>
              <a:t>1960</a:t>
            </a:r>
            <a:r>
              <a:rPr lang="ru-RU" dirty="0"/>
              <a:t> году получил Ленинскую премию за уникальную работу по фотографированию обратной стороны Луны (КА «Луна-3»)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106465.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955" y="2087736"/>
            <a:ext cx="2853932" cy="383078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Изображение 8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248955" y="1143000"/>
            <a:ext cx="2663337" cy="936505"/>
          </a:xfrm>
          <a:prstGeom prst="rect">
            <a:avLst/>
          </a:prstGeom>
        </p:spPr>
      </p:pic>
      <p:pic>
        <p:nvPicPr>
          <p:cNvPr id="2" name="Изображение 1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712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-574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Абрам Иоффе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(1880-1960)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0236" y="969022"/>
            <a:ext cx="4149049" cy="65937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	Украинский </a:t>
            </a:r>
            <a:r>
              <a:rPr lang="ru-RU" sz="2000" dirty="0"/>
              <a:t>и советский физик, организатор науки, обыкновенно именуемый «отцом советской физики», академик (1920), вице-президент АН СССР (1942—1945</a:t>
            </a:r>
            <a:r>
              <a:rPr lang="ru-RU" sz="2000" dirty="0" smtClean="0"/>
              <a:t>)</a:t>
            </a:r>
          </a:p>
          <a:p>
            <a:pPr marL="0" indent="0">
              <a:buNone/>
            </a:pPr>
            <a:r>
              <a:rPr lang="ru-RU" sz="2000" dirty="0" smtClean="0"/>
              <a:t>	По </a:t>
            </a:r>
            <a:r>
              <a:rPr lang="ru-RU" sz="2000" dirty="0"/>
              <a:t>его инициативе начиная с </a:t>
            </a:r>
            <a:r>
              <a:rPr lang="ru-RU" sz="2000" b="1" dirty="0"/>
              <a:t>1929</a:t>
            </a:r>
            <a:r>
              <a:rPr lang="ru-RU" sz="2000" dirty="0"/>
              <a:t> были созданы Физико-технические институты в крупных </a:t>
            </a:r>
            <a:r>
              <a:rPr lang="ru-RU" sz="2000" dirty="0" smtClean="0"/>
              <a:t>городах.</a:t>
            </a:r>
          </a:p>
          <a:p>
            <a:pPr marL="0" indent="0">
              <a:buNone/>
            </a:pPr>
            <a:r>
              <a:rPr lang="ru-RU" sz="2000" dirty="0"/>
              <a:t>Он доказал реальность существования электрона независимо от остальной материи, определил абсолютную величину его заряда, исследовал магнитное действие катодных </a:t>
            </a:r>
            <a:r>
              <a:rPr lang="ru-RU" sz="2000" dirty="0" smtClean="0"/>
              <a:t>лучей, </a:t>
            </a:r>
            <a:r>
              <a:rPr lang="ru-RU" sz="2000" dirty="0"/>
              <a:t>доказал статистический характер вылета электронов при внешнем </a:t>
            </a:r>
            <a:r>
              <a:rPr lang="ru-RU" sz="2000" dirty="0" smtClean="0"/>
              <a:t>фотоэффекте.</a:t>
            </a:r>
          </a:p>
          <a:p>
            <a:pPr marL="0" indent="0">
              <a:buNone/>
            </a:pPr>
            <a:r>
              <a:rPr lang="ru-RU" sz="2000" dirty="0"/>
              <a:t>	</a:t>
            </a: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7" name="Изображение 6" descr="main-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221" y="2348704"/>
            <a:ext cx="2890932" cy="371691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302324" y="1412199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77859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Игорь Курчатов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(1902-1960)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418695" y="1181238"/>
            <a:ext cx="4001180" cy="662856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3000" dirty="0" smtClean="0"/>
              <a:t>Выдающийся </a:t>
            </a:r>
            <a:r>
              <a:rPr lang="ru-RU" sz="3000" dirty="0"/>
              <a:t>советский физик, организатор и руководитель работ по атомной науке и технике в СССР</a:t>
            </a:r>
            <a:r>
              <a:rPr lang="ru-RU" sz="3000" dirty="0" smtClean="0"/>
              <a:t>.</a:t>
            </a:r>
          </a:p>
          <a:p>
            <a:pPr marL="0" indent="0">
              <a:buNone/>
            </a:pPr>
            <a:r>
              <a:rPr lang="ru-RU" sz="3000" dirty="0" smtClean="0"/>
              <a:t>	С </a:t>
            </a:r>
            <a:r>
              <a:rPr lang="ru-RU" sz="3000" b="1" dirty="0"/>
              <a:t>1934</a:t>
            </a:r>
            <a:r>
              <a:rPr lang="ru-RU" sz="3000" dirty="0"/>
              <a:t> года И. Курчатов </a:t>
            </a:r>
            <a:r>
              <a:rPr lang="ru-RU" sz="3000" dirty="0" smtClean="0"/>
              <a:t>исследует атомное ядро. </a:t>
            </a:r>
            <a:r>
              <a:rPr lang="ru-RU" sz="3000" dirty="0"/>
              <a:t>В </a:t>
            </a:r>
            <a:r>
              <a:rPr lang="ru-RU" sz="3000" b="1" dirty="0"/>
              <a:t>1935</a:t>
            </a:r>
            <a:r>
              <a:rPr lang="ru-RU" sz="3000" dirty="0"/>
              <a:t> году он сообщает об открытом им вместе с группой сотрудников новом явлении, которое они назвали изомерией радиоактивных </a:t>
            </a:r>
            <a:r>
              <a:rPr lang="ru-RU" sz="3000" dirty="0" smtClean="0"/>
              <a:t>ядер.</a:t>
            </a:r>
          </a:p>
          <a:p>
            <a:pPr marL="0" indent="0">
              <a:buNone/>
            </a:pPr>
            <a:r>
              <a:rPr lang="ru-RU" sz="3000" dirty="0"/>
              <a:t>В первые годы войны Курчатов вместе с А. П. Александровым занимались защитой кораблей Военно-Морского Флота от магнитных мин</a:t>
            </a:r>
            <a:r>
              <a:rPr lang="ru-RU" sz="3000" dirty="0" smtClean="0"/>
              <a:t>.</a:t>
            </a:r>
          </a:p>
          <a:p>
            <a:pPr marL="0" indent="0">
              <a:buNone/>
            </a:pPr>
            <a:r>
              <a:rPr lang="ru-RU" sz="3000" dirty="0" smtClean="0"/>
              <a:t>	При </a:t>
            </a:r>
            <a:r>
              <a:rPr lang="ru-RU" sz="3000" dirty="0"/>
              <a:t>активной помощи Курчатова в Ленинградском радиевом институте начал работать первый на Европейском континенте электромагнитный резонансный ускоритель заряженных частиц — циклотрон на энергию 6 МэВ.</a:t>
            </a:r>
            <a:endParaRPr lang="ru-RU" sz="30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1292251855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071" y="2117743"/>
            <a:ext cx="3031375" cy="414546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301144" y="1181238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Андрей Сахаров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(1921-1990)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82839" y="1096062"/>
            <a:ext cx="3844612" cy="638499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	Советский </a:t>
            </a:r>
            <a:r>
              <a:rPr lang="ru-RU" dirty="0"/>
              <a:t>физик, академик АН СССР, один из создателей первой советской водородной бомбы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До </a:t>
            </a:r>
            <a:r>
              <a:rPr lang="ru-RU" b="1" dirty="0"/>
              <a:t>1968</a:t>
            </a:r>
            <a:r>
              <a:rPr lang="ru-RU" dirty="0"/>
              <a:t> г. Сахаров работал над совершенствованием ядерного оружия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	Оценка научных заслуг Андрея Дмитриевича Сахарова невозможна до истечения срока секретности его трудов. Тем не менее ясно, что С. сделал много как для развития ядерного оружия, так и для использования силы атома в мирных целях.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</p:txBody>
      </p:sp>
      <p:pic>
        <p:nvPicPr>
          <p:cNvPr id="7" name="Изображение 6" descr="main-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96" y="2313909"/>
            <a:ext cx="3128343" cy="40221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302324" y="1412199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-404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Андрей Колмогоров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(1903-1987)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427392" y="1147972"/>
            <a:ext cx="3948991" cy="601122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	Советский </a:t>
            </a:r>
            <a:r>
              <a:rPr lang="ru-RU" dirty="0"/>
              <a:t>математик, один из крупнейших математиков ХХ века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Фундаментальные </a:t>
            </a:r>
            <a:r>
              <a:rPr lang="ru-RU" dirty="0"/>
              <a:t>труды Андрея Колмогорова по теории функций, математической логике, топологии, дифференциальным уравнениям, функциональному анализу и особенно по теории вероятностей (аксиоматическое обоснование, теория случайных процессов) и теории информации. Ленинская премия (</a:t>
            </a:r>
            <a:r>
              <a:rPr lang="ru-RU" b="1" dirty="0"/>
              <a:t>1965</a:t>
            </a:r>
            <a:r>
              <a:rPr lang="ru-RU" dirty="0"/>
              <a:t>), Государственная премия СССР (</a:t>
            </a:r>
            <a:r>
              <a:rPr lang="ru-RU" b="1" dirty="0"/>
              <a:t>1941</a:t>
            </a:r>
            <a:r>
              <a:rPr lang="ru-RU" dirty="0"/>
              <a:t>)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b="1" dirty="0"/>
              <a:t>1939</a:t>
            </a:r>
            <a:r>
              <a:rPr lang="ru-RU" dirty="0"/>
              <a:t> г. А.Н. Колмогоров избирается действительным членом Академии наук СССР и он становится (по </a:t>
            </a:r>
            <a:r>
              <a:rPr lang="ru-RU" b="1" dirty="0"/>
              <a:t>1942</a:t>
            </a:r>
            <a:r>
              <a:rPr lang="ru-RU" dirty="0"/>
              <a:t> г.) академиком-секретарем Отделения физико-математических наук.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129034900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551" y="2026910"/>
            <a:ext cx="2798137" cy="41351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159551" y="1090405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223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Сергей Вавилов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(1891-1951)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43725" y="1165370"/>
            <a:ext cx="4253430" cy="63939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 smtClean="0"/>
              <a:t>	Советский </a:t>
            </a:r>
            <a:r>
              <a:rPr lang="ru-RU" sz="1700" dirty="0"/>
              <a:t>физик, основатель научной школы физической оптики в СССР, академик (1932) и президент АН СССР (с 1945 года). Лауреат </a:t>
            </a:r>
            <a:r>
              <a:rPr lang="ru-RU" sz="1700" dirty="0" smtClean="0"/>
              <a:t>Сталинских </a:t>
            </a:r>
            <a:r>
              <a:rPr lang="ru-RU" sz="1700" dirty="0"/>
              <a:t>премий (1943, 1946, 1951, 1952)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 smtClean="0"/>
              <a:t>	Основные </a:t>
            </a:r>
            <a:r>
              <a:rPr lang="ru-RU" sz="1700" dirty="0"/>
              <a:t>научные труды Вавилова посвящены вопросам физической оптики, особенно изучению природы люминесценции. </a:t>
            </a:r>
            <a:endParaRPr lang="ru-RU" sz="1700" dirty="0" smtClean="0"/>
          </a:p>
          <a:p>
            <a:pPr marL="0" indent="0">
              <a:buNone/>
            </a:pPr>
            <a:r>
              <a:rPr lang="ru-RU" sz="1700" dirty="0"/>
              <a:t>	Вавилов вывел закон, обобщающий и исправляющий известный Стокса закон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/>
              <a:t>	Под его руководством разрабатывались вопросы, связанные с практическими применениями люминесценции, в частности разработана технология производства ламп "дневного" света</a:t>
            </a:r>
            <a:r>
              <a:rPr lang="ru-RU" sz="1700" dirty="0" smtClean="0"/>
              <a:t>.</a:t>
            </a:r>
          </a:p>
          <a:p>
            <a:pPr marL="0" indent="0">
              <a:buNone/>
            </a:pPr>
            <a:r>
              <a:rPr lang="ru-RU" sz="1700" dirty="0"/>
              <a:t>	Под его руководством были разработаны новые приборы для вооружения Советской Армии и Флота.</a:t>
            </a:r>
            <a:endParaRPr lang="ru-RU" sz="1700" dirty="0" smtClean="0"/>
          </a:p>
          <a:p>
            <a:pPr marL="0" indent="0">
              <a:buNone/>
            </a:pPr>
            <a:r>
              <a:rPr lang="ru-RU" sz="1700" dirty="0"/>
              <a:t>	</a:t>
            </a:r>
            <a:endParaRPr lang="ru-RU" sz="1700" dirty="0" smtClean="0"/>
          </a:p>
          <a:p>
            <a:pPr marL="0" indent="0">
              <a:buNone/>
            </a:pPr>
            <a:endParaRPr lang="ru-RU" sz="1700" dirty="0" smtClean="0"/>
          </a:p>
          <a:p>
            <a:pPr marL="0" indent="0">
              <a:buNone/>
            </a:pPr>
            <a:endParaRPr lang="ru-RU" sz="1700" dirty="0" smtClean="0"/>
          </a:p>
          <a:p>
            <a:pPr marL="0" indent="0">
              <a:buNone/>
            </a:pPr>
            <a:endParaRPr lang="ru-RU" sz="1700" dirty="0" smtClean="0"/>
          </a:p>
          <a:p>
            <a:pPr marL="0" indent="0">
              <a:buNone/>
            </a:pPr>
            <a:endParaRPr lang="ru-RU" sz="1700" dirty="0"/>
          </a:p>
        </p:txBody>
      </p:sp>
      <p:pic>
        <p:nvPicPr>
          <p:cNvPr id="7" name="Изображение 6" descr="1283801128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312" y="2287812"/>
            <a:ext cx="2629134" cy="382182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255109" y="1351307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26" y="0"/>
            <a:ext cx="928187" cy="928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7" name="Название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Сергей Чаплыгин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(1869-1942)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922896" y="1287438"/>
            <a:ext cx="4523072" cy="624581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	Русский </a:t>
            </a:r>
            <a:r>
              <a:rPr lang="ru-RU" dirty="0"/>
              <a:t>и советский механик и математик, один из основоположников современной гидро- и</a:t>
            </a:r>
            <a:r>
              <a:rPr lang="ru-RU" dirty="0" smtClean="0"/>
              <a:t> аэродинамики, </a:t>
            </a:r>
            <a:r>
              <a:rPr lang="ru-RU" dirty="0"/>
              <a:t>академик АН СССР (1929), Герой Социалистического Труда (1941), заслуженный деятель науки </a:t>
            </a:r>
            <a:r>
              <a:rPr lang="ru-RU" dirty="0" smtClean="0"/>
              <a:t>РСФСР(</a:t>
            </a:r>
            <a:r>
              <a:rPr lang="ru-RU" dirty="0"/>
              <a:t>1929</a:t>
            </a:r>
            <a:r>
              <a:rPr lang="ru-RU" dirty="0" smtClean="0"/>
              <a:t>).</a:t>
            </a:r>
            <a:br>
              <a:rPr lang="ru-RU" dirty="0" smtClean="0"/>
            </a:br>
            <a:r>
              <a:rPr lang="ru-RU" dirty="0" smtClean="0"/>
              <a:t>	В </a:t>
            </a:r>
            <a:r>
              <a:rPr lang="ru-RU" dirty="0"/>
              <a:t>области теоретической механики Чаплыгин внёс весомый вклад в разработку динамики неголономных </a:t>
            </a:r>
            <a:r>
              <a:rPr lang="ru-RU" dirty="0" smtClean="0"/>
              <a:t>систем.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1902 году он представляет в Московский университет докторскую диссертацию «О газовых струях» и защищает её в 1903 году.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Важнейший </a:t>
            </a:r>
            <a:r>
              <a:rPr lang="ru-RU" dirty="0"/>
              <a:t>вклад был сделан С. А. Чаплыгиным в решение задачи о силах, действующих со стороны потока воздуха на обтекаемое им крыло самолёта.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9" name="Изображение 8" descr="chaplyg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926" y="2253017"/>
            <a:ext cx="2511235" cy="35785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Изображение 9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986824" y="1287438"/>
            <a:ext cx="2663337" cy="936505"/>
          </a:xfrm>
          <a:prstGeom prst="rect">
            <a:avLst/>
          </a:prstGeom>
        </p:spPr>
      </p:pic>
      <p:pic>
        <p:nvPicPr>
          <p:cNvPr id="2" name="Изображение 1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1" y="72571"/>
            <a:ext cx="980621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8002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Дмитрий Рождественский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(1876-1940)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0236" y="1082107"/>
            <a:ext cx="4157746" cy="64685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700" dirty="0" smtClean="0"/>
              <a:t>	Русский </a:t>
            </a:r>
            <a:r>
              <a:rPr lang="ru-RU" sz="1700" dirty="0"/>
              <a:t>советский физик, основатель и первый директор (1918−1932) Государственного оптического института (ГОИ), один из организаторов оптической промышленности в СССР, академик АН СССР (1929</a:t>
            </a:r>
            <a:r>
              <a:rPr lang="ru-RU" sz="1700" dirty="0" smtClean="0"/>
              <a:t>).</a:t>
            </a:r>
          </a:p>
          <a:p>
            <a:pPr marL="0" indent="0">
              <a:buNone/>
            </a:pPr>
            <a:r>
              <a:rPr lang="ru-RU" sz="1700" dirty="0" smtClean="0"/>
              <a:t>	Общепризнанной заслугой Д</a:t>
            </a:r>
            <a:r>
              <a:rPr lang="ru-RU" sz="1700" dirty="0"/>
              <a:t>. С. Рождественского является его роль в организации оптической промышленности в СССР и, прежде всего, в налаживании выпуска оптического </a:t>
            </a:r>
            <a:r>
              <a:rPr lang="ru-RU" sz="1700" dirty="0" smtClean="0"/>
              <a:t>стекла.</a:t>
            </a:r>
          </a:p>
          <a:p>
            <a:pPr marL="0" indent="0">
              <a:buNone/>
            </a:pPr>
            <a:r>
              <a:rPr lang="ru-RU" sz="1700" dirty="0" smtClean="0"/>
              <a:t>	Работы </a:t>
            </a:r>
            <a:r>
              <a:rPr lang="ru-RU" sz="1700" dirty="0"/>
              <a:t>по атомной спектроскопии начала 1920-х годов выдвинули Д. С. Рождественского в число ведущих учёных-исследователей страны. Признанием высокого научного авторитета Д. С. Рождественского и созданной им научной школы явилось избрание его в 1925 году членом-корреспондентом АН СССР.</a:t>
            </a:r>
            <a:endParaRPr lang="ru-RU" sz="1700" dirty="0" smtClean="0"/>
          </a:p>
          <a:p>
            <a:pPr marL="0" indent="0">
              <a:buNone/>
            </a:pPr>
            <a:r>
              <a:rPr lang="ru-RU" sz="1700" dirty="0"/>
              <a:t>	</a:t>
            </a:r>
            <a:endParaRPr lang="ru-RU" sz="1700" dirty="0" smtClean="0"/>
          </a:p>
          <a:p>
            <a:pPr marL="0" indent="0">
              <a:buNone/>
            </a:pPr>
            <a:endParaRPr lang="ru-RU" sz="1700" dirty="0"/>
          </a:p>
          <a:p>
            <a:pPr marL="0" indent="0">
              <a:buNone/>
            </a:pPr>
            <a:endParaRPr lang="ru-RU" sz="1700" dirty="0"/>
          </a:p>
          <a:p>
            <a:pPr marL="0" indent="0">
              <a:buNone/>
            </a:pPr>
            <a:endParaRPr lang="ru-RU" sz="1700" dirty="0"/>
          </a:p>
        </p:txBody>
      </p:sp>
      <p:pic>
        <p:nvPicPr>
          <p:cNvPr id="7" name="Изображение 6" descr="roshedestvenskii.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684" y="2235619"/>
            <a:ext cx="2822247" cy="39699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358594" y="1287438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1" y="72571"/>
            <a:ext cx="980621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Александр Попов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(1859-1905)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079463" y="1078664"/>
            <a:ext cx="4279523" cy="687213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3800" dirty="0" smtClean="0"/>
              <a:t>	Русский </a:t>
            </a:r>
            <a:r>
              <a:rPr lang="ru-RU" sz="3800" dirty="0"/>
              <a:t>физик и электротехник, профессор, изобретатель, статский советник (1901), Почётный инженер-</a:t>
            </a:r>
            <a:r>
              <a:rPr lang="ru-RU" sz="3800" dirty="0" smtClean="0"/>
              <a:t>электрик (</a:t>
            </a:r>
            <a:r>
              <a:rPr lang="ru-RU" sz="3800" dirty="0"/>
              <a:t>1899)</a:t>
            </a:r>
            <a:r>
              <a:rPr lang="ru-RU" sz="3800" dirty="0" smtClean="0"/>
              <a:t>.</a:t>
            </a:r>
          </a:p>
          <a:p>
            <a:pPr marL="0" indent="0">
              <a:buNone/>
            </a:pPr>
            <a:r>
              <a:rPr lang="ru-RU" sz="3800" dirty="0"/>
              <a:t>	Судовая радио-приёмная станция А. С. Попова образца 1901 года для приёма на ленту и на слух. Такими приёмными станциями были оборудованы многие корабли Черноморского флота</a:t>
            </a:r>
            <a:r>
              <a:rPr lang="ru-RU" sz="3800" dirty="0" smtClean="0"/>
              <a:t>.</a:t>
            </a:r>
          </a:p>
          <a:p>
            <a:pPr marL="0" indent="0">
              <a:buNone/>
            </a:pPr>
            <a:r>
              <a:rPr lang="ru-RU" sz="3800" dirty="0"/>
              <a:t>	7 мая 1895 г. на заседании Русского физико-химического общества Попов выступил с докладом и демонстрацией созданного им первого в мире радиоприемника. Свое сообщение Попов закончил следующими словами: "В заключение могу выразить надежду, что мой прибор при дальнейшем усовершенствовании его может быть применен к передаче сигналов на расстояние при помощи быстрых электрических колебаний, как только будет найден источник таких колебаний, обладающих достаточной энергией".</a:t>
            </a:r>
            <a:endParaRPr lang="ru-RU" sz="3800" dirty="0" smtClean="0"/>
          </a:p>
          <a:p>
            <a:pPr marL="0" indent="0">
              <a:buNone/>
            </a:pPr>
            <a:r>
              <a:rPr lang="ru-RU" sz="3800" dirty="0"/>
              <a:t>	</a:t>
            </a:r>
            <a:endParaRPr lang="ru-RU" sz="3800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Popov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864" y="2200823"/>
            <a:ext cx="2728269" cy="393879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221796" y="1264318"/>
            <a:ext cx="2663337" cy="93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-322665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Monplesir script"/>
                <a:cs typeface="Monplesir script"/>
              </a:rPr>
              <a:t>Портретная галерея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9407" y="3129173"/>
            <a:ext cx="2323783" cy="732919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hlinkClick r:id="rId4" action="ppaction://hlinksldjump"/>
              </a:rPr>
              <a:t>Михаил Ломоносов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5" name="Изображение 4" descr="main-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148" y="1265782"/>
            <a:ext cx="1307395" cy="16809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Изображение 5" descr="mai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854" y="1265782"/>
            <a:ext cx="1291792" cy="16608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3722836" y="3129173"/>
            <a:ext cx="166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hlinkClick r:id="rId7" action="ppaction://hlinksldjump"/>
              </a:rPr>
              <a:t>Эмилий</a:t>
            </a:r>
            <a:r>
              <a:rPr lang="ru-RU" dirty="0" smtClean="0">
                <a:hlinkClick r:id="rId7" action="ppaction://hlinksldjump"/>
              </a:rPr>
              <a:t> </a:t>
            </a:r>
            <a:r>
              <a:rPr lang="ru-RU" dirty="0" err="1" smtClean="0">
                <a:hlinkClick r:id="rId7" action="ppaction://hlinksldjump"/>
              </a:rPr>
              <a:t>Ленц</a:t>
            </a:r>
            <a:endParaRPr lang="ru-RU" dirty="0"/>
          </a:p>
        </p:txBody>
      </p:sp>
      <p:pic>
        <p:nvPicPr>
          <p:cNvPr id="8" name="Изображение 7" descr="main-3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829" y="1265782"/>
            <a:ext cx="1330828" cy="162628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5766917" y="3129173"/>
            <a:ext cx="2379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9" action="ppaction://hlinksldjump"/>
              </a:rPr>
              <a:t>Дмитрий Менделеев</a:t>
            </a:r>
            <a:endParaRPr lang="ru-RU" dirty="0"/>
          </a:p>
        </p:txBody>
      </p:sp>
      <p:pic>
        <p:nvPicPr>
          <p:cNvPr id="12" name="Изображение 11" descr="main-5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4553" y="3966479"/>
            <a:ext cx="1316093" cy="16921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3402167" y="5885182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1" action="ppaction://hlinksldjump"/>
              </a:rPr>
              <a:t>Александр Столетов</a:t>
            </a:r>
            <a:endParaRPr lang="ru-RU" dirty="0"/>
          </a:p>
        </p:txBody>
      </p:sp>
      <p:pic>
        <p:nvPicPr>
          <p:cNvPr id="14" name="Изображение 13" descr="12922713213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1829" y="3966479"/>
            <a:ext cx="1443942" cy="169212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6106148" y="5872506"/>
            <a:ext cx="169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hlinkClick r:id="rId13" action="ppaction://hlinksldjump"/>
              </a:rPr>
              <a:t>Константин</a:t>
            </a:r>
          </a:p>
          <a:p>
            <a:r>
              <a:rPr lang="ru-RU" dirty="0" smtClean="0">
                <a:hlinkClick r:id="rId13" action="ppaction://hlinksldjump"/>
              </a:rPr>
              <a:t> Циолковский</a:t>
            </a:r>
            <a:endParaRPr lang="ru-RU" dirty="0"/>
          </a:p>
        </p:txBody>
      </p:sp>
      <p:pic>
        <p:nvPicPr>
          <p:cNvPr id="16" name="Изображение 15" descr="main-6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212">
            <a:off x="1448146" y="3966479"/>
            <a:ext cx="1370075" cy="17615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1448148" y="5885182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15" action="ppaction://hlinksldjump"/>
              </a:rPr>
              <a:t>Борис Якоби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-95687"/>
            <a:ext cx="8229600" cy="125264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Александр Орлов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(1880-1954)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91538" y="1069965"/>
            <a:ext cx="4140351" cy="666336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400" dirty="0" smtClean="0"/>
              <a:t>	Советский </a:t>
            </a:r>
            <a:r>
              <a:rPr lang="ru-RU" sz="3400" dirty="0"/>
              <a:t>астроном, член-корреспондент АН СССР (1927), академик АН УССР (1939), один из создателей геодинамики</a:t>
            </a:r>
            <a:r>
              <a:rPr lang="ru-RU" sz="3400" dirty="0" smtClean="0"/>
              <a:t>.</a:t>
            </a:r>
          </a:p>
          <a:p>
            <a:pPr marL="0" indent="0">
              <a:buNone/>
            </a:pPr>
            <a:r>
              <a:rPr lang="ru-RU" sz="3400" dirty="0"/>
              <a:t>	Занимался теоретической астрономией, сейсмометрией, гравиметрией и магнетометрией. Разработал новые методы гравиметрии, создал гравиметрические карты Украины, Европейской части России, Сибири и Алтая и связал их в единую сеть. Занимался исследованиями годового и свободного движения мгновенной оси вращения Земли, получил наиболее точные данные о движении полюсов Земли. Изучал влияние Луны на уровень моря, скорость и направление ветра.</a:t>
            </a:r>
            <a:endParaRPr lang="ru-RU" sz="34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57446080_Orlov-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9655" y="2059154"/>
            <a:ext cx="2617438" cy="416166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292561" y="1122649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1" y="72571"/>
            <a:ext cx="980621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Петр </a:t>
            </a:r>
            <a:r>
              <a:rPr lang="ru-RU" dirty="0" err="1" smtClean="0">
                <a:latin typeface="Monplesir script"/>
                <a:cs typeface="Monplesir script"/>
              </a:rPr>
              <a:t>Капица</a:t>
            </a:r>
            <a:r>
              <a:rPr lang="ru-RU" dirty="0" smtClean="0">
                <a:latin typeface="Monplesir script"/>
                <a:cs typeface="Monplesir script"/>
              </a:rPr>
              <a:t/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(1894-1884)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862009" y="1247387"/>
            <a:ext cx="4540469" cy="667731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	Советский </a:t>
            </a:r>
            <a:r>
              <a:rPr lang="ru-RU" dirty="0"/>
              <a:t>физик. Академик АН СССР (1939)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Одна </a:t>
            </a:r>
            <a:r>
              <a:rPr lang="ru-RU" dirty="0"/>
              <a:t>из первых значительных научных работ (совместно с Николаем </a:t>
            </a:r>
            <a:r>
              <a:rPr lang="ru-RU" dirty="0" err="1"/>
              <a:t>Семёновым</a:t>
            </a:r>
            <a:r>
              <a:rPr lang="ru-RU" dirty="0"/>
              <a:t>, 1918 год) посвящена измерению магнитного момента атома в неоднородном магнитном поле, который в 1922 году был усовершенствован в так называемом опыте Штерна — </a:t>
            </a:r>
            <a:r>
              <a:rPr lang="ru-RU" dirty="0" err="1" smtClean="0"/>
              <a:t>Герлаха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dirty="0"/>
              <a:t>послевоенные годы </a:t>
            </a:r>
            <a:r>
              <a:rPr lang="ru-RU" dirty="0" err="1"/>
              <a:t>Капицу</a:t>
            </a:r>
            <a:r>
              <a:rPr lang="ru-RU" dirty="0"/>
              <a:t> привлекает электроника больших мощностей. Развил общую теорию электронных приборов магнетронного типа и создал магнетронные генераторы непрерывного действия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>	Благодаря установке </a:t>
            </a:r>
            <a:r>
              <a:rPr lang="ru-RU" dirty="0" err="1"/>
              <a:t>Капицы</a:t>
            </a:r>
            <a:r>
              <a:rPr lang="ru-RU" dirty="0"/>
              <a:t>, которая начала работать в 1934 году удалось получить жидкий гелий в значительных количествах.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Изображение 7" descr="Kapitzap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r="7760" b="8654"/>
          <a:stretch/>
        </p:blipFill>
        <p:spPr>
          <a:xfrm>
            <a:off x="1200354" y="2358656"/>
            <a:ext cx="2435499" cy="31651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Изображение 8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082624" y="1422151"/>
            <a:ext cx="2663337" cy="936505"/>
          </a:xfrm>
          <a:prstGeom prst="rect">
            <a:avLst/>
          </a:prstGeom>
        </p:spPr>
      </p:pic>
      <p:pic>
        <p:nvPicPr>
          <p:cNvPr id="7" name="Изображение 6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1" y="72571"/>
            <a:ext cx="980621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39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48502" y="49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Дмитрий Блохинцев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(1908-1979)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08934" y="1147971"/>
            <a:ext cx="4340410" cy="675063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sz="3000" dirty="0"/>
              <a:t>С</a:t>
            </a:r>
            <a:r>
              <a:rPr lang="ru-RU" sz="3000" dirty="0" smtClean="0"/>
              <a:t>оветский </a:t>
            </a:r>
            <a:r>
              <a:rPr lang="ru-RU" sz="3000" dirty="0"/>
              <a:t>физик, член-</a:t>
            </a:r>
            <a:r>
              <a:rPr lang="ru-RU" sz="3000" dirty="0" smtClean="0"/>
              <a:t>корреспондент </a:t>
            </a:r>
            <a:r>
              <a:rPr lang="ru-RU" sz="3000" dirty="0"/>
              <a:t>АН СССР (1958) и АН УССР (1939), член КПСС с 1943 года</a:t>
            </a:r>
            <a:r>
              <a:rPr lang="ru-RU" sz="3000" dirty="0" smtClean="0"/>
              <a:t>.</a:t>
            </a:r>
          </a:p>
          <a:p>
            <a:pPr marL="0" indent="0">
              <a:buNone/>
            </a:pPr>
            <a:r>
              <a:rPr lang="ru-RU" sz="3000" dirty="0" smtClean="0"/>
              <a:t>		В </a:t>
            </a:r>
            <a:r>
              <a:rPr lang="ru-RU" sz="3000" dirty="0"/>
              <a:t>1944 году построил, исходя из уравнений </a:t>
            </a:r>
            <a:r>
              <a:rPr lang="ru-RU" sz="3000" dirty="0" err="1"/>
              <a:t>газогидродинамики</a:t>
            </a:r>
            <a:r>
              <a:rPr lang="ru-RU" sz="3000" dirty="0"/>
              <a:t>, теорию звуковых явлений в движущихся и неоднородных средах, получив уравнения акустики самого общего вида (уравнения Блохинцева), на основе которых вывел ряд акустических </a:t>
            </a:r>
            <a:r>
              <a:rPr lang="ru-RU" sz="3000" dirty="0" smtClean="0"/>
              <a:t>законов.</a:t>
            </a:r>
          </a:p>
          <a:p>
            <a:pPr marL="0" indent="0">
              <a:buNone/>
            </a:pPr>
            <a:r>
              <a:rPr lang="ru-RU" sz="3000" dirty="0"/>
              <a:t>	Значительное место в научной работе Блохинцева занимают исследования по теории и техническим проблемам цепных ядерных реакций и ядерных реакторов. </a:t>
            </a:r>
            <a:endParaRPr lang="ru-RU" sz="3000" dirty="0" smtClean="0"/>
          </a:p>
          <a:p>
            <a:pPr marL="0" indent="0">
              <a:buNone/>
            </a:pPr>
            <a:r>
              <a:rPr lang="ru-RU" sz="3000" dirty="0" smtClean="0"/>
              <a:t>	Ещё </a:t>
            </a:r>
            <a:r>
              <a:rPr lang="ru-RU" sz="3000" dirty="0"/>
              <a:t>в 1938 году провел расчеты, по существу предсказывающие Лэмбовский сдвиг. Это важнейшее открытие Д. И. Блохинцева не было понято современниками и статья была отклонена редакцией ЖЭТФ.</a:t>
            </a:r>
            <a:endParaRPr lang="ru-RU" sz="3000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i_01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663" y="2261716"/>
            <a:ext cx="2698135" cy="37144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349462" y="1325211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21" y="72571"/>
            <a:ext cx="980621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439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Великие  русские учёные физики  внесли большой вклад в развитие науки физики, тем самым прославили нашу страну. </a:t>
            </a:r>
            <a:r>
              <a:rPr lang="ru-RU" dirty="0" smtClean="0">
                <a:latin typeface="Times New Roman" charset="0"/>
              </a:rPr>
              <a:t/>
            </a:r>
            <a:br>
              <a:rPr lang="ru-RU" dirty="0" smtClean="0">
                <a:latin typeface="Times New Roman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5358100" y="5910908"/>
            <a:ext cx="2934834" cy="739406"/>
          </a:xfrm>
        </p:spPr>
        <p:txBody>
          <a:bodyPr>
            <a:normAutofit/>
          </a:bodyPr>
          <a:lstStyle/>
          <a:p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439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-118339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Monplesir script"/>
                <a:cs typeface="Monplesir script"/>
              </a:rPr>
              <a:t>Портретная галерея</a:t>
            </a:r>
            <a:endParaRPr lang="ru-RU" dirty="0"/>
          </a:p>
        </p:txBody>
      </p:sp>
      <p:pic>
        <p:nvPicPr>
          <p:cNvPr id="8" name="Изображение 7" descr="main-7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007" y="1224210"/>
            <a:ext cx="1449703" cy="18639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3748931" y="3284209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Абрам Иоффе</a:t>
            </a:r>
            <a:endParaRPr lang="ru-RU" dirty="0"/>
          </a:p>
        </p:txBody>
      </p:sp>
      <p:pic>
        <p:nvPicPr>
          <p:cNvPr id="10" name="Изображение 9" descr="main-8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112" y="1224208"/>
            <a:ext cx="1449703" cy="18639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Box 10"/>
          <p:cNvSpPr txBox="1"/>
          <p:nvPr/>
        </p:nvSpPr>
        <p:spPr>
          <a:xfrm>
            <a:off x="6088752" y="3296885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7" action="ppaction://hlinksldjump"/>
              </a:rPr>
              <a:t>Игорь </a:t>
            </a:r>
            <a:r>
              <a:rPr lang="ru-RU" dirty="0">
                <a:hlinkClick r:id="rId7" action="ppaction://hlinksldjump"/>
              </a:rPr>
              <a:t>К</a:t>
            </a:r>
            <a:r>
              <a:rPr lang="ru-RU" dirty="0" smtClean="0">
                <a:hlinkClick r:id="rId7" action="ppaction://hlinksldjump"/>
              </a:rPr>
              <a:t>урчатов</a:t>
            </a:r>
            <a:endParaRPr lang="ru-RU" dirty="0"/>
          </a:p>
        </p:txBody>
      </p:sp>
      <p:pic>
        <p:nvPicPr>
          <p:cNvPr id="12" name="Изображение 11" descr="main-9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05" y="4060051"/>
            <a:ext cx="1449705" cy="186390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3" name="TextBox 12"/>
          <p:cNvSpPr txBox="1"/>
          <p:nvPr/>
        </p:nvSpPr>
        <p:spPr>
          <a:xfrm>
            <a:off x="1209052" y="6120052"/>
            <a:ext cx="1905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9" action="ppaction://hlinksldjump"/>
              </a:rPr>
              <a:t>Андрей Сахаров</a:t>
            </a:r>
            <a:endParaRPr lang="ru-RU" dirty="0"/>
          </a:p>
        </p:txBody>
      </p:sp>
      <p:pic>
        <p:nvPicPr>
          <p:cNvPr id="14" name="Изображение 13" descr="12903490012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007" y="4060051"/>
            <a:ext cx="1448606" cy="19108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5" name="TextBox 14"/>
          <p:cNvSpPr txBox="1"/>
          <p:nvPr/>
        </p:nvSpPr>
        <p:spPr>
          <a:xfrm>
            <a:off x="3487985" y="6193621"/>
            <a:ext cx="233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1" action="ppaction://hlinksldjump"/>
              </a:rPr>
              <a:t>Андрей Колмогоров</a:t>
            </a:r>
            <a:endParaRPr lang="ru-RU" dirty="0"/>
          </a:p>
        </p:txBody>
      </p:sp>
      <p:pic>
        <p:nvPicPr>
          <p:cNvPr id="16" name="Изображение 15" descr="main-10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815">
            <a:off x="6280112" y="4060051"/>
            <a:ext cx="1449703" cy="186390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" name="TextBox 16"/>
          <p:cNvSpPr txBox="1"/>
          <p:nvPr/>
        </p:nvSpPr>
        <p:spPr>
          <a:xfrm>
            <a:off x="6109904" y="6130740"/>
            <a:ext cx="1856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3" action="ppaction://hlinksldjump"/>
              </a:rPr>
              <a:t>Сергей Вавилов</a:t>
            </a:r>
            <a:endParaRPr lang="ru-RU" dirty="0"/>
          </a:p>
        </p:txBody>
      </p:sp>
      <p:pic>
        <p:nvPicPr>
          <p:cNvPr id="18" name="Изображение 17" descr="main-4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05" y="1224210"/>
            <a:ext cx="1449705" cy="186390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9" name="Прямоугольник 18"/>
          <p:cNvSpPr/>
          <p:nvPr/>
        </p:nvSpPr>
        <p:spPr>
          <a:xfrm>
            <a:off x="1121283" y="3261732"/>
            <a:ext cx="2019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hlinkClick r:id="rId15" action="ppaction://hlinksldjump"/>
              </a:rPr>
              <a:t>Борис </a:t>
            </a:r>
            <a:r>
              <a:rPr lang="ru-RU" dirty="0" err="1" smtClean="0">
                <a:hlinkClick r:id="rId15" action="ppaction://hlinksldjump"/>
              </a:rPr>
              <a:t>Раушенбах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6" name="Название 5"/>
          <p:cNvSpPr>
            <a:spLocks noGrp="1"/>
          </p:cNvSpPr>
          <p:nvPr>
            <p:ph type="title"/>
          </p:nvPr>
        </p:nvSpPr>
        <p:spPr>
          <a:xfrm>
            <a:off x="457200" y="-19382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Monplesir script"/>
                <a:cs typeface="Monplesir script"/>
              </a:rPr>
              <a:t>Портретная галерея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95958" y="8340"/>
            <a:ext cx="4375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7" name="Изображение 6" descr="26023-0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25"/>
          <a:stretch/>
        </p:blipFill>
        <p:spPr>
          <a:xfrm>
            <a:off x="1390259" y="1094330"/>
            <a:ext cx="1422342" cy="20285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extBox 7"/>
          <p:cNvSpPr txBox="1"/>
          <p:nvPr/>
        </p:nvSpPr>
        <p:spPr>
          <a:xfrm>
            <a:off x="1104674" y="334946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5" action="ppaction://hlinksldjump"/>
              </a:rPr>
              <a:t>Сергей Чаплыгин</a:t>
            </a:r>
            <a:endParaRPr lang="ru-RU" dirty="0"/>
          </a:p>
        </p:txBody>
      </p:sp>
      <p:pic>
        <p:nvPicPr>
          <p:cNvPr id="9" name="Изображение 8" descr="p90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" r="5102"/>
          <a:stretch/>
        </p:blipFill>
        <p:spPr>
          <a:xfrm>
            <a:off x="3653252" y="1094330"/>
            <a:ext cx="1602252" cy="20285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TextBox 9"/>
          <p:cNvSpPr txBox="1"/>
          <p:nvPr/>
        </p:nvSpPr>
        <p:spPr>
          <a:xfrm>
            <a:off x="3522778" y="3274906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hlinkClick r:id="rId7" action="ppaction://hlinksldjump"/>
              </a:rPr>
              <a:t>Дмитрий </a:t>
            </a:r>
          </a:p>
          <a:p>
            <a:r>
              <a:rPr lang="ru-RU" dirty="0" smtClean="0">
                <a:hlinkClick r:id="rId7" action="ppaction://hlinksldjump"/>
              </a:rPr>
              <a:t>Рождественский</a:t>
            </a:r>
            <a:endParaRPr lang="ru-RU" dirty="0"/>
          </a:p>
        </p:txBody>
      </p:sp>
      <p:pic>
        <p:nvPicPr>
          <p:cNvPr id="11" name="Изображение 10" descr="biografiya_popova.jp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99"/>
          <a:stretch/>
        </p:blipFill>
        <p:spPr>
          <a:xfrm rot="169805">
            <a:off x="6080055" y="1094331"/>
            <a:ext cx="1596207" cy="20285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TextBox 11"/>
          <p:cNvSpPr txBox="1"/>
          <p:nvPr/>
        </p:nvSpPr>
        <p:spPr>
          <a:xfrm>
            <a:off x="5862597" y="3349460"/>
            <a:ext cx="2200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9" action="ppaction://hlinksldjump"/>
              </a:rPr>
              <a:t>Александр Попов</a:t>
            </a:r>
            <a:endParaRPr lang="ru-RU" dirty="0"/>
          </a:p>
        </p:txBody>
      </p:sp>
      <p:pic>
        <p:nvPicPr>
          <p:cNvPr id="13" name="Изображение 12" descr="57446080_Orlov.JP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9"/>
          <a:stretch/>
        </p:blipFill>
        <p:spPr>
          <a:xfrm>
            <a:off x="1390259" y="4234635"/>
            <a:ext cx="1422342" cy="202857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TextBox 13"/>
          <p:cNvSpPr txBox="1"/>
          <p:nvPr/>
        </p:nvSpPr>
        <p:spPr>
          <a:xfrm>
            <a:off x="1086671" y="648866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1" action="ppaction://hlinksldjump"/>
              </a:rPr>
              <a:t>Александр Орлов</a:t>
            </a:r>
            <a:endParaRPr lang="ru-RU" dirty="0"/>
          </a:p>
        </p:txBody>
      </p:sp>
      <p:pic>
        <p:nvPicPr>
          <p:cNvPr id="15" name="Изображение 14" descr="kapitza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252" y="4234635"/>
            <a:ext cx="1478696" cy="20285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TextBox 15"/>
          <p:cNvSpPr txBox="1"/>
          <p:nvPr/>
        </p:nvSpPr>
        <p:spPr>
          <a:xfrm>
            <a:off x="3653252" y="6488668"/>
            <a:ext cx="1557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3" action="ppaction://hlinksldjump"/>
              </a:rPr>
              <a:t>Петр </a:t>
            </a:r>
            <a:r>
              <a:rPr lang="ru-RU" dirty="0" err="1">
                <a:hlinkClick r:id="rId13" action="ppaction://hlinksldjump"/>
              </a:rPr>
              <a:t>К</a:t>
            </a:r>
            <a:r>
              <a:rPr lang="ru-RU" dirty="0" err="1" smtClean="0">
                <a:hlinkClick r:id="rId13" action="ppaction://hlinksldjump"/>
              </a:rPr>
              <a:t>апица</a:t>
            </a:r>
            <a:endParaRPr lang="ru-RU" dirty="0"/>
          </a:p>
        </p:txBody>
      </p:sp>
      <p:pic>
        <p:nvPicPr>
          <p:cNvPr id="17" name="Изображение 16" descr="blohintsev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828" y="4234635"/>
            <a:ext cx="1521434" cy="202857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8" name="TextBox 17"/>
          <p:cNvSpPr txBox="1"/>
          <p:nvPr/>
        </p:nvSpPr>
        <p:spPr>
          <a:xfrm>
            <a:off x="5793011" y="64571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hlinkClick r:id="rId15" action="ppaction://hlinksldjump"/>
              </a:rPr>
              <a:t>Дмитрий Блохинцев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7" name="Название 6"/>
          <p:cNvSpPr>
            <a:spLocks noGrp="1"/>
          </p:cNvSpPr>
          <p:nvPr>
            <p:ph type="title"/>
          </p:nvPr>
        </p:nvSpPr>
        <p:spPr>
          <a:xfrm>
            <a:off x="387614" y="1320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Михаил Ломоносов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(1711-1765)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002861" y="1183052"/>
            <a:ext cx="4399615" cy="58369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/>
              <a:t>	Первый </a:t>
            </a:r>
            <a:r>
              <a:rPr lang="ru-RU" sz="2300" dirty="0"/>
              <a:t>русский учёный-естествоиспытатель мирового значения, энциклопедист, химик и физик. Астроном, приборостроитель, географ, металлург, геолог, поэт, утвердил основания современного русского литературного языка, художник, историк</a:t>
            </a:r>
            <a:r>
              <a:rPr lang="ru-RU" sz="2300" dirty="0" smtClean="0"/>
              <a:t>. </a:t>
            </a:r>
          </a:p>
          <a:p>
            <a:pPr marL="0" indent="0">
              <a:buNone/>
            </a:pPr>
            <a:r>
              <a:rPr lang="ru-RU" sz="2300" dirty="0" smtClean="0"/>
              <a:t>	Ввел в русском языке слово «физика». Ломоносовым </a:t>
            </a:r>
            <a:r>
              <a:rPr lang="ru-RU" sz="2300" dirty="0"/>
              <a:t>была намечена огромная программа изучения растворов, которая не полностью реализована и по сию пору</a:t>
            </a:r>
          </a:p>
        </p:txBody>
      </p:sp>
      <p:pic>
        <p:nvPicPr>
          <p:cNvPr id="12" name="Изображение 11" descr="1292423740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96" y="1981218"/>
            <a:ext cx="2578608" cy="368503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" name="Изображение 16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146196" y="1044713"/>
            <a:ext cx="2663337" cy="936505"/>
          </a:xfrm>
          <a:prstGeom prst="rect">
            <a:avLst/>
          </a:prstGeom>
        </p:spPr>
      </p:pic>
      <p:pic>
        <p:nvPicPr>
          <p:cNvPr id="2" name="Изображение 1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196" y="132012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Monplesir script"/>
                <a:cs typeface="Monplesir script"/>
              </a:rPr>
              <a:t>Эмилий</a:t>
            </a:r>
            <a:r>
              <a:rPr lang="ru-RU" dirty="0" smtClean="0">
                <a:latin typeface="Monplesir script"/>
                <a:cs typeface="Monplesir script"/>
              </a:rPr>
              <a:t> </a:t>
            </a:r>
            <a:r>
              <a:rPr lang="ru-RU" dirty="0" err="1" smtClean="0">
                <a:latin typeface="Monplesir script"/>
                <a:cs typeface="Monplesir script"/>
              </a:rPr>
              <a:t>Ленц</a:t>
            </a:r>
            <a:r>
              <a:rPr lang="ru-RU" dirty="0" smtClean="0">
                <a:latin typeface="Monplesir script"/>
                <a:cs typeface="Monplesir script"/>
              </a:rPr>
              <a:t/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(1804-1865)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69821" y="1142999"/>
            <a:ext cx="4079464" cy="587701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	С </a:t>
            </a:r>
            <a:r>
              <a:rPr lang="ru-RU" dirty="0"/>
              <a:t>именем Ленца связаны </a:t>
            </a:r>
            <a:r>
              <a:rPr lang="ru-RU" dirty="0" smtClean="0"/>
              <a:t>фундаментальные </a:t>
            </a:r>
            <a:r>
              <a:rPr lang="ru-RU" dirty="0"/>
              <a:t>открытия в области электродинамики. 	</a:t>
            </a:r>
            <a:r>
              <a:rPr lang="ru-RU" dirty="0" smtClean="0"/>
              <a:t>Наряду </a:t>
            </a:r>
            <a:r>
              <a:rPr lang="ru-RU" dirty="0"/>
              <a:t>с этим ученый по праву считается одним из основоположников русской географии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err="1" smtClean="0"/>
              <a:t>Ленц</a:t>
            </a:r>
            <a:r>
              <a:rPr lang="ru-RU" dirty="0" smtClean="0"/>
              <a:t> </a:t>
            </a:r>
            <a:r>
              <a:rPr lang="ru-RU" dirty="0"/>
              <a:t>заключил, что наибольшая часть солнечной радиации поглощается Мировым океаном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Больших </a:t>
            </a:r>
            <a:r>
              <a:rPr lang="ru-RU" dirty="0"/>
              <a:t>достижений добился </a:t>
            </a:r>
            <a:r>
              <a:rPr lang="ru-RU" dirty="0" err="1"/>
              <a:t>Ленц</a:t>
            </a:r>
            <a:r>
              <a:rPr lang="ru-RU" dirty="0"/>
              <a:t> и в исследованиях в области физической географии, главная задача которой, по его мнению, «заключается в определении: по каким именно физическим законам совершаются и совершались наблюдаемые нами явления».</a:t>
            </a:r>
            <a:endParaRPr lang="ru-RU" dirty="0" smtClean="0"/>
          </a:p>
        </p:txBody>
      </p:sp>
      <p:pic>
        <p:nvPicPr>
          <p:cNvPr id="7" name="Изображение 6" descr="HwHSmpspKaI.png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392895" y="1224268"/>
            <a:ext cx="2663337" cy="936505"/>
          </a:xfrm>
          <a:prstGeom prst="rect">
            <a:avLst/>
          </a:prstGeom>
        </p:spPr>
      </p:pic>
      <p:pic>
        <p:nvPicPr>
          <p:cNvPr id="8" name="Изображение 7" descr="1292156510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592" y="2183426"/>
            <a:ext cx="3155604" cy="41323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39" y="0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10438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Дмитрий Менделеев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(1934-1907)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31772" y="1247387"/>
            <a:ext cx="3775026" cy="577262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Русский </a:t>
            </a:r>
            <a:r>
              <a:rPr lang="ru-RU" dirty="0"/>
              <a:t>учёный-энциклопедист, общественный деятель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dirty="0"/>
              <a:t>	</a:t>
            </a:r>
            <a:r>
              <a:rPr lang="ru-RU" dirty="0" smtClean="0"/>
              <a:t>В 1896 открыл </a:t>
            </a:r>
            <a:r>
              <a:rPr lang="ru-RU" dirty="0"/>
              <a:t>в </a:t>
            </a:r>
            <a:r>
              <a:rPr lang="ru-RU" dirty="0" smtClean="0"/>
              <a:t>феврале </a:t>
            </a:r>
            <a:r>
              <a:rPr lang="ru-RU" dirty="0"/>
              <a:t>один из фундаментальных законов природы — периодический закон химических элементов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Изучал газы и их свойства, в частности разряженные, вывел уравнение идеального газа, исследовал упругость газов и предложил ввести термодинамическую шкалу температур.</a:t>
            </a:r>
            <a:endParaRPr lang="ru-RU" dirty="0"/>
          </a:p>
        </p:txBody>
      </p:sp>
      <p:pic>
        <p:nvPicPr>
          <p:cNvPr id="7" name="Изображение 6" descr="12740441105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27"/>
          <a:stretch/>
        </p:blipFill>
        <p:spPr>
          <a:xfrm>
            <a:off x="1193284" y="1835470"/>
            <a:ext cx="3007954" cy="429501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348224" y="898965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84" y="104387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7" name="Название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Борис Якоби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(1801-1872)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08935" y="1287438"/>
            <a:ext cx="4462184" cy="57325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dirty="0" smtClean="0"/>
              <a:t>	Русский </a:t>
            </a:r>
            <a:r>
              <a:rPr lang="ru-RU" sz="2100" dirty="0"/>
              <a:t>физик, академик Императорской Санкт-Петербургской Академии Наук</a:t>
            </a:r>
            <a:r>
              <a:rPr lang="ru-RU" sz="2100" dirty="0" smtClean="0"/>
              <a:t>.</a:t>
            </a:r>
          </a:p>
          <a:p>
            <a:pPr marL="0" indent="0">
              <a:buNone/>
            </a:pPr>
            <a:r>
              <a:rPr lang="ru-RU" sz="2100" dirty="0" smtClean="0"/>
              <a:t>	В </a:t>
            </a:r>
            <a:r>
              <a:rPr lang="ru-RU" sz="2100" dirty="0"/>
              <a:t>период </a:t>
            </a:r>
            <a:r>
              <a:rPr lang="ru-RU" sz="2100" b="1" dirty="0"/>
              <a:t>1837-55</a:t>
            </a:r>
            <a:r>
              <a:rPr lang="ru-RU" sz="2100" dirty="0"/>
              <a:t> Якоби выполнил свои важнейшие работы по электрическим машинам, электрической телеграфии, минной электротехнике, электрохимии </a:t>
            </a:r>
            <a:endParaRPr lang="ru-RU" sz="2100" dirty="0" smtClean="0"/>
          </a:p>
          <a:p>
            <a:pPr marL="0" indent="0">
              <a:buNone/>
            </a:pPr>
            <a:r>
              <a:rPr lang="ru-RU" sz="2100" dirty="0" smtClean="0"/>
              <a:t>и </a:t>
            </a:r>
            <a:r>
              <a:rPr lang="ru-RU" sz="2100" dirty="0"/>
              <a:t>электрическим измерениям. Якоби считается одним из основоположников </a:t>
            </a:r>
            <a:r>
              <a:rPr lang="ru-RU" sz="2100" dirty="0" smtClean="0"/>
              <a:t>гальванотехники.</a:t>
            </a:r>
          </a:p>
          <a:p>
            <a:pPr marL="0" indent="0">
              <a:buNone/>
            </a:pPr>
            <a:r>
              <a:rPr lang="ru-RU" sz="2100" dirty="0" smtClean="0"/>
              <a:t>	Ему </a:t>
            </a:r>
            <a:r>
              <a:rPr lang="ru-RU" sz="2100" dirty="0"/>
              <a:t>принадлежат </a:t>
            </a:r>
            <a:r>
              <a:rPr lang="ru-RU" sz="2100" dirty="0" err="1" smtClean="0"/>
              <a:t>конструк-ции</a:t>
            </a:r>
            <a:r>
              <a:rPr lang="ru-RU" sz="2100" dirty="0" smtClean="0"/>
              <a:t> </a:t>
            </a:r>
            <a:r>
              <a:rPr lang="ru-RU" sz="2100" dirty="0"/>
              <a:t>более 10 типов телеграфных аппаратов, в том числе первый буквопечатающий (</a:t>
            </a:r>
            <a:r>
              <a:rPr lang="ru-RU" sz="2100" b="1" dirty="0"/>
              <a:t>1850</a:t>
            </a:r>
            <a:r>
              <a:rPr lang="ru-RU" sz="2100" dirty="0" smtClean="0"/>
              <a:t>).</a:t>
            </a:r>
          </a:p>
          <a:p>
            <a:pPr marL="0" indent="0">
              <a:buNone/>
            </a:pPr>
            <a:endParaRPr lang="ru-RU" sz="2100" dirty="0" smtClean="0"/>
          </a:p>
          <a:p>
            <a:pPr marL="0" indent="0">
              <a:buNone/>
            </a:pPr>
            <a:r>
              <a:rPr lang="ru-RU" sz="2100" dirty="0"/>
              <a:t>		</a:t>
            </a:r>
            <a:endParaRPr lang="ru-RU" sz="2100" dirty="0" smtClean="0"/>
          </a:p>
          <a:p>
            <a:pPr marL="0" indent="0">
              <a:buNone/>
            </a:pPr>
            <a:r>
              <a:rPr lang="ru-RU" sz="2100" dirty="0"/>
              <a:t>	</a:t>
            </a:r>
          </a:p>
        </p:txBody>
      </p:sp>
      <p:pic>
        <p:nvPicPr>
          <p:cNvPr id="10" name="Изображение 9" descr="main-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" r="3426"/>
          <a:stretch/>
        </p:blipFill>
        <p:spPr>
          <a:xfrm>
            <a:off x="5149344" y="1896362"/>
            <a:ext cx="2878472" cy="393190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Изображение 10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5486254" y="959857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39" y="68176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0_74579_374e43e0_XXXL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687"/>
            <a:ext cx="9144000" cy="7115704"/>
          </a:xfrm>
          <a:prstGeom prst="rect">
            <a:avLst/>
          </a:prstGeo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136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plesir script"/>
                <a:cs typeface="Monplesir script"/>
              </a:rPr>
              <a:t>Александр Столетов</a:t>
            </a:r>
            <a:br>
              <a:rPr lang="ru-RU" dirty="0" smtClean="0">
                <a:latin typeface="Monplesir script"/>
                <a:cs typeface="Monplesir script"/>
              </a:rPr>
            </a:br>
            <a:r>
              <a:rPr lang="ru-RU" dirty="0" smtClean="0">
                <a:latin typeface="Monplesir script"/>
                <a:cs typeface="Monplesir script"/>
              </a:rPr>
              <a:t>(1839-1896)</a:t>
            </a:r>
            <a:endParaRPr lang="ru-RU" dirty="0">
              <a:latin typeface="Monplesir script"/>
              <a:cs typeface="Monplesir scrip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27333" y="1156672"/>
            <a:ext cx="4183842" cy="606342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	Русский </a:t>
            </a:r>
            <a:r>
              <a:rPr lang="ru-RU" dirty="0"/>
              <a:t>физик, один из основоположников квантовой физики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b="1" dirty="0"/>
              <a:t>1871</a:t>
            </a:r>
            <a:r>
              <a:rPr lang="ru-RU" dirty="0"/>
              <a:t> г. ученый начинает работать над докторской диссертацией, посвященной изучению магнитных свойств железа. Надо сказать, что в то время электротехники как науки еще не было.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	В </a:t>
            </a:r>
            <a:r>
              <a:rPr lang="ru-RU" b="1" dirty="0"/>
              <a:t>1988</a:t>
            </a:r>
            <a:r>
              <a:rPr lang="ru-RU" dirty="0"/>
              <a:t> г. Столетов начинает исследование фотоэффекта, открытого за год до </a:t>
            </a:r>
            <a:r>
              <a:rPr lang="ru-RU" dirty="0" err="1"/>
              <a:t>этогоГерцем</a:t>
            </a:r>
            <a:r>
              <a:rPr lang="ru-RU" dirty="0"/>
              <a:t>. Эти исследования, продолжавшиеся два года, принесли ученому мировую известность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	Столетов </a:t>
            </a:r>
            <a:r>
              <a:rPr lang="ru-RU" dirty="0"/>
              <a:t>вывел закон, связывающий критическое давление, электродвижущую силу батареи и расстоянием между электродом и сеткой.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Изображение 6" descr="1290103413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6" y="2200823"/>
            <a:ext cx="2846620" cy="398736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Изображение 7" descr="HwHSmpspKaI.pn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10"/>
          <a:stretch/>
        </p:blipFill>
        <p:spPr>
          <a:xfrm>
            <a:off x="1138256" y="1264318"/>
            <a:ext cx="2663337" cy="936505"/>
          </a:xfrm>
          <a:prstGeom prst="rect">
            <a:avLst/>
          </a:prstGeom>
        </p:spPr>
      </p:pic>
      <p:pic>
        <p:nvPicPr>
          <p:cNvPr id="9" name="Изображение 8" descr="labels-scratched-and-rounded-in-blank_34-57240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256" y="13671"/>
            <a:ext cx="891681" cy="89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9585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ое 2">
      <a:dk1>
        <a:srgbClr val="000000"/>
      </a:dk1>
      <a:lt1>
        <a:srgbClr val="000000"/>
      </a:lt1>
      <a:dk2>
        <a:srgbClr val="000000"/>
      </a:dk2>
      <a:lt2>
        <a:srgbClr val="000000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101</Words>
  <Application>Microsoft Office PowerPoint</Application>
  <PresentationFormat>Экран (4:3)</PresentationFormat>
  <Paragraphs>122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Constantia</vt:lpstr>
      <vt:lpstr>Monplesir script</vt:lpstr>
      <vt:lpstr>Times New Roman</vt:lpstr>
      <vt:lpstr>Тема Office</vt:lpstr>
      <vt:lpstr>Портретная галерея русских  учёных-физиков</vt:lpstr>
      <vt:lpstr>Портретная галерея</vt:lpstr>
      <vt:lpstr>Портретная галерея</vt:lpstr>
      <vt:lpstr>Портретная галерея</vt:lpstr>
      <vt:lpstr>Михаил Ломоносов (1711-1765)</vt:lpstr>
      <vt:lpstr>Эмилий Ленц (1804-1865)</vt:lpstr>
      <vt:lpstr>Дмитрий Менделеев (1934-1907)</vt:lpstr>
      <vt:lpstr>Борис Якоби (1801-1872)</vt:lpstr>
      <vt:lpstr>Александр Столетов (1839-1896)</vt:lpstr>
      <vt:lpstr>Константин Циолковский (1857-1935)</vt:lpstr>
      <vt:lpstr>Борис Раушенбах (1915-2001)</vt:lpstr>
      <vt:lpstr>Абрам Иоффе (1880-1960)</vt:lpstr>
      <vt:lpstr>Игорь Курчатов (1902-1960)</vt:lpstr>
      <vt:lpstr>Андрей Сахаров (1921-1990)</vt:lpstr>
      <vt:lpstr>Андрей Колмогоров (1903-1987)</vt:lpstr>
      <vt:lpstr>Сергей Вавилов (1891-1951)</vt:lpstr>
      <vt:lpstr>Сергей Чаплыгин (1869-1942)</vt:lpstr>
      <vt:lpstr>Дмитрий Рождественский (1876-1940)</vt:lpstr>
      <vt:lpstr>Александр Попов (1859-1905)</vt:lpstr>
      <vt:lpstr>Александр Орлов (1880-1954)</vt:lpstr>
      <vt:lpstr>Петр Капица (1894-1884)</vt:lpstr>
      <vt:lpstr>Дмитрий Блохинцев (1908-1979)</vt:lpstr>
      <vt:lpstr>Великие  русские учёные физики  внесли большой вклад в развитие науки физики, тем самым прославили нашу страну.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Портретная галерея русских  учёных-физиков</dc:title>
  <dc:creator>Вероника Кочугова</dc:creator>
  <cp:lastModifiedBy>Tatyana</cp:lastModifiedBy>
  <cp:revision>28</cp:revision>
  <dcterms:created xsi:type="dcterms:W3CDTF">2014-01-07T19:03:53Z</dcterms:created>
  <dcterms:modified xsi:type="dcterms:W3CDTF">2024-06-06T20:10:39Z</dcterms:modified>
</cp:coreProperties>
</file>