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  <p:sldId id="265" r:id="rId6"/>
    <p:sldId id="264" r:id="rId7"/>
    <p:sldId id="279" r:id="rId8"/>
    <p:sldId id="262" r:id="rId9"/>
    <p:sldId id="259" r:id="rId10"/>
    <p:sldId id="261" r:id="rId11"/>
    <p:sldId id="270" r:id="rId12"/>
    <p:sldId id="260" r:id="rId13"/>
    <p:sldId id="269" r:id="rId14"/>
    <p:sldId id="268" r:id="rId15"/>
    <p:sldId id="277" r:id="rId16"/>
    <p:sldId id="276" r:id="rId17"/>
    <p:sldId id="274" r:id="rId18"/>
    <p:sldId id="273" r:id="rId19"/>
    <p:sldId id="275" r:id="rId20"/>
    <p:sldId id="271" r:id="rId21"/>
    <p:sldId id="26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  <a:srgbClr val="990000"/>
    <a:srgbClr val="CC3300"/>
    <a:srgbClr val="663300"/>
    <a:srgbClr val="336600"/>
    <a:srgbClr val="FC4310"/>
    <a:srgbClr val="D2743A"/>
    <a:srgbClr val="47EB21"/>
    <a:srgbClr val="7CCF3D"/>
    <a:srgbClr val="B1F61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>
                <a:alpha val="78000"/>
              </a:srgbClr>
            </a:gs>
            <a:gs pos="17999">
              <a:srgbClr val="99CCFF">
                <a:alpha val="63000"/>
              </a:srgbClr>
            </a:gs>
            <a:gs pos="36000">
              <a:srgbClr val="9966FF">
                <a:alpha val="24000"/>
              </a:srgbClr>
            </a:gs>
            <a:gs pos="61000">
              <a:srgbClr val="CC99FF">
                <a:alpha val="37000"/>
              </a:srgbClr>
            </a:gs>
            <a:gs pos="82001">
              <a:srgbClr val="99CCFF">
                <a:alpha val="64000"/>
              </a:srgbClr>
            </a:gs>
            <a:gs pos="100000">
              <a:srgbClr val="CCCCFF">
                <a:alpha val="33000"/>
              </a:srgbClr>
            </a:gs>
          </a:gsLst>
          <a:lin ang="2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8029604" cy="3100408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  <a:latin typeface="Bookman Old Style" pitchFamily="18" charset="0"/>
              </a:rPr>
              <a:t>ТЕМА : «ЦВЕТОВЕДЕНИЕ»</a:t>
            </a:r>
            <a:r>
              <a:rPr lang="ru-RU" sz="6000" b="1" dirty="0" smtClean="0">
                <a:solidFill>
                  <a:srgbClr val="C00000"/>
                </a:solidFill>
                <a:latin typeface="Bookman Old Style" pitchFamily="18" charset="0"/>
              </a:rPr>
              <a:t/>
            </a:r>
            <a:br>
              <a:rPr lang="ru-RU" sz="6000" b="1" dirty="0" smtClean="0">
                <a:solidFill>
                  <a:srgbClr val="C00000"/>
                </a:solidFill>
                <a:latin typeface="Bookman Old Style" pitchFamily="18" charset="0"/>
              </a:rPr>
            </a:br>
            <a:r>
              <a:rPr lang="ru-RU" sz="6000" b="1" dirty="0" smtClean="0">
                <a:solidFill>
                  <a:srgbClr val="C00000"/>
                </a:solidFill>
                <a:latin typeface="Bookman Old Style" pitchFamily="18" charset="0"/>
              </a:rPr>
              <a:t>(«ПУТЕШЕСТВИЕ ПО ПУСТЫНЕ»)</a:t>
            </a:r>
            <a:endParaRPr lang="ru-RU" sz="60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14480" y="5000636"/>
            <a:ext cx="6143668" cy="135732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Разработала :педагог дополнительного образования </a:t>
            </a:r>
            <a:r>
              <a:rPr lang="ru-RU" dirty="0" err="1" smtClean="0"/>
              <a:t>Винокурова</a:t>
            </a:r>
            <a:r>
              <a:rPr lang="ru-RU" smtClean="0"/>
              <a:t> С.Ю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2654296"/>
          </a:xfrm>
        </p:spPr>
        <p:txBody>
          <a:bodyPr>
            <a:normAutofit fontScale="90000"/>
          </a:bodyPr>
          <a:lstStyle/>
          <a:p>
            <a:pPr algn="l"/>
            <a:r>
              <a:rPr lang="ru-RU" sz="2200" dirty="0" smtClean="0"/>
              <a:t>3. Дальше для неба , больше добавляем синюю краску. (Для теплого оттенка неба , незабываем добавлять небольшое количество желтой краски). </a:t>
            </a:r>
            <a:r>
              <a:rPr lang="ru-RU" sz="2200" b="1" u="sng" dirty="0" smtClean="0">
                <a:solidFill>
                  <a:srgbClr val="C00000"/>
                </a:solidFill>
              </a:rPr>
              <a:t>ВАЖНО</a:t>
            </a:r>
            <a:r>
              <a:rPr lang="ru-RU" sz="2200" b="1" dirty="0" smtClean="0">
                <a:solidFill>
                  <a:srgbClr val="993300"/>
                </a:solidFill>
              </a:rPr>
              <a:t>: После каждой смены краски промываем кисть , лишнюю воду  убираем о край баночки. Различные оттенки красок смешиваем ТОЛЬКО В ПАЛИТРЕ!</a:t>
            </a:r>
            <a:br>
              <a:rPr lang="ru-RU" sz="2200" b="1" dirty="0" smtClean="0">
                <a:solidFill>
                  <a:srgbClr val="993300"/>
                </a:solidFill>
              </a:rPr>
            </a:br>
            <a:r>
              <a:rPr lang="ru-RU" sz="2200" dirty="0" smtClean="0"/>
              <a:t>4.  Для барханов , которые расположены в дали, смешиваем в палитре три краски охра , рубиновая и немного коричневого цвета.</a:t>
            </a:r>
            <a:r>
              <a:rPr lang="ru-RU" sz="2000" b="1" dirty="0" smtClean="0">
                <a:solidFill>
                  <a:srgbClr val="993300"/>
                </a:solidFill>
              </a:rPr>
              <a:t/>
            </a:r>
            <a:br>
              <a:rPr lang="ru-RU" sz="2000" b="1" dirty="0" smtClean="0">
                <a:solidFill>
                  <a:srgbClr val="993300"/>
                </a:solidFill>
              </a:rPr>
            </a:br>
            <a:r>
              <a:rPr lang="ru-RU" sz="2000" b="1" dirty="0" smtClean="0">
                <a:solidFill>
                  <a:srgbClr val="993300"/>
                </a:solidFill>
              </a:rPr>
              <a:t/>
            </a:r>
            <a:br>
              <a:rPr lang="ru-RU" sz="2000" b="1" dirty="0" smtClean="0">
                <a:solidFill>
                  <a:srgbClr val="993300"/>
                </a:solidFill>
              </a:rPr>
            </a:br>
            <a:endParaRPr lang="ru-RU" sz="2000" dirty="0"/>
          </a:p>
        </p:txBody>
      </p:sp>
      <p:pic>
        <p:nvPicPr>
          <p:cNvPr id="5122" name="Picture 2" descr="D:\ДОКУМЕНТЫ\дистанционное занятия\занятие БАТИК\теплая страна 1год обучения\IMG_20211017_1908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786058"/>
            <a:ext cx="3541363" cy="2625725"/>
          </a:xfrm>
          <a:prstGeom prst="rect">
            <a:avLst/>
          </a:prstGeom>
          <a:noFill/>
        </p:spPr>
      </p:pic>
      <p:pic>
        <p:nvPicPr>
          <p:cNvPr id="5123" name="Picture 3" descr="D:\ДОКУМЕНТЫ\дистанционное занятия\занятие БАТИК\теплая страна 1год обучения\IMG_20211017_1909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5" y="3143248"/>
            <a:ext cx="4581891" cy="33972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1868478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/>
              <a:t>5. Этим цветом рисуем барханы расположены в дали (третий план)  . Для барханов,  которые расположены  в середине рисунка (второй план), нужны краски – темная желтая, светлая желтая , алая и немного коричневой . </a:t>
            </a:r>
            <a:r>
              <a:rPr lang="ru-RU" sz="2000" b="1" u="sng" dirty="0" smtClean="0">
                <a:solidFill>
                  <a:srgbClr val="C00000"/>
                </a:solidFill>
              </a:rPr>
              <a:t>ВАЖНО</a:t>
            </a:r>
            <a:r>
              <a:rPr lang="ru-RU" sz="2000" b="1" dirty="0" smtClean="0">
                <a:solidFill>
                  <a:srgbClr val="993300"/>
                </a:solidFill>
              </a:rPr>
              <a:t> – для получения красивого и чистого цвета больше трех красок одновременно в одной ячейке палитры , смешивать не рекомендуется.</a:t>
            </a:r>
            <a:endParaRPr lang="ru-RU" sz="2000" b="1" dirty="0">
              <a:solidFill>
                <a:srgbClr val="993300"/>
              </a:solidFill>
            </a:endParaRPr>
          </a:p>
        </p:txBody>
      </p:sp>
      <p:pic>
        <p:nvPicPr>
          <p:cNvPr id="6146" name="Picture 2" descr="D:\ДОКУМЕНТЫ\дистанционное занятия\занятие БАТИК\теплая страна 1год обучения\IMG_20211017_19103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2285992"/>
            <a:ext cx="2890492" cy="2143140"/>
          </a:xfrm>
          <a:prstGeom prst="rect">
            <a:avLst/>
          </a:prstGeom>
          <a:noFill/>
        </p:spPr>
      </p:pic>
      <p:pic>
        <p:nvPicPr>
          <p:cNvPr id="6147" name="Picture 3" descr="D:\ДОКУМЕНТЫ\дистанционное занятия\занятие БАТИК\теплая страна 1год обучения\IMG_20211017_1912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2500306"/>
            <a:ext cx="3571900" cy="2648367"/>
          </a:xfrm>
          <a:prstGeom prst="rect">
            <a:avLst/>
          </a:prstGeom>
          <a:noFill/>
        </p:spPr>
      </p:pic>
      <p:pic>
        <p:nvPicPr>
          <p:cNvPr id="6148" name="Picture 4" descr="D:\ДОКУМЕНТЫ\дистанционное занятия\занятие БАТИК\теплая страна 1год обучения\IMG_20211017_1914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52" y="4103698"/>
            <a:ext cx="3714776" cy="27543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ДОКУМЕНТЫ\дистанционное занятия\занятие БАТИК\теплая страна 1год обучения\IMG_20211017_19154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857364"/>
            <a:ext cx="3052124" cy="226298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000" dirty="0" smtClean="0"/>
              <a:t>6.  Для барханов ,которые расположены близко (на первом плане рисунка) смешиваем вместе краски – темно- желая и немного белая, светло- желтая и немного белая. Рисуем барханы на первом плане.</a:t>
            </a:r>
            <a:endParaRPr lang="ru-RU" sz="2000" dirty="0"/>
          </a:p>
        </p:txBody>
      </p:sp>
      <p:pic>
        <p:nvPicPr>
          <p:cNvPr id="7172" name="Picture 4" descr="D:\ДОКУМЕНТЫ\дистанционное занятия\занятие БАТИК\теплая страна 1год обучения\IMG_20211017_1918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3571876"/>
            <a:ext cx="4214810" cy="3125049"/>
          </a:xfrm>
          <a:prstGeom prst="rect">
            <a:avLst/>
          </a:prstGeom>
          <a:noFill/>
        </p:spPr>
      </p:pic>
      <p:pic>
        <p:nvPicPr>
          <p:cNvPr id="7171" name="Picture 3" descr="D:\ДОКУМЕНТЫ\дистанционное занятия\занятие БАТИК\теплая страна 1год обучения\IMG_20211017_1916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1643050"/>
            <a:ext cx="3571900" cy="26483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000" dirty="0" smtClean="0"/>
              <a:t>7. Ребята в пустыне много солнца. Поэтому у барханов темные тени. Для теней –смешиваем в палитре цвета- коричневый, алый и немного синего цвета.  Рис уем тени у барханов.</a:t>
            </a:r>
            <a:endParaRPr lang="ru-RU" sz="2000" dirty="0"/>
          </a:p>
        </p:txBody>
      </p:sp>
      <p:pic>
        <p:nvPicPr>
          <p:cNvPr id="8194" name="Picture 2" descr="D:\ДОКУМЕНТЫ\дистанционное занятия\занятие БАТИК\теплая страна 1год обучения\IMG_20211017_1919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999208"/>
            <a:ext cx="3214710" cy="2383530"/>
          </a:xfrm>
          <a:prstGeom prst="rect">
            <a:avLst/>
          </a:prstGeom>
          <a:noFill/>
        </p:spPr>
      </p:pic>
      <p:pic>
        <p:nvPicPr>
          <p:cNvPr id="8195" name="Picture 3" descr="D:\ДОКУМЕНТЫ\дистанционное занятия\занятие БАТИК\теплая страна 1год обучения\IMG_20211017_1920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785926"/>
            <a:ext cx="3857652" cy="2860236"/>
          </a:xfrm>
          <a:prstGeom prst="rect">
            <a:avLst/>
          </a:prstGeom>
          <a:noFill/>
        </p:spPr>
      </p:pic>
      <p:pic>
        <p:nvPicPr>
          <p:cNvPr id="8196" name="Picture 4" descr="D:\ДОКУМЕНТЫ\дистанционное занятия\занятие БАТИК\теплая страна 1год обучения\IMG_20211017_1924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6" y="4500570"/>
            <a:ext cx="2857520" cy="2118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1800" dirty="0" smtClean="0"/>
              <a:t>8. </a:t>
            </a:r>
            <a:r>
              <a:rPr lang="ru-RU" sz="2000" b="1" dirty="0" smtClean="0">
                <a:solidFill>
                  <a:srgbClr val="993300"/>
                </a:solidFill>
              </a:rPr>
              <a:t>РИСУНОК  ПУСТЫНИ ГОТОВ! </a:t>
            </a:r>
            <a:r>
              <a:rPr lang="ru-RU" sz="2000" dirty="0" smtClean="0"/>
              <a:t>Ребята,  но в пустыни живут  некоторые животные .  Ребята, вы знаете какие животные обитают в пустыне? </a:t>
            </a:r>
            <a:endParaRPr lang="ru-RU" sz="2000" dirty="0"/>
          </a:p>
        </p:txBody>
      </p:sp>
      <p:pic>
        <p:nvPicPr>
          <p:cNvPr id="9218" name="Picture 2" descr="D:\ДОКУМЕНТЫ\дистанционное занятия\занятие БАТИК\теплая страна 1год обучения\IMG_20211017_1924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714488"/>
            <a:ext cx="6104248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Svetik\Downloads\img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07132"/>
            <a:ext cx="8715436" cy="653657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57224" y="357166"/>
            <a:ext cx="7572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Svetik\Downloads\img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7" y="124992"/>
            <a:ext cx="8596373" cy="644728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0034" y="5500702"/>
            <a:ext cx="37862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smtClean="0">
                <a:solidFill>
                  <a:schemeClr val="bg1"/>
                </a:solidFill>
              </a:rPr>
              <a:t>РЕБЯТА, </a:t>
            </a:r>
            <a:r>
              <a:rPr lang="ru-RU" b="1" dirty="0" smtClean="0">
                <a:solidFill>
                  <a:schemeClr val="bg1"/>
                </a:solidFill>
              </a:rPr>
              <a:t>ПРЕДЛАГАЮ ВАМ ДОПОЛНИТЬ СВОЙ РИСУНОК . НАРИСУЙТЕ ВЕРБЛЮДА В ПУСТЫНЕ.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684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ПОСТРОЕНИЕ  ВЕРБЛЮДА  ДЛЯ ДЕТЕЙ  7-9 лет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242" name="Picture 2" descr="C:\Users\Svetik\Downloads\2e2a1f37a29e069584581a08e00e39e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776616"/>
            <a:ext cx="4000528" cy="5832590"/>
          </a:xfrm>
          <a:prstGeom prst="rect">
            <a:avLst/>
          </a:prstGeom>
          <a:noFill/>
        </p:spPr>
      </p:pic>
      <p:pic>
        <p:nvPicPr>
          <p:cNvPr id="10243" name="Picture 3" descr="C:\Users\Svetik\Downloads\6262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785794"/>
            <a:ext cx="4085766" cy="2837338"/>
          </a:xfrm>
          <a:prstGeom prst="rect">
            <a:avLst/>
          </a:prstGeom>
          <a:noFill/>
        </p:spPr>
      </p:pic>
      <p:pic>
        <p:nvPicPr>
          <p:cNvPr id="10246" name="Picture 6" descr="C:\Users\Svetik\Downloads\kak-narisovat-verblyuda-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3714752"/>
            <a:ext cx="4143404" cy="29314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74638"/>
            <a:ext cx="7115196" cy="582594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ПОСТРОЕНИЕ ВЕРБЛЮДА ДЛЯ ДЕТЕЙ  5-6 лет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3314" name="Picture 2" descr="C:\Users\Svetik\Downloads\126116768_RSSR_R_RSRRRRRR_R__RRSRRRS_SRRRR_SRyoSRRRRRyoS_RRS_RRSRR_RS_SSRS_RRS__2007_5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176755"/>
            <a:ext cx="4071966" cy="5681245"/>
          </a:xfrm>
          <a:prstGeom prst="rect">
            <a:avLst/>
          </a:prstGeom>
          <a:noFill/>
        </p:spPr>
      </p:pic>
      <p:pic>
        <p:nvPicPr>
          <p:cNvPr id="13315" name="Picture 3" descr="C:\Users\Svetik\Downloads\risuem-verblud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142984"/>
            <a:ext cx="3886225" cy="54925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Svetik\Downloads\depositphotos_191787494-stock-illustration-came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142984"/>
            <a:ext cx="4077020" cy="32132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100013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ПРИМЕРНЫЕ РИСУНКИ  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1267" name="Picture 3" descr="C:\Users\Svetik\Downloads\pustynya-s-verblyudo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857364"/>
            <a:ext cx="4214842" cy="4214842"/>
          </a:xfrm>
          <a:prstGeom prst="rect">
            <a:avLst/>
          </a:prstGeom>
          <a:noFill/>
        </p:spPr>
      </p:pic>
      <p:pic>
        <p:nvPicPr>
          <p:cNvPr id="6" name="Picture 2" descr="C:\Users\Svetik\Downloads\camel-coloring-pag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4143380"/>
            <a:ext cx="3264889" cy="2435607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28596" y="142852"/>
            <a:ext cx="83582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Ребята, рассмотрите  как можно  расположить рисунок верблюда в своей работе.  Рисунок выполняется гуашью.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2654296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dirty="0" smtClean="0"/>
              <a:t>Ребята, на прошлом занятии мы с вами проходили основные краски и вспоминали цвета Радуги. Ёще  говорили о том, что цвета делятся на основные и дополнительные. Ребята , все цветные краски  ,называются – </a:t>
            </a:r>
            <a:r>
              <a:rPr lang="ru-RU" sz="2400" b="1" dirty="0" smtClean="0">
                <a:solidFill>
                  <a:srgbClr val="C00000"/>
                </a:solidFill>
              </a:rPr>
              <a:t>ХРОМОТИЧЕСКИЕ ( т.е. ЦВЕТНЫЕ. Слово ХРОМ в изобразительном искусстве обозначает  ЦВЕТ).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5" name="Овал 4"/>
          <p:cNvSpPr/>
          <p:nvPr/>
        </p:nvSpPr>
        <p:spPr>
          <a:xfrm>
            <a:off x="2928926" y="2714620"/>
            <a:ext cx="914400" cy="9144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143372" y="2428868"/>
            <a:ext cx="914400" cy="914400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357818" y="2643182"/>
            <a:ext cx="914400" cy="914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7715272" y="5286388"/>
            <a:ext cx="914400" cy="91440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6572264" y="4643446"/>
            <a:ext cx="914400" cy="914400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429256" y="4143380"/>
            <a:ext cx="914400" cy="91440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143372" y="3929066"/>
            <a:ext cx="914400" cy="9144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2928926" y="4143380"/>
            <a:ext cx="914400" cy="914400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1785918" y="4572008"/>
            <a:ext cx="914400" cy="9144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714348" y="5143512"/>
            <a:ext cx="914400" cy="914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6572264" y="3143248"/>
            <a:ext cx="2357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ОСНОВНЫЕ  ЦВЕТА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86182" y="5572140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ЦВЕТА РАДУГИ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7" name="Стрелка влево 16"/>
          <p:cNvSpPr/>
          <p:nvPr/>
        </p:nvSpPr>
        <p:spPr>
          <a:xfrm>
            <a:off x="6286512" y="3286124"/>
            <a:ext cx="357190" cy="214314"/>
          </a:xfrm>
          <a:prstGeom prst="lef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верх 17"/>
          <p:cNvSpPr/>
          <p:nvPr/>
        </p:nvSpPr>
        <p:spPr>
          <a:xfrm>
            <a:off x="4572000" y="4929198"/>
            <a:ext cx="214314" cy="571504"/>
          </a:xfrm>
          <a:prstGeom prst="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Svetik\Downloads\img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00042"/>
            <a:ext cx="4333905" cy="3250430"/>
          </a:xfrm>
          <a:prstGeom prst="rect">
            <a:avLst/>
          </a:prstGeom>
          <a:noFill/>
        </p:spPr>
      </p:pic>
      <p:pic>
        <p:nvPicPr>
          <p:cNvPr id="15363" name="Picture 3" descr="C:\Users\Svetik\Downloads\scale_1200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214554"/>
            <a:ext cx="4214842" cy="4214842"/>
          </a:xfrm>
          <a:prstGeom prst="rect">
            <a:avLst/>
          </a:prstGeom>
          <a:noFill/>
        </p:spPr>
      </p:pic>
      <p:pic>
        <p:nvPicPr>
          <p:cNvPr id="6" name="Picture 2" descr="C:\Users\Svetik\Downloads\21763_10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3857628"/>
            <a:ext cx="3432495" cy="2543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Svetik\Downloads\616698_verblyud_pustyinya_pesok_goryi_nebo_4047x2688_www.GdeFon.ru_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0859" y="214290"/>
            <a:ext cx="4443141" cy="2951912"/>
          </a:xfrm>
          <a:prstGeom prst="rect">
            <a:avLst/>
          </a:prstGeom>
          <a:noFill/>
        </p:spPr>
      </p:pic>
      <p:pic>
        <p:nvPicPr>
          <p:cNvPr id="12291" name="Picture 3" descr="C:\Users\Svetik\Downloads\1578311435_30-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4398433" cy="2912764"/>
          </a:xfrm>
          <a:prstGeom prst="rect">
            <a:avLst/>
          </a:prstGeom>
          <a:noFill/>
        </p:spPr>
      </p:pic>
      <p:pic>
        <p:nvPicPr>
          <p:cNvPr id="12292" name="Picture 4" descr="C:\Users\Svetik\Downloads\EwncjpSXIAMEFk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214686"/>
            <a:ext cx="4214842" cy="2809894"/>
          </a:xfrm>
          <a:prstGeom prst="rect">
            <a:avLst/>
          </a:prstGeom>
          <a:noFill/>
        </p:spPr>
      </p:pic>
      <p:pic>
        <p:nvPicPr>
          <p:cNvPr id="12293" name="Picture 5" descr="C:\Users\Svetik\Downloads\great-prints-philippines-3972149_128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3286124"/>
            <a:ext cx="4300536" cy="268783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909272" y="5857892"/>
            <a:ext cx="73254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ТВОРЧЕСКИХ УСПЕХОВ 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400" dirty="0" smtClean="0"/>
              <a:t>ХРОМОТИЧЕСКИЕ или ЦВЕТНЫЕ  краски бывают в ТЕПЛОЙ ГАММЕ. Рассмотрим , какие есть теплые краски.</a:t>
            </a:r>
            <a:endParaRPr lang="ru-RU" sz="2400" dirty="0"/>
          </a:p>
        </p:txBody>
      </p:sp>
      <p:sp>
        <p:nvSpPr>
          <p:cNvPr id="4" name="Овал 3"/>
          <p:cNvSpPr/>
          <p:nvPr/>
        </p:nvSpPr>
        <p:spPr>
          <a:xfrm>
            <a:off x="928662" y="1857364"/>
            <a:ext cx="914400" cy="914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1785918" y="3143248"/>
            <a:ext cx="914400" cy="914400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786314" y="4429132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071802" y="3143248"/>
            <a:ext cx="914400" cy="91440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6072198" y="4429132"/>
            <a:ext cx="914400" cy="914400"/>
          </a:xfrm>
          <a:prstGeom prst="ellipse">
            <a:avLst/>
          </a:prstGeom>
          <a:solidFill>
            <a:srgbClr val="336600"/>
          </a:solidFill>
          <a:ln>
            <a:solidFill>
              <a:srgbClr val="33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2285984" y="1857364"/>
            <a:ext cx="914400" cy="914400"/>
          </a:xfrm>
          <a:prstGeom prst="ellipse">
            <a:avLst/>
          </a:prstGeom>
          <a:solidFill>
            <a:srgbClr val="990000"/>
          </a:solidFill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1000100" y="4500570"/>
            <a:ext cx="914400" cy="914400"/>
          </a:xfrm>
          <a:prstGeom prst="ellipse">
            <a:avLst/>
          </a:prstGeom>
          <a:solidFill>
            <a:srgbClr val="B1F616"/>
          </a:solidFill>
          <a:ln>
            <a:solidFill>
              <a:srgbClr val="B1F6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3500430" y="4500570"/>
            <a:ext cx="914400" cy="914400"/>
          </a:xfrm>
          <a:prstGeom prst="ellipse">
            <a:avLst/>
          </a:prstGeom>
          <a:solidFill>
            <a:srgbClr val="7CCF3D"/>
          </a:solidFill>
          <a:ln>
            <a:solidFill>
              <a:srgbClr val="7CCF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2285984" y="4500570"/>
            <a:ext cx="914400" cy="914400"/>
          </a:xfrm>
          <a:prstGeom prst="ellipse">
            <a:avLst/>
          </a:prstGeom>
          <a:solidFill>
            <a:srgbClr val="47EB21"/>
          </a:solidFill>
          <a:ln>
            <a:solidFill>
              <a:srgbClr val="47EB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500430" y="1857364"/>
            <a:ext cx="914400" cy="914400"/>
          </a:xfrm>
          <a:prstGeom prst="ellipse">
            <a:avLst/>
          </a:prstGeom>
          <a:solidFill>
            <a:srgbClr val="FC4310"/>
          </a:solidFill>
          <a:ln>
            <a:solidFill>
              <a:srgbClr val="FC43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5929322" y="3071810"/>
            <a:ext cx="914400" cy="9144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786314" y="1785926"/>
            <a:ext cx="914400" cy="91440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4429124" y="3071810"/>
            <a:ext cx="914400" cy="914400"/>
          </a:xfrm>
          <a:prstGeom prst="ellipse">
            <a:avLst/>
          </a:prstGeom>
          <a:solidFill>
            <a:srgbClr val="EFA41D"/>
          </a:solidFill>
          <a:ln>
            <a:solidFill>
              <a:srgbClr val="EFA4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6000760" y="1785926"/>
            <a:ext cx="914400" cy="914400"/>
          </a:xfrm>
          <a:prstGeom prst="ellipse">
            <a:avLst/>
          </a:prstGeom>
          <a:solidFill>
            <a:srgbClr val="B78855"/>
          </a:solidFill>
          <a:ln>
            <a:solidFill>
              <a:srgbClr val="B788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7215206" y="1785926"/>
            <a:ext cx="914400" cy="914400"/>
          </a:xfrm>
          <a:prstGeom prst="ellipse">
            <a:avLst/>
          </a:prstGeom>
          <a:solidFill>
            <a:srgbClr val="C5A147"/>
          </a:solidFill>
          <a:ln>
            <a:solidFill>
              <a:srgbClr val="C5A1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7358082" y="4357694"/>
            <a:ext cx="914400" cy="914400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2857488" y="5643578"/>
            <a:ext cx="4143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ГАММА ТЕПЛЫХ ЦВЕТОВ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2011354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/>
              <a:t>Ребята,  мы видим , что в во всех  ТЕПЛЫХ ЦВЕТАХ  присутствует ЖЕЛТЫЙ ЦВЕТ.</a:t>
            </a:r>
            <a:br>
              <a:rPr lang="ru-RU" sz="2400" dirty="0" smtClean="0"/>
            </a:br>
            <a:r>
              <a:rPr lang="ru-RU" sz="2400" b="1" dirty="0" smtClean="0">
                <a:solidFill>
                  <a:srgbClr val="C00000"/>
                </a:solidFill>
              </a:rPr>
              <a:t>СЕКРЕТ :</a:t>
            </a:r>
            <a:r>
              <a:rPr lang="ru-RU" sz="2400" dirty="0" smtClean="0"/>
              <a:t>  Для того, чтобы краски получили  теплые оттенки, нужно им добавить небольшое количество желтого цвета.</a:t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4" name="Овал 3"/>
          <p:cNvSpPr/>
          <p:nvPr/>
        </p:nvSpPr>
        <p:spPr>
          <a:xfrm>
            <a:off x="7143768" y="1785926"/>
            <a:ext cx="857256" cy="785818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71472" y="2571744"/>
            <a:ext cx="76438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Предлагаю совершить путешествие в страну  ТЕПЛЫХ  КРАСОК.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3429000"/>
            <a:ext cx="4572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Вот песчаный океан,</a:t>
            </a:r>
            <a:br>
              <a:rPr lang="ru-RU" sz="2800" dirty="0" smtClean="0"/>
            </a:br>
            <a:r>
              <a:rPr lang="ru-RU" sz="2800" dirty="0" smtClean="0"/>
              <a:t>Раз бархан и два бархан.</a:t>
            </a:r>
            <a:br>
              <a:rPr lang="ru-RU" sz="2800" dirty="0" smtClean="0"/>
            </a:br>
            <a:r>
              <a:rPr lang="ru-RU" sz="2800" dirty="0" smtClean="0"/>
              <a:t>Тут без дождика тоска,</a:t>
            </a:r>
            <a:br>
              <a:rPr lang="ru-RU" sz="2800" dirty="0" smtClean="0"/>
            </a:br>
            <a:r>
              <a:rPr lang="ru-RU" sz="2800" dirty="0" smtClean="0"/>
              <a:t>Всюду горы из песка.</a:t>
            </a:r>
          </a:p>
          <a:p>
            <a:endParaRPr lang="ru-RU" sz="2800" dirty="0" smtClean="0"/>
          </a:p>
          <a:p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ПУСТЫНЯ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                  Рассмотрим  фото  пустыни. Какие вы видите теплые цвета в пустыне?</a:t>
            </a:r>
            <a:endParaRPr lang="ru-RU" sz="2400" dirty="0"/>
          </a:p>
        </p:txBody>
      </p:sp>
      <p:pic>
        <p:nvPicPr>
          <p:cNvPr id="1026" name="Picture 2" descr="C:\Users\Svetik\Downloads\77366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285860"/>
            <a:ext cx="3845652" cy="2482849"/>
          </a:xfrm>
          <a:prstGeom prst="rect">
            <a:avLst/>
          </a:prstGeom>
          <a:noFill/>
        </p:spPr>
      </p:pic>
      <p:pic>
        <p:nvPicPr>
          <p:cNvPr id="1027" name="Picture 3" descr="C:\Users\Svetik\Downloads\desert-4071818_12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285860"/>
            <a:ext cx="3714776" cy="2469745"/>
          </a:xfrm>
          <a:prstGeom prst="rect">
            <a:avLst/>
          </a:prstGeom>
          <a:noFill/>
        </p:spPr>
      </p:pic>
      <p:pic>
        <p:nvPicPr>
          <p:cNvPr id="1028" name="Picture 4" descr="C:\Users\Svetik\Downloads\scale_1200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4546" y="3857628"/>
            <a:ext cx="5031661" cy="26667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vetik\Downloads\i (8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000108"/>
            <a:ext cx="3886227" cy="4857784"/>
          </a:xfrm>
          <a:prstGeom prst="rect">
            <a:avLst/>
          </a:prstGeom>
          <a:noFill/>
        </p:spPr>
      </p:pic>
      <p:pic>
        <p:nvPicPr>
          <p:cNvPr id="2051" name="Picture 3" descr="C:\Users\Svetik\Downloads\thumb-1920-8008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428604"/>
            <a:ext cx="4536281" cy="302418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286248" y="3571876"/>
            <a:ext cx="464347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Ребята , на занятии мы нарисуем теплыми красками ПУСТЫНЮ. </a:t>
            </a:r>
          </a:p>
          <a:p>
            <a:r>
              <a:rPr lang="ru-RU" sz="2400" dirty="0" smtClean="0"/>
              <a:t>ТЕНИ  у барханов – коричневые.</a:t>
            </a:r>
          </a:p>
          <a:p>
            <a:r>
              <a:rPr lang="ru-RU" sz="2400" dirty="0" smtClean="0"/>
              <a:t>Небо в пустыне тепло голубое. (для этого надо смешать три краски – голубую, белую и немного желтую.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ДЛЯ РАБОТЫ НАМ НУЖНЫ</a:t>
            </a:r>
            <a:br>
              <a:rPr lang="ru-RU" sz="2400" dirty="0" smtClean="0"/>
            </a:br>
            <a:r>
              <a:rPr lang="ru-RU" sz="3200" b="1" dirty="0" smtClean="0">
                <a:solidFill>
                  <a:srgbClr val="C00000"/>
                </a:solidFill>
              </a:rPr>
              <a:t>МАТЕРИАЛЫ И ИНСТРУМЕНТЫ:</a:t>
            </a:r>
            <a:endParaRPr lang="ru-RU" sz="2400" dirty="0"/>
          </a:p>
        </p:txBody>
      </p:sp>
      <p:pic>
        <p:nvPicPr>
          <p:cNvPr id="1026" name="Picture 2" descr="C:\Users\Svetik\Downloads\depositphotos_51864393-stock-illustration-paint-brush-and-pape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428736"/>
            <a:ext cx="3500461" cy="452596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14810" y="1643050"/>
            <a:ext cx="464347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3200" b="1" dirty="0" smtClean="0"/>
              <a:t>ЛИСТ ВАТМАНА –ФОРМАТ А-4;</a:t>
            </a:r>
          </a:p>
          <a:p>
            <a:pPr marL="342900" indent="-342900">
              <a:buAutoNum type="arabicPeriod"/>
            </a:pPr>
            <a:r>
              <a:rPr lang="ru-RU" sz="3200" b="1" dirty="0" smtClean="0"/>
              <a:t>ПРОСТОЙ КАРАНДАШ ;</a:t>
            </a:r>
          </a:p>
          <a:p>
            <a:pPr marL="342900" indent="-342900">
              <a:buAutoNum type="arabicPeriod"/>
            </a:pPr>
            <a:r>
              <a:rPr lang="ru-RU" sz="3200" b="1" dirty="0" smtClean="0"/>
              <a:t> ЛАСТИК;</a:t>
            </a:r>
          </a:p>
          <a:p>
            <a:pPr marL="342900" indent="-342900">
              <a:buAutoNum type="arabicPeriod"/>
            </a:pPr>
            <a:r>
              <a:rPr lang="ru-RU" sz="3200" b="1" dirty="0" smtClean="0"/>
              <a:t> ГУАШЬ ;</a:t>
            </a:r>
          </a:p>
          <a:p>
            <a:pPr marL="342900" indent="-342900">
              <a:buAutoNum type="arabicPeriod"/>
            </a:pPr>
            <a:r>
              <a:rPr lang="ru-RU" sz="3200" b="1" dirty="0" smtClean="0"/>
              <a:t>ПАЛИТРА;</a:t>
            </a:r>
          </a:p>
          <a:p>
            <a:pPr marL="342900" indent="-342900">
              <a:buAutoNum type="arabicPeriod"/>
            </a:pPr>
            <a:r>
              <a:rPr lang="ru-RU" sz="3200" b="1" dirty="0" smtClean="0"/>
              <a:t>КИСТЬ (БЕЛИЧЬЯ);</a:t>
            </a:r>
          </a:p>
          <a:p>
            <a:pPr marL="342900" indent="-342900">
              <a:buAutoNum type="arabicPeriod"/>
            </a:pPr>
            <a:r>
              <a:rPr lang="ru-RU" sz="3200" b="1" dirty="0" smtClean="0"/>
              <a:t>ЁМКОСТЬ ДЛЯ ВОДЫ.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ПОЭТАПНАЯ РАБОТА</a:t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000" dirty="0" smtClean="0"/>
              <a:t>1. Лист ватмана располагаем горизонтально. Простым карандашом рисуем  барханы пустыни.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074" name="Picture 2" descr="D:\ДОКУМЕНТЫ\дистанционное занятия\занятие БАТИК\теплая страна 1год обучения\IMG_20211017_1900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714488"/>
            <a:ext cx="6072230" cy="4502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1725602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/>
              <a:t>2. </a:t>
            </a:r>
            <a:r>
              <a:rPr lang="ru-RU" sz="2000" b="1" dirty="0" smtClean="0"/>
              <a:t>Рисуем небо</a:t>
            </a:r>
            <a:r>
              <a:rPr lang="ru-RU" sz="2000" dirty="0" smtClean="0"/>
              <a:t>. Для неба нам нужны три краски – голубая темная, белила , желтая светлая. Ребята , ближе к земле небо светлое, а чем  дальше, тем оно темнее. Поэтому начинаем работу над небом с снизу ( для светлоты берем больше белой краски).  Небо рисуем горизонтальными мазками.</a:t>
            </a:r>
            <a:endParaRPr lang="ru-RU" sz="2000" dirty="0"/>
          </a:p>
        </p:txBody>
      </p:sp>
      <p:pic>
        <p:nvPicPr>
          <p:cNvPr id="4098" name="Picture 2" descr="D:\ДОКУМЕНТЫ\дистанционное занятия\занятие БАТИК\теплая страна 1год обучения\IMG_20211017_1903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928802"/>
            <a:ext cx="3786214" cy="2807269"/>
          </a:xfrm>
          <a:prstGeom prst="rect">
            <a:avLst/>
          </a:prstGeom>
          <a:noFill/>
        </p:spPr>
      </p:pic>
      <p:pic>
        <p:nvPicPr>
          <p:cNvPr id="4099" name="Picture 3" descr="D:\ДОКУМЕНТЫ\дистанционное занятия\занятие БАТИК\теплая страна 1год обучения\IMG_20211017_1905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2928934"/>
            <a:ext cx="4907575" cy="3638697"/>
          </a:xfrm>
          <a:prstGeom prst="rect">
            <a:avLst/>
          </a:prstGeom>
          <a:noFill/>
        </p:spPr>
      </p:pic>
      <p:pic>
        <p:nvPicPr>
          <p:cNvPr id="6" name="Picture 3" descr="C:\Users\Svetik\Downloads\O_QmzrUORC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6" y="4929198"/>
            <a:ext cx="1857388" cy="13930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468</TotalTime>
  <Words>503</Words>
  <Application>Microsoft Office PowerPoint</Application>
  <PresentationFormat>Экран (4:3)</PresentationFormat>
  <Paragraphs>38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ТЕМА : «ЦВЕТОВЕДЕНИЕ» («ПУТЕШЕСТВИЕ ПО ПУСТЫНЕ»)</vt:lpstr>
      <vt:lpstr>Ребята, на прошлом занятии мы с вами проходили основные краски и вспоминали цвета Радуги. Ёще  говорили о том, что цвета делятся на основные и дополнительные. Ребята , все цветные краски  ,называются – ХРОМОТИЧЕСКИЕ ( т.е. ЦВЕТНЫЕ. Слово ХРОМ в изобразительном искусстве обозначает  ЦВЕТ).  </vt:lpstr>
      <vt:lpstr>ХРОМОТИЧЕСКИЕ или ЦВЕТНЫЕ  краски бывают в ТЕПЛОЙ ГАММЕ. Рассмотрим , какие есть теплые краски.</vt:lpstr>
      <vt:lpstr>Ребята,  мы видим , что в во всех  ТЕПЛЫХ ЦВЕТАХ  присутствует ЖЕЛТЫЙ ЦВЕТ. СЕКРЕТ :  Для того, чтобы краски получили  теплые оттенки, нужно им добавить небольшое количество желтого цвета. </vt:lpstr>
      <vt:lpstr>                  Рассмотрим  фото  пустыни. Какие вы видите теплые цвета в пустыне?</vt:lpstr>
      <vt:lpstr>Слайд 6</vt:lpstr>
      <vt:lpstr>ДЛЯ РАБОТЫ НАМ НУЖНЫ МАТЕРИАЛЫ И ИНСТРУМЕНТЫ:</vt:lpstr>
      <vt:lpstr>ПОЭТАПНАЯ РАБОТА 1. Лист ватмана располагаем горизонтально. Простым карандашом рисуем  барханы пустыни.</vt:lpstr>
      <vt:lpstr>2. Рисуем небо. Для неба нам нужны три краски – голубая темная, белила , желтая светлая. Ребята , ближе к земле небо светлое, а чем  дальше, тем оно темнее. Поэтому начинаем работу над небом с снизу ( для светлоты берем больше белой краски).  Небо рисуем горизонтальными мазками.</vt:lpstr>
      <vt:lpstr>3. Дальше для неба , больше добавляем синюю краску. (Для теплого оттенка неба , незабываем добавлять небольшое количество желтой краски). ВАЖНО: После каждой смены краски промываем кисть , лишнюю воду  убираем о край баночки. Различные оттенки красок смешиваем ТОЛЬКО В ПАЛИТРЕ! 4.  Для барханов , которые расположены в дали, смешиваем в палитре три краски охра , рубиновая и немного коричневого цвета.  </vt:lpstr>
      <vt:lpstr>5. Этим цветом рисуем барханы расположены в дали (третий план)  . Для барханов,  которые расположены  в середине рисунка (второй план), нужны краски – темная желтая, светлая желтая , алая и немного коричневой . ВАЖНО – для получения красивого и чистого цвета больше трех красок одновременно в одной ячейке палитры , смешивать не рекомендуется.</vt:lpstr>
      <vt:lpstr>6.  Для барханов ,которые расположены близко (на первом плане рисунка) смешиваем вместе краски – темно- желая и немного белая, светло- желтая и немного белая. Рисуем барханы на первом плане.</vt:lpstr>
      <vt:lpstr>7. Ребята в пустыне много солнца. Поэтому у барханов темные тени. Для теней –смешиваем в палитре цвета- коричневый, алый и немного синего цвета.  Рис уем тени у барханов.</vt:lpstr>
      <vt:lpstr>8. РИСУНОК  ПУСТЫНИ ГОТОВ! Ребята,  но в пустыни живут  некоторые животные .  Ребята, вы знаете какие животные обитают в пустыне? </vt:lpstr>
      <vt:lpstr>Слайд 15</vt:lpstr>
      <vt:lpstr>Слайд 16</vt:lpstr>
      <vt:lpstr>ПОСТРОЕНИЕ  ВЕРБЛЮДА  ДЛЯ ДЕТЕЙ  7-9 лет</vt:lpstr>
      <vt:lpstr>ПОСТРОЕНИЕ ВЕРБЛЮДА ДЛЯ ДЕТЕЙ  5-6 лет</vt:lpstr>
      <vt:lpstr>ПРИМЕРНЫЕ РИСУНКИ  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: «ПУТЕШЕСТВИЕ ПО ПУСТЫНЕ»</dc:title>
  <dc:creator>Svetik</dc:creator>
  <cp:lastModifiedBy>Svetik</cp:lastModifiedBy>
  <cp:revision>52</cp:revision>
  <dcterms:created xsi:type="dcterms:W3CDTF">2021-10-15T15:04:49Z</dcterms:created>
  <dcterms:modified xsi:type="dcterms:W3CDTF">2024-06-06T20:33:23Z</dcterms:modified>
</cp:coreProperties>
</file>