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2"/>
  </p:notesMasterIdLst>
  <p:handoutMasterIdLst>
    <p:handoutMasterId r:id="rId23"/>
  </p:handoutMasterIdLst>
  <p:sldIdLst>
    <p:sldId id="665" r:id="rId2"/>
    <p:sldId id="634" r:id="rId3"/>
    <p:sldId id="679" r:id="rId4"/>
    <p:sldId id="626" r:id="rId5"/>
    <p:sldId id="633" r:id="rId6"/>
    <p:sldId id="670" r:id="rId7"/>
    <p:sldId id="669" r:id="rId8"/>
    <p:sldId id="287" r:id="rId9"/>
    <p:sldId id="288" r:id="rId10"/>
    <p:sldId id="671" r:id="rId11"/>
    <p:sldId id="289" r:id="rId12"/>
    <p:sldId id="672" r:id="rId13"/>
    <p:sldId id="675" r:id="rId14"/>
    <p:sldId id="637" r:id="rId15"/>
    <p:sldId id="660" r:id="rId16"/>
    <p:sldId id="661" r:id="rId17"/>
    <p:sldId id="649" r:id="rId18"/>
    <p:sldId id="648" r:id="rId19"/>
    <p:sldId id="678" r:id="rId20"/>
    <p:sldId id="677" r:id="rId21"/>
  </p:sldIdLst>
  <p:sldSz cx="10080625" cy="6480175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041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62" autoAdjust="0"/>
    <p:restoredTop sz="94660"/>
  </p:normalViewPr>
  <p:slideViewPr>
    <p:cSldViewPr snapToGrid="0">
      <p:cViewPr>
        <p:scale>
          <a:sx n="81" d="100"/>
          <a:sy n="81" d="100"/>
        </p:scale>
        <p:origin x="-2214" y="-720"/>
      </p:cViewPr>
      <p:guideLst>
        <p:guide orient="horz" pos="2041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585D2C-E2C4-4039-9528-61F3AC438A1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E394D3-9C18-46A3-A994-6B3CCDBC41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8771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827F4-57D5-4330-826C-54659E88BC3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93750" y="1241425"/>
            <a:ext cx="521017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CA9282-3F90-4F42-BC95-1E5D007E7A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240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6047" y="2013055"/>
            <a:ext cx="8568531" cy="13890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094" y="3672099"/>
            <a:ext cx="7056438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126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868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057499" y="244509"/>
            <a:ext cx="2500906" cy="522464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54785" y="244509"/>
            <a:ext cx="7334704" cy="522464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893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40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300" y="4164115"/>
            <a:ext cx="8568531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300" y="2746575"/>
            <a:ext cx="8568531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71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54788" y="1428041"/>
            <a:ext cx="4917805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40603" y="1428041"/>
            <a:ext cx="4917805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024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259509"/>
            <a:ext cx="9072563" cy="108002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450540"/>
            <a:ext cx="445402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031" y="2055058"/>
            <a:ext cx="445402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0818" y="1450540"/>
            <a:ext cx="4455776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0818" y="2055058"/>
            <a:ext cx="4455776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271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078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885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4" y="258007"/>
            <a:ext cx="3316456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247" y="258007"/>
            <a:ext cx="5635349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034" y="1356037"/>
            <a:ext cx="3316456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230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873" y="4536122"/>
            <a:ext cx="604837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5873" y="579018"/>
            <a:ext cx="604837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5873" y="5071637"/>
            <a:ext cx="604837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89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259509"/>
            <a:ext cx="9072563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031" y="1512041"/>
            <a:ext cx="9072563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04031" y="6006165"/>
            <a:ext cx="2352146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871368-77FE-4AE6-B2B0-7E143D14946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44214" y="6006165"/>
            <a:ext cx="3192198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224448" y="6006165"/>
            <a:ext cx="2352146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D1D49-10A8-4A04-87C1-3CA4881378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38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wmf"/><Relationship Id="rId11" Type="http://schemas.openxmlformats.org/officeDocument/2006/relationships/image" Target="../media/image18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i.pinimg.com/originals/57/3a/a5/573aa5cae3cabbd0878e81062064865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44" y="0"/>
            <a:ext cx="4431010" cy="294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www.photoforum.ru/f/photo/000/270/270227_9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1" t="5589" r="4812" b="6327"/>
          <a:stretch>
            <a:fillRect/>
          </a:stretch>
        </p:blipFill>
        <p:spPr bwMode="auto">
          <a:xfrm>
            <a:off x="4853354" y="185814"/>
            <a:ext cx="5086106" cy="23635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316" name="Picture 4" descr="https://vazweb.ru/wp-content/uploads/2019/09/blobid156974901154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55" y="3239227"/>
            <a:ext cx="4511799" cy="285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s://sportishka.com/uploads/posts/2023-12/1702174763_sportishka-com-p-razvod-mostov-zimoi-vkontakte-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873" y="2827708"/>
            <a:ext cx="4906310" cy="3270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26122" y="2297723"/>
            <a:ext cx="8569569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ПЕРПЕНДИКУЛЯРНЫЕ </a:t>
            </a:r>
          </a:p>
          <a:p>
            <a:pPr algn="ctr"/>
            <a:r>
              <a:rPr lang="ru-RU" sz="48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ПРЯМЫЕ</a:t>
            </a:r>
            <a:endParaRPr lang="ru-RU" sz="48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97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5A7C605-2DA8-4AF4-A708-9C439B2D85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077" y="2421925"/>
            <a:ext cx="7560469" cy="1353068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способ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 помощью угольника)</a:t>
            </a:r>
          </a:p>
        </p:txBody>
      </p:sp>
    </p:spTree>
    <p:extLst>
      <p:ext uri="{BB962C8B-B14F-4D97-AF65-F5344CB8AC3E}">
        <p14:creationId xmlns:p14="http://schemas.microsoft.com/office/powerpoint/2010/main" val="79822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252254"/>
            <a:ext cx="152751" cy="305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75605" tIns="37802" rIns="75605" bIns="3780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488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5400000">
            <a:off x="3051737" y="3712620"/>
            <a:ext cx="3662128" cy="0"/>
          </a:xfrm>
          <a:prstGeom prst="line">
            <a:avLst/>
          </a:prstGeom>
          <a:ln w="762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2756405" y="3830753"/>
            <a:ext cx="4331549" cy="0"/>
          </a:xfrm>
          <a:prstGeom prst="line">
            <a:avLst/>
          </a:prstGeom>
          <a:ln w="762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4903786" y="3476353"/>
            <a:ext cx="472533" cy="354399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88"/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3937737" y="1822489"/>
            <a:ext cx="1260087" cy="649732"/>
          </a:xfrm>
          <a:prstGeom prst="rect">
            <a:avLst/>
          </a:prstGeom>
        </p:spPr>
        <p:txBody>
          <a:bodyPr vert="horz" lIns="75605" tIns="37802" rIns="75605" bIns="37802" rtlCol="0">
            <a:noAutofit/>
          </a:bodyPr>
          <a:lstStyle/>
          <a:p>
            <a:pPr marL="283510" indent="-283510" algn="ctr" defTabSz="756026">
              <a:spcBef>
                <a:spcPct val="20000"/>
              </a:spcBef>
              <a:defRPr/>
            </a:pPr>
            <a:r>
              <a:rPr lang="ru-RU" sz="3307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2362627" y="3771686"/>
            <a:ext cx="1260087" cy="649732"/>
          </a:xfrm>
          <a:prstGeom prst="rect">
            <a:avLst/>
          </a:prstGeom>
        </p:spPr>
        <p:txBody>
          <a:bodyPr vert="horz" lIns="75605" tIns="37802" rIns="75605" bIns="37802" rtlCol="0">
            <a:noAutofit/>
          </a:bodyPr>
          <a:lstStyle/>
          <a:p>
            <a:pPr marL="283510" indent="-283510" algn="ctr" defTabSz="756026">
              <a:spcBef>
                <a:spcPct val="20000"/>
              </a:spcBef>
              <a:defRPr/>
            </a:pPr>
            <a:r>
              <a:rPr lang="ru-RU" sz="3307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6536666" y="2235955"/>
            <a:ext cx="1653864" cy="649732"/>
          </a:xfrm>
          <a:prstGeom prst="rect">
            <a:avLst/>
          </a:prstGeom>
        </p:spPr>
        <p:txBody>
          <a:bodyPr vert="horz" lIns="75605" tIns="37802" rIns="75605" bIns="37802" rtlCol="0">
            <a:noAutofit/>
          </a:bodyPr>
          <a:lstStyle/>
          <a:p>
            <a:pPr marL="283510" indent="-283510" algn="ctr" defTabSz="756026">
              <a:spcBef>
                <a:spcPct val="20000"/>
              </a:spcBef>
              <a:defRPr/>
            </a:pPr>
            <a:r>
              <a:rPr lang="ru-RU" sz="3307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</a:t>
            </a:r>
            <a:r>
              <a:rPr lang="ru-RU" sz="3307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 </a:t>
            </a:r>
            <a:r>
              <a:rPr lang="en-US" sz="3307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b</a:t>
            </a:r>
            <a:endParaRPr lang="ru-RU" sz="3307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Picture 8" descr="http://www.kancministr.ru/upload/iblock/86b/86bd30f512b8f54964b633398577eeb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 flipH="1">
            <a:off x="2176250" y="1104513"/>
            <a:ext cx="2598929" cy="2971685"/>
          </a:xfrm>
          <a:prstGeom prst="rect">
            <a:avLst/>
          </a:prstGeom>
          <a:noFill/>
        </p:spPr>
      </p:pic>
      <p:pic>
        <p:nvPicPr>
          <p:cNvPr id="17" name="Picture 6" descr="http://cooline.ru/catalog/600x600/03-2982.png"/>
          <p:cNvPicPr>
            <a:picLocks noChangeAspect="1" noChangeArrowheads="1"/>
          </p:cNvPicPr>
          <p:nvPr/>
        </p:nvPicPr>
        <p:blipFill>
          <a:blip r:embed="rId3" cstate="print"/>
          <a:srcRect t="40684" b="41627"/>
          <a:stretch>
            <a:fillRect/>
          </a:stretch>
        </p:blipFill>
        <p:spPr bwMode="auto">
          <a:xfrm>
            <a:off x="2677649" y="3830753"/>
            <a:ext cx="4452276" cy="590666"/>
          </a:xfrm>
          <a:prstGeom prst="rect">
            <a:avLst/>
          </a:prstGeom>
          <a:noFill/>
        </p:spPr>
      </p:pic>
      <p:pic>
        <p:nvPicPr>
          <p:cNvPr id="18" name="Picture 2" descr="http://files.softicons.com/download/application-icons/applications-icons-by-omercetin/png/256/pencil.png"/>
          <p:cNvPicPr>
            <a:picLocks noChangeAspect="1" noChangeArrowheads="1"/>
          </p:cNvPicPr>
          <p:nvPr/>
        </p:nvPicPr>
        <p:blipFill>
          <a:blip r:embed="rId4" cstate="print"/>
          <a:srcRect l="14649" t="5859" r="17968" b="6249"/>
          <a:stretch>
            <a:fillRect/>
          </a:stretch>
        </p:blipFill>
        <p:spPr bwMode="auto">
          <a:xfrm>
            <a:off x="2677649" y="2058756"/>
            <a:ext cx="1811375" cy="1771997"/>
          </a:xfrm>
          <a:prstGeom prst="rect">
            <a:avLst/>
          </a:prstGeom>
          <a:noFill/>
        </p:spPr>
      </p:pic>
      <p:pic>
        <p:nvPicPr>
          <p:cNvPr id="19" name="Picture 2" descr="http://files.softicons.com/download/application-icons/applications-icons-by-omercetin/png/256/pencil.png"/>
          <p:cNvPicPr>
            <a:picLocks noChangeAspect="1" noChangeArrowheads="1"/>
          </p:cNvPicPr>
          <p:nvPr/>
        </p:nvPicPr>
        <p:blipFill>
          <a:blip r:embed="rId4" cstate="print"/>
          <a:srcRect l="14649" t="5859" r="17968" b="6249"/>
          <a:stretch>
            <a:fillRect/>
          </a:stretch>
        </p:blipFill>
        <p:spPr bwMode="auto">
          <a:xfrm>
            <a:off x="4804046" y="109559"/>
            <a:ext cx="1811375" cy="17719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9270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15607E-6 L 0.42031 -0.0004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05273E-7 L -0.0033 0.6473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32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BC5FEEE-6D6D-4738-9BDC-1A789625F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3344" y="2817340"/>
            <a:ext cx="9255211" cy="1426007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проверим, какие прямые будут перпендикулярными?</a:t>
            </a:r>
          </a:p>
        </p:txBody>
      </p:sp>
    </p:spTree>
    <p:extLst>
      <p:ext uri="{BB962C8B-B14F-4D97-AF65-F5344CB8AC3E}">
        <p14:creationId xmlns:p14="http://schemas.microsoft.com/office/powerpoint/2010/main" val="1374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2280214" y="2712015"/>
            <a:ext cx="4176113" cy="3360208"/>
          </a:xfrm>
          <a:prstGeom prst="line">
            <a:avLst/>
          </a:prstGeom>
          <a:ln w="38100">
            <a:solidFill>
              <a:srgbClr val="003F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-971115" y="4211240"/>
            <a:ext cx="3960107" cy="1750"/>
          </a:xfrm>
          <a:prstGeom prst="line">
            <a:avLst/>
          </a:prstGeom>
          <a:ln w="38100">
            <a:solidFill>
              <a:srgbClr val="003F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444214" y="1440039"/>
            <a:ext cx="4536281" cy="2664072"/>
          </a:xfrm>
          <a:prstGeom prst="line">
            <a:avLst/>
          </a:prstGeom>
          <a:ln w="38100">
            <a:solidFill>
              <a:srgbClr val="003F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7356501" y="4824006"/>
            <a:ext cx="2592070" cy="1750"/>
          </a:xfrm>
          <a:prstGeom prst="line">
            <a:avLst/>
          </a:prstGeom>
          <a:ln w="38100">
            <a:solidFill>
              <a:srgbClr val="003F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940182" y="4752128"/>
            <a:ext cx="5544344" cy="1501"/>
          </a:xfrm>
          <a:prstGeom prst="line">
            <a:avLst/>
          </a:prstGeom>
          <a:ln w="38100">
            <a:solidFill>
              <a:srgbClr val="003FBC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2" name="Object 3"/>
          <p:cNvGraphicFramePr>
            <a:graphicFrameLocks noChangeAspect="1"/>
          </p:cNvGraphicFramePr>
          <p:nvPr/>
        </p:nvGraphicFramePr>
        <p:xfrm>
          <a:off x="8819821" y="5622153"/>
          <a:ext cx="549534" cy="574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2" name="Equation" r:id="rId3" imgW="114201" imgH="139579" progId="">
                  <p:embed/>
                </p:oleObj>
              </mc:Choice>
              <mc:Fallback>
                <p:oleObj name="Equation" r:id="rId3" imgW="114201" imgH="139579" progId="">
                  <p:embed/>
                  <p:pic>
                    <p:nvPicPr>
                      <p:cNvPr id="2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19821" y="5622153"/>
                        <a:ext cx="549534" cy="5745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3"/>
          <p:cNvGraphicFramePr>
            <a:graphicFrameLocks noChangeAspect="1"/>
          </p:cNvGraphicFramePr>
          <p:nvPr/>
        </p:nvGraphicFramePr>
        <p:xfrm>
          <a:off x="3528219" y="1722046"/>
          <a:ext cx="609038" cy="732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3" name="Equation" r:id="rId5" imgW="126725" imgH="177415" progId="">
                  <p:embed/>
                </p:oleObj>
              </mc:Choice>
              <mc:Fallback>
                <p:oleObj name="Equation" r:id="rId5" imgW="126725" imgH="177415" progId="">
                  <p:embed/>
                  <p:pic>
                    <p:nvPicPr>
                      <p:cNvPr id="2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8219" y="1722046"/>
                        <a:ext cx="609038" cy="7320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3"/>
          <p:cNvGraphicFramePr>
            <a:graphicFrameLocks noChangeAspect="1"/>
          </p:cNvGraphicFramePr>
          <p:nvPr/>
        </p:nvGraphicFramePr>
        <p:xfrm>
          <a:off x="2352147" y="5328145"/>
          <a:ext cx="547783" cy="574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4" name="Equation" r:id="rId7" imgW="114201" imgH="139579" progId="">
                  <p:embed/>
                </p:oleObj>
              </mc:Choice>
              <mc:Fallback>
                <p:oleObj name="Equation" r:id="rId7" imgW="114201" imgH="139579" progId="">
                  <p:embed/>
                  <p:pic>
                    <p:nvPicPr>
                      <p:cNvPr id="2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2147" y="5328145"/>
                        <a:ext cx="547783" cy="5745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5796360" y="4824130"/>
          <a:ext cx="670291" cy="732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5" name="Equation" r:id="rId9" imgW="139579" imgH="177646" progId="">
                  <p:embed/>
                </p:oleObj>
              </mc:Choice>
              <mc:Fallback>
                <p:oleObj name="Equation" r:id="rId9" imgW="139579" imgH="177646" progId="">
                  <p:embed/>
                  <p:pic>
                    <p:nvPicPr>
                      <p:cNvPr id="2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6360" y="4824130"/>
                        <a:ext cx="670291" cy="7320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" name="Рисунок 32" descr="Угольник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011160" flipV="1">
            <a:off x="5018888" y="3085283"/>
            <a:ext cx="1638102" cy="2088056"/>
          </a:xfrm>
          <a:prstGeom prst="rect">
            <a:avLst/>
          </a:prstGeom>
        </p:spPr>
      </p:pic>
      <p:pic>
        <p:nvPicPr>
          <p:cNvPr id="35" name="Рисунок 34" descr="Угольник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5400000" flipV="1">
            <a:off x="6732442" y="4236072"/>
            <a:ext cx="1404038" cy="2436151"/>
          </a:xfrm>
          <a:prstGeom prst="rect">
            <a:avLst/>
          </a:prstGeom>
        </p:spPr>
      </p:pic>
      <p:pic>
        <p:nvPicPr>
          <p:cNvPr id="36" name="Рисунок 35" descr="Угольник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16200000" flipV="1">
            <a:off x="1524120" y="2835428"/>
            <a:ext cx="1404038" cy="2436151"/>
          </a:xfrm>
          <a:prstGeom prst="rect">
            <a:avLst/>
          </a:prstGeom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2" cstate="print"/>
          <a:srcRect l="29172" t="34434" r="61281" b="48113"/>
          <a:stretch>
            <a:fillRect/>
          </a:stretch>
        </p:blipFill>
        <p:spPr bwMode="auto">
          <a:xfrm>
            <a:off x="8758732" y="2559465"/>
            <a:ext cx="1027082" cy="1206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536946" y="3144125"/>
            <a:ext cx="4748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i="1" dirty="0"/>
              <a:t>а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FCEE9072-CFA8-4D99-9DBD-52608CD95A43}"/>
              </a:ext>
            </a:extLst>
          </p:cNvPr>
          <p:cNvSpPr txBox="1"/>
          <p:nvPr/>
        </p:nvSpPr>
        <p:spPr>
          <a:xfrm>
            <a:off x="196559" y="69990"/>
            <a:ext cx="95652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перпендикулярные прямые на рисунке.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FCEE9072-CFA8-4D99-9DBD-52608CD95A43}"/>
              </a:ext>
            </a:extLst>
          </p:cNvPr>
          <p:cNvSpPr txBox="1"/>
          <p:nvPr/>
        </p:nvSpPr>
        <p:spPr>
          <a:xfrm>
            <a:off x="196558" y="671613"/>
            <a:ext cx="95652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проверить, что прямые перпендикулярны? </a:t>
            </a:r>
          </a:p>
        </p:txBody>
      </p:sp>
    </p:spTree>
    <p:extLst>
      <p:ext uri="{BB962C8B-B14F-4D97-AF65-F5344CB8AC3E}">
        <p14:creationId xmlns:p14="http://schemas.microsoft.com/office/powerpoint/2010/main" val="225794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1765422" y="3657489"/>
            <a:ext cx="6430336" cy="166697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488"/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2193373" y="2833733"/>
            <a:ext cx="357022" cy="855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4961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pic>
        <p:nvPicPr>
          <p:cNvPr id="4101" name="Picture 5" descr="30_120_160__139_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5323175" y="2243183"/>
            <a:ext cx="3398273" cy="2081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Line 6"/>
          <p:cNvSpPr>
            <a:spLocks noChangeShapeType="1"/>
          </p:cNvSpPr>
          <p:nvPr/>
        </p:nvSpPr>
        <p:spPr bwMode="auto">
          <a:xfrm flipH="1">
            <a:off x="5279202" y="1871066"/>
            <a:ext cx="1071066" cy="392855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488"/>
          </a:p>
        </p:txBody>
      </p:sp>
      <p:pic>
        <p:nvPicPr>
          <p:cNvPr id="4103" name="Picture 7" descr="Карандаш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843" y="965385"/>
            <a:ext cx="952934" cy="95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5702226" y="5035779"/>
            <a:ext cx="357022" cy="855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4961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ru-RU" altLang="ru-RU" sz="4961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106" name="Object 10"/>
          <p:cNvGraphicFramePr>
            <a:graphicFrameLocks noGrp="1" noChangeAspect="1"/>
          </p:cNvGraphicFramePr>
          <p:nvPr>
            <p:ph idx="1"/>
          </p:nvPr>
        </p:nvGraphicFramePr>
        <p:xfrm>
          <a:off x="4856163" y="3433763"/>
          <a:ext cx="368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" name="Формула" r:id="rId5" imgW="368140" imgH="431613" progId="Equation.3">
                  <p:embed/>
                </p:oleObj>
              </mc:Choice>
              <mc:Fallback>
                <p:oleObj name="Формула" r:id="rId5" imgW="368140" imgH="431613" progId="Equation.3">
                  <p:embed/>
                  <p:pic>
                    <p:nvPicPr>
                      <p:cNvPr id="4106" name="Object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6163" y="3433763"/>
                        <a:ext cx="3683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8" name="Freeform 12"/>
          <p:cNvSpPr>
            <a:spLocks/>
          </p:cNvSpPr>
          <p:nvPr/>
        </p:nvSpPr>
        <p:spPr bwMode="auto">
          <a:xfrm>
            <a:off x="5338268" y="4333469"/>
            <a:ext cx="297956" cy="237577"/>
          </a:xfrm>
          <a:custGeom>
            <a:avLst/>
            <a:gdLst>
              <a:gd name="T0" fmla="*/ 227 w 227"/>
              <a:gd name="T1" fmla="*/ 45 h 181"/>
              <a:gd name="T2" fmla="*/ 46 w 227"/>
              <a:gd name="T3" fmla="*/ 0 h 181"/>
              <a:gd name="T4" fmla="*/ 0 w 227"/>
              <a:gd name="T5" fmla="*/ 181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" h="181">
                <a:moveTo>
                  <a:pt x="227" y="45"/>
                </a:moveTo>
                <a:lnTo>
                  <a:pt x="46" y="0"/>
                </a:lnTo>
                <a:lnTo>
                  <a:pt x="0" y="181"/>
                </a:lnTo>
              </a:path>
            </a:pathLst>
          </a:custGeom>
          <a:noFill/>
          <a:ln w="571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488"/>
          </a:p>
        </p:txBody>
      </p:sp>
      <p:sp>
        <p:nvSpPr>
          <p:cNvPr id="11" name="TextBox 10"/>
          <p:cNvSpPr txBox="1"/>
          <p:nvPr/>
        </p:nvSpPr>
        <p:spPr>
          <a:xfrm>
            <a:off x="129190" y="574319"/>
            <a:ext cx="9702800" cy="5502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76" dirty="0">
                <a:latin typeface="Times New Roman" pitchFamily="18" charset="0"/>
                <a:cs typeface="Times New Roman" pitchFamily="18" charset="0"/>
              </a:rPr>
              <a:t>Постройте в своей тетради две перпендикулярные прямые</a:t>
            </a:r>
          </a:p>
        </p:txBody>
      </p:sp>
      <p:sp>
        <p:nvSpPr>
          <p:cNvPr id="12" name="Заголовок 1">
            <a:extLst>
              <a:ext uri="{FF2B5EF4-FFF2-40B4-BE49-F238E27FC236}">
                <a16:creationId xmlns="" xmlns:a16="http://schemas.microsoft.com/office/drawing/2014/main" id="{603580E2-57B4-47FB-974C-5FFDF5342917}"/>
              </a:ext>
            </a:extLst>
          </p:cNvPr>
          <p:cNvSpPr txBox="1">
            <a:spLocks/>
          </p:cNvSpPr>
          <p:nvPr/>
        </p:nvSpPr>
        <p:spPr>
          <a:xfrm>
            <a:off x="129190" y="170743"/>
            <a:ext cx="2971555" cy="5502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75602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3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2:</a:t>
            </a:r>
          </a:p>
        </p:txBody>
      </p:sp>
    </p:spTree>
    <p:extLst>
      <p:ext uri="{BB962C8B-B14F-4D97-AF65-F5344CB8AC3E}">
        <p14:creationId xmlns:p14="http://schemas.microsoft.com/office/powerpoint/2010/main" val="422093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5.57817E-6 L -0.14166 0.70283 " pathEditMode="relative" ptsTypes="AA">
                                      <p:cBhvr>
                                        <p:cTn id="38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9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5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36" y="824042"/>
            <a:ext cx="9159193" cy="873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62" y="2162658"/>
            <a:ext cx="9644607" cy="2690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CD5F168C-8622-4E7D-B61E-FE4A32729ECC}"/>
              </a:ext>
            </a:extLst>
          </p:cNvPr>
          <p:cNvSpPr txBox="1"/>
          <p:nvPr/>
        </p:nvSpPr>
        <p:spPr>
          <a:xfrm>
            <a:off x="155736" y="239267"/>
            <a:ext cx="2257349" cy="6521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38" dirty="0">
                <a:solidFill>
                  <a:srgbClr val="FF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Задание 3:</a:t>
            </a:r>
          </a:p>
        </p:txBody>
      </p:sp>
    </p:spTree>
    <p:extLst>
      <p:ext uri="{BB962C8B-B14F-4D97-AF65-F5344CB8AC3E}">
        <p14:creationId xmlns:p14="http://schemas.microsoft.com/office/powerpoint/2010/main" val="222143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8" t="24801" r="35784" b="48722"/>
          <a:stretch/>
        </p:blipFill>
        <p:spPr bwMode="auto">
          <a:xfrm>
            <a:off x="92130" y="1932878"/>
            <a:ext cx="9988495" cy="2790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FCEE9072-CFA8-4D99-9DBD-52608CD95A43}"/>
              </a:ext>
            </a:extLst>
          </p:cNvPr>
          <p:cNvSpPr txBox="1"/>
          <p:nvPr/>
        </p:nvSpPr>
        <p:spPr>
          <a:xfrm>
            <a:off x="3559797" y="1107307"/>
            <a:ext cx="36439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себя:</a:t>
            </a:r>
          </a:p>
        </p:txBody>
      </p:sp>
    </p:spTree>
    <p:extLst>
      <p:ext uri="{BB962C8B-B14F-4D97-AF65-F5344CB8AC3E}">
        <p14:creationId xmlns:p14="http://schemas.microsoft.com/office/powerpoint/2010/main" val="208426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D5F168C-8622-4E7D-B61E-FE4A32729ECC}"/>
              </a:ext>
            </a:extLst>
          </p:cNvPr>
          <p:cNvSpPr txBox="1"/>
          <p:nvPr/>
        </p:nvSpPr>
        <p:spPr>
          <a:xfrm>
            <a:off x="155736" y="239267"/>
            <a:ext cx="21210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CEE9072-CFA8-4D99-9DBD-52608CD95A43}"/>
              </a:ext>
            </a:extLst>
          </p:cNvPr>
          <p:cNvSpPr txBox="1"/>
          <p:nvPr/>
        </p:nvSpPr>
        <p:spPr>
          <a:xfrm>
            <a:off x="2565937" y="69990"/>
            <a:ext cx="71959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34" y="824042"/>
            <a:ext cx="9206446" cy="819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172" y="1837108"/>
            <a:ext cx="3983118" cy="398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CEE9072-CFA8-4D99-9DBD-52608CD95A43}"/>
              </a:ext>
            </a:extLst>
          </p:cNvPr>
          <p:cNvSpPr txBox="1"/>
          <p:nvPr/>
        </p:nvSpPr>
        <p:spPr>
          <a:xfrm>
            <a:off x="344326" y="3402909"/>
            <a:ext cx="364394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NK ⊥ KP</a:t>
            </a:r>
          </a:p>
          <a:p>
            <a:pPr marL="514350" indent="-514350">
              <a:buAutoNum type="arabicPeriod"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 rot="12780363">
            <a:off x="7127466" y="3245372"/>
            <a:ext cx="254071" cy="254071"/>
            <a:chOff x="2459114" y="3897297"/>
            <a:chExt cx="254071" cy="254071"/>
          </a:xfrm>
        </p:grpSpPr>
        <p:cxnSp>
          <p:nvCxnSpPr>
            <p:cNvPr id="10" name="Прямая соединительная линия 9"/>
            <p:cNvCxnSpPr/>
            <p:nvPr/>
          </p:nvCxnSpPr>
          <p:spPr>
            <a:xfrm>
              <a:off x="2459115" y="3897297"/>
              <a:ext cx="0" cy="25407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5400000">
              <a:off x="2586150" y="3778407"/>
              <a:ext cx="0" cy="25407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FCEE9072-CFA8-4D99-9DBD-52608CD95A43}"/>
              </a:ext>
            </a:extLst>
          </p:cNvPr>
          <p:cNvSpPr txBox="1"/>
          <p:nvPr/>
        </p:nvSpPr>
        <p:spPr>
          <a:xfrm>
            <a:off x="344323" y="2013470"/>
            <a:ext cx="364394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себя:</a:t>
            </a:r>
          </a:p>
          <a:p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MN ⊥ NK</a:t>
            </a:r>
          </a:p>
          <a:p>
            <a:pPr marL="514350" indent="-514350">
              <a:buAutoNum type="arabicPeriod"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FCEE9072-CFA8-4D99-9DBD-52608CD95A43}"/>
              </a:ext>
            </a:extLst>
          </p:cNvPr>
          <p:cNvSpPr txBox="1"/>
          <p:nvPr/>
        </p:nvSpPr>
        <p:spPr>
          <a:xfrm>
            <a:off x="344325" y="3968663"/>
            <a:ext cx="364394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KP ⊥ PM</a:t>
            </a:r>
          </a:p>
          <a:p>
            <a:pPr marL="514350" indent="-514350">
              <a:buAutoNum type="arabicPeriod"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FCEE9072-CFA8-4D99-9DBD-52608CD95A43}"/>
              </a:ext>
            </a:extLst>
          </p:cNvPr>
          <p:cNvSpPr txBox="1"/>
          <p:nvPr/>
        </p:nvSpPr>
        <p:spPr>
          <a:xfrm>
            <a:off x="349608" y="4574888"/>
            <a:ext cx="364394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PM ⊥ MN</a:t>
            </a:r>
          </a:p>
          <a:p>
            <a:pPr marL="514350" indent="-514350">
              <a:buAutoNum type="arabicPeriod"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 rot="17983909">
            <a:off x="8093783" y="3992461"/>
            <a:ext cx="254071" cy="254071"/>
            <a:chOff x="2459114" y="3897297"/>
            <a:chExt cx="254071" cy="254071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>
              <a:off x="2459115" y="3897297"/>
              <a:ext cx="0" cy="25407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rot="5400000">
              <a:off x="2586150" y="3778407"/>
              <a:ext cx="0" cy="25407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Группа 19"/>
          <p:cNvGrpSpPr/>
          <p:nvPr/>
        </p:nvGrpSpPr>
        <p:grpSpPr>
          <a:xfrm rot="2183366">
            <a:off x="7411630" y="5102536"/>
            <a:ext cx="254071" cy="254071"/>
            <a:chOff x="2459114" y="3897297"/>
            <a:chExt cx="254071" cy="254071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>
              <a:off x="2459115" y="3897297"/>
              <a:ext cx="0" cy="25407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rot="5400000">
              <a:off x="2586150" y="3778407"/>
              <a:ext cx="0" cy="25407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Группа 22"/>
          <p:cNvGrpSpPr/>
          <p:nvPr/>
        </p:nvGrpSpPr>
        <p:grpSpPr>
          <a:xfrm rot="7502738">
            <a:off x="6442114" y="4328595"/>
            <a:ext cx="254071" cy="254071"/>
            <a:chOff x="2459114" y="3897297"/>
            <a:chExt cx="254071" cy="254071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>
              <a:off x="2459115" y="3897297"/>
              <a:ext cx="0" cy="25407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rot="5400000">
              <a:off x="2586150" y="3778407"/>
              <a:ext cx="0" cy="25407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612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36" y="824042"/>
            <a:ext cx="9924889" cy="735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930" y="2009210"/>
            <a:ext cx="3762375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CD5F168C-8622-4E7D-B61E-FE4A32729ECC}"/>
              </a:ext>
            </a:extLst>
          </p:cNvPr>
          <p:cNvSpPr txBox="1"/>
          <p:nvPr/>
        </p:nvSpPr>
        <p:spPr>
          <a:xfrm>
            <a:off x="155736" y="239267"/>
            <a:ext cx="21210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CEE9072-CFA8-4D99-9DBD-52608CD95A43}"/>
              </a:ext>
            </a:extLst>
          </p:cNvPr>
          <p:cNvSpPr txBox="1"/>
          <p:nvPr/>
        </p:nvSpPr>
        <p:spPr>
          <a:xfrm>
            <a:off x="384518" y="1856048"/>
            <a:ext cx="364394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себя:</a:t>
            </a:r>
          </a:p>
          <a:p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 ⊥ KE</a:t>
            </a:r>
          </a:p>
          <a:p>
            <a:pPr marL="514350" indent="-514350">
              <a:buAutoNum type="arabicPeriod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FT ⊥ MO</a:t>
            </a:r>
          </a:p>
          <a:p>
            <a:pPr marL="514350" indent="-514350">
              <a:buAutoNum type="arabicPeriod"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88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6D978BF-B228-4941-AC42-657A4D48B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570" y="2171700"/>
            <a:ext cx="9325683" cy="17954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069E134-FE21-4928-9C37-52449CCAAB18}"/>
              </a:ext>
            </a:extLst>
          </p:cNvPr>
          <p:cNvSpPr txBox="1"/>
          <p:nvPr/>
        </p:nvSpPr>
        <p:spPr>
          <a:xfrm>
            <a:off x="1495168" y="1291637"/>
            <a:ext cx="36706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Выполняем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52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422" y="266319"/>
            <a:ext cx="9727779" cy="220725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перпендикуляра произошло от  латинского слова «</a:t>
            </a:r>
            <a:r>
              <a:rPr lang="ru-RU" alt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перпендикулярис</a:t>
            </a: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r>
              <a:rPr lang="en-US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е.  «отвесный». </a:t>
            </a:r>
          </a:p>
          <a:p>
            <a:pPr algn="just"/>
            <a:r>
              <a:rPr lang="ru-RU" alt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древних пор строители проверяли перпендикулярность стены основанию дома с помощью отвеса, то есть грузика на веревке.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8897" y="2681143"/>
            <a:ext cx="4336857" cy="3501685"/>
          </a:xfrm>
          <a:prstGeom prst="rect">
            <a:avLst/>
          </a:prstGeom>
        </p:spPr>
      </p:pic>
      <p:pic>
        <p:nvPicPr>
          <p:cNvPr id="4" name="Picture 5" descr="C:\Users\User\Desktop\отвес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168" y="2093333"/>
            <a:ext cx="3423139" cy="429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950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D248597-A0A1-4B33-A854-9C2B586BAB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215" y="2247900"/>
            <a:ext cx="9484193" cy="21701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FF2A94A-67AF-4A5B-84C0-91BE670D4A41}"/>
              </a:ext>
            </a:extLst>
          </p:cNvPr>
          <p:cNvSpPr txBox="1"/>
          <p:nvPr/>
        </p:nvSpPr>
        <p:spPr>
          <a:xfrm>
            <a:off x="1495168" y="1291637"/>
            <a:ext cx="36706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Выполняем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9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vsegda-pomnim.com/uploads/posts/2022-04/1650928424_7-vsegda-pomnim-com-p-otvesnaya-skala-foto-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25881" y="1511300"/>
            <a:ext cx="6428863" cy="427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9846" y="328246"/>
            <a:ext cx="6377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Georgia" panose="02040502050405020303" pitchFamily="18" charset="0"/>
              </a:rPr>
              <a:t>ОТВЕСНАЯ СКАЛА</a:t>
            </a:r>
            <a:endParaRPr lang="ru-RU" sz="4000" b="1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874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161" y="707618"/>
            <a:ext cx="8694539" cy="1252534"/>
          </a:xfrm>
        </p:spPr>
        <p:txBody>
          <a:bodyPr/>
          <a:lstStyle/>
          <a:p>
            <a:pPr algn="ctr"/>
            <a:r>
              <a:rPr lang="ru-RU" dirty="0">
                <a:latin typeface="Comic Sans MS" panose="030F0702030302020204" pitchFamily="66" charset="0"/>
              </a:rPr>
              <a:t>Определите вид угла: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171293" y="2182056"/>
            <a:ext cx="0" cy="2602714"/>
          </a:xfrm>
          <a:prstGeom prst="line">
            <a:avLst/>
          </a:prstGeom>
          <a:ln w="1143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171293" y="4784769"/>
            <a:ext cx="3949693" cy="0"/>
          </a:xfrm>
          <a:prstGeom prst="line">
            <a:avLst/>
          </a:prstGeom>
          <a:ln w="1143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4171293" y="4458887"/>
            <a:ext cx="351952" cy="325882"/>
          </a:xfrm>
          <a:prstGeom prst="rect">
            <a:avLst/>
          </a:prstGeom>
          <a:ln w="1143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88"/>
          </a:p>
        </p:txBody>
      </p:sp>
      <p:sp>
        <p:nvSpPr>
          <p:cNvPr id="7" name="TextBox 6"/>
          <p:cNvSpPr txBox="1"/>
          <p:nvPr/>
        </p:nvSpPr>
        <p:spPr>
          <a:xfrm flipH="1">
            <a:off x="751272" y="2303081"/>
            <a:ext cx="1866252" cy="1175145"/>
          </a:xfrm>
          <a:prstGeom prst="wedgeRoundRectCallout">
            <a:avLst>
              <a:gd name="adj1" fmla="val -13677"/>
              <a:gd name="adj2" fmla="val 71104"/>
              <a:gd name="adj3" fmla="val 16667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lIns="198438" tIns="99219" rIns="198438" bIns="99219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Прямой угол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164822" y="3503221"/>
            <a:ext cx="1172901" cy="2976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59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97966" y="939193"/>
            <a:ext cx="10080625" cy="1417598"/>
          </a:xfrm>
        </p:spPr>
        <p:txBody>
          <a:bodyPr>
            <a:noAutofit/>
          </a:bodyPr>
          <a:lstStyle/>
          <a:p>
            <a:pPr marL="514350" indent="-514350" algn="ctr">
              <a:buAutoNum type="arabicPeriod"/>
            </a:pPr>
            <a:r>
              <a:rPr lang="ru-RU" sz="3307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Две прямые</a:t>
            </a:r>
          </a:p>
          <a:p>
            <a:pPr marL="514350" indent="-514350" algn="ctr">
              <a:buAutoNum type="arabicPeriod"/>
            </a:pPr>
            <a:r>
              <a:rPr lang="ru-RU" sz="3307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Образуют </a:t>
            </a:r>
            <a:r>
              <a:rPr lang="ru-RU" sz="3307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прямые </a:t>
            </a:r>
            <a:r>
              <a:rPr lang="ru-RU" sz="3307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углы</a:t>
            </a:r>
            <a:r>
              <a:rPr lang="ru-RU" sz="330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7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пересечении</a:t>
            </a:r>
            <a:endParaRPr lang="ru-RU" sz="3307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252254"/>
            <a:ext cx="152751" cy="305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75605" tIns="37802" rIns="75605" bIns="3780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488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5400000">
            <a:off x="3051737" y="4303285"/>
            <a:ext cx="3662128" cy="0"/>
          </a:xfrm>
          <a:prstGeom prst="line">
            <a:avLst/>
          </a:prstGeom>
          <a:ln w="762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2756405" y="4126086"/>
            <a:ext cx="4331549" cy="0"/>
          </a:xfrm>
          <a:prstGeom prst="line">
            <a:avLst/>
          </a:prstGeom>
          <a:ln w="762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4882801" y="3771686"/>
            <a:ext cx="472533" cy="354399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88"/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3798272" y="2572919"/>
            <a:ext cx="1260087" cy="649732"/>
          </a:xfrm>
          <a:prstGeom prst="rect">
            <a:avLst/>
          </a:prstGeom>
        </p:spPr>
        <p:txBody>
          <a:bodyPr vert="horz" lIns="75605" tIns="37802" rIns="75605" bIns="37802" rtlCol="0">
            <a:noAutofit/>
          </a:bodyPr>
          <a:lstStyle/>
          <a:p>
            <a:pPr marL="283510" indent="-283510" algn="ctr" defTabSz="756026">
              <a:spcBef>
                <a:spcPct val="20000"/>
              </a:spcBef>
              <a:defRPr/>
            </a:pP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2362627" y="4067019"/>
            <a:ext cx="1260087" cy="649732"/>
          </a:xfrm>
          <a:prstGeom prst="rect">
            <a:avLst/>
          </a:prstGeom>
        </p:spPr>
        <p:txBody>
          <a:bodyPr vert="horz" lIns="75605" tIns="37802" rIns="75605" bIns="37802" rtlCol="0">
            <a:noAutofit/>
          </a:bodyPr>
          <a:lstStyle/>
          <a:p>
            <a:pPr marL="283510" indent="-283510" algn="ctr" defTabSz="756026">
              <a:spcBef>
                <a:spcPct val="20000"/>
              </a:spcBef>
              <a:defRPr/>
            </a:pP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5622759" y="5599017"/>
            <a:ext cx="4259178" cy="649732"/>
          </a:xfrm>
          <a:prstGeom prst="rect">
            <a:avLst/>
          </a:prstGeom>
        </p:spPr>
        <p:txBody>
          <a:bodyPr vert="horz" lIns="75605" tIns="37802" rIns="75605" bIns="37802" rtlCol="0">
            <a:noAutofit/>
          </a:bodyPr>
          <a:lstStyle/>
          <a:p>
            <a:pPr marL="283510" indent="-283510" algn="ctr" defTabSz="756026">
              <a:spcBef>
                <a:spcPct val="20000"/>
              </a:spcBef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Обозначение: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 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b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53457A60-86AC-427A-93AC-019DF009040B}"/>
              </a:ext>
            </a:extLst>
          </p:cNvPr>
          <p:cNvSpPr txBox="1"/>
          <p:nvPr/>
        </p:nvSpPr>
        <p:spPr>
          <a:xfrm>
            <a:off x="513788" y="292862"/>
            <a:ext cx="6051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Опр. Перпендикулярные прямые: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72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 animBg="1"/>
      <p:bldP spid="11" grpId="0"/>
      <p:bldP spid="12" grpId="0"/>
      <p:bldP spid="13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5A7C605-2DA8-4AF4-A708-9C439B2D85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3843" y="1266091"/>
            <a:ext cx="8433684" cy="1840523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Опр. Перпендикулярные отрезки (лучи):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Отрезки (лучи);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лежат на перпендикулярных прямых.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976" y="3227754"/>
            <a:ext cx="7519419" cy="2633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178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EBF31CC-E064-49CA-B49E-CA37AB321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3633" y="1260389"/>
            <a:ext cx="9144000" cy="1524860"/>
          </a:xfrm>
        </p:spPr>
        <p:txBody>
          <a:bodyPr>
            <a:normAutofit/>
          </a:bodyPr>
          <a:lstStyle/>
          <a:p>
            <a:pPr algn="l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построения перпендикулярных прямых: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DD0ED10-2C23-438E-930D-F69DAA35556D}"/>
              </a:ext>
            </a:extLst>
          </p:cNvPr>
          <p:cNvSpPr txBox="1"/>
          <p:nvPr/>
        </p:nvSpPr>
        <p:spPr>
          <a:xfrm>
            <a:off x="469557" y="2965622"/>
            <a:ext cx="57699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6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С помощью транспортира</a:t>
            </a:r>
          </a:p>
          <a:p>
            <a:pPr marL="342900" indent="-342900">
              <a:buAutoNum type="arabicPeriod"/>
            </a:pPr>
            <a:r>
              <a:rPr lang="ru-RU" sz="36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С помощью угольника</a:t>
            </a:r>
          </a:p>
        </p:txBody>
      </p:sp>
    </p:spTree>
    <p:extLst>
      <p:ext uri="{BB962C8B-B14F-4D97-AF65-F5344CB8AC3E}">
        <p14:creationId xmlns:p14="http://schemas.microsoft.com/office/powerpoint/2010/main" val="106292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www.kantsler.ru/published/publicdata/H2KANTSSHOP/attachments/SC/products_pictures/0207464_en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740" y="2524871"/>
            <a:ext cx="3891744" cy="2315394"/>
          </a:xfrm>
          <a:prstGeom prst="rect">
            <a:avLst/>
          </a:prstGeom>
          <a:noFill/>
        </p:spPr>
      </p:pic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-344417" y="1616379"/>
            <a:ext cx="5827902" cy="64973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307" b="1" dirty="0"/>
              <a:t>Транспортир</a:t>
            </a:r>
            <a:endParaRPr lang="ru-RU" sz="3307" b="1" u="sng" dirty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252254"/>
            <a:ext cx="152751" cy="305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75605" tIns="37802" rIns="75605" bIns="3780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488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512264" y="2123517"/>
            <a:ext cx="5827902" cy="649732"/>
          </a:xfrm>
          <a:prstGeom prst="rect">
            <a:avLst/>
          </a:prstGeom>
        </p:spPr>
        <p:txBody>
          <a:bodyPr vert="horz" lIns="75605" tIns="37802" rIns="75605" bIns="37802" rtlCol="0">
            <a:noAutofit/>
          </a:bodyPr>
          <a:lstStyle/>
          <a:p>
            <a:pPr marL="283510" indent="-283510" algn="ctr" defTabSz="756026">
              <a:spcBef>
                <a:spcPct val="20000"/>
              </a:spcBef>
              <a:defRPr/>
            </a:pPr>
            <a:r>
              <a:rPr lang="ru-RU" sz="3307" b="1" dirty="0"/>
              <a:t>Угольник с прямым углом</a:t>
            </a:r>
          </a:p>
        </p:txBody>
      </p:sp>
      <p:pic>
        <p:nvPicPr>
          <p:cNvPr id="15368" name="Picture 8" descr="http://www.kancministr.ru/upload/iblock/86b/86bd30f512b8f54964b633398577eeb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2882">
            <a:off x="4839830" y="4028597"/>
            <a:ext cx="5061314" cy="22287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3846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252254"/>
            <a:ext cx="152751" cy="305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75605" tIns="37802" rIns="75605" bIns="3780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488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5400000">
            <a:off x="3051737" y="3712620"/>
            <a:ext cx="3662128" cy="0"/>
          </a:xfrm>
          <a:prstGeom prst="line">
            <a:avLst/>
          </a:prstGeom>
          <a:ln w="762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2756405" y="3830753"/>
            <a:ext cx="4331549" cy="0"/>
          </a:xfrm>
          <a:prstGeom prst="line">
            <a:avLst/>
          </a:prstGeom>
          <a:ln w="762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Picture 4" descr="http://www.kantsler.ru/published/publicdata/H2KANTSSHOP/attachments/SC/products_pictures/0207464_enl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65258" y="2201490"/>
            <a:ext cx="4313842" cy="231539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906264" y="3431068"/>
            <a:ext cx="472533" cy="354399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88"/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3937737" y="1822489"/>
            <a:ext cx="1260087" cy="649732"/>
          </a:xfrm>
          <a:prstGeom prst="rect">
            <a:avLst/>
          </a:prstGeom>
        </p:spPr>
        <p:txBody>
          <a:bodyPr vert="horz" lIns="75605" tIns="37802" rIns="75605" bIns="37802" rtlCol="0">
            <a:noAutofit/>
          </a:bodyPr>
          <a:lstStyle/>
          <a:p>
            <a:pPr marL="283510" indent="-283510" algn="ctr" defTabSz="756026">
              <a:spcBef>
                <a:spcPct val="20000"/>
              </a:spcBef>
              <a:defRPr/>
            </a:pPr>
            <a:r>
              <a:rPr lang="ru-RU" sz="3307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2362627" y="3771686"/>
            <a:ext cx="1260087" cy="649732"/>
          </a:xfrm>
          <a:prstGeom prst="rect">
            <a:avLst/>
          </a:prstGeom>
        </p:spPr>
        <p:txBody>
          <a:bodyPr vert="horz" lIns="75605" tIns="37802" rIns="75605" bIns="37802" rtlCol="0">
            <a:noAutofit/>
          </a:bodyPr>
          <a:lstStyle/>
          <a:p>
            <a:pPr marL="283510" indent="-283510" algn="ctr" defTabSz="756026">
              <a:spcBef>
                <a:spcPct val="20000"/>
              </a:spcBef>
              <a:defRPr/>
            </a:pPr>
            <a:r>
              <a:rPr lang="ru-RU" sz="3307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6536666" y="2235955"/>
            <a:ext cx="1653864" cy="649732"/>
          </a:xfrm>
          <a:prstGeom prst="rect">
            <a:avLst/>
          </a:prstGeom>
        </p:spPr>
        <p:txBody>
          <a:bodyPr vert="horz" lIns="75605" tIns="37802" rIns="75605" bIns="37802" rtlCol="0">
            <a:noAutofit/>
          </a:bodyPr>
          <a:lstStyle/>
          <a:p>
            <a:pPr marL="283510" indent="-283510" algn="ctr" defTabSz="756026">
              <a:spcBef>
                <a:spcPct val="20000"/>
              </a:spcBef>
              <a:defRPr/>
            </a:pPr>
            <a:r>
              <a:rPr lang="ru-RU" sz="3307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</a:t>
            </a:r>
            <a:r>
              <a:rPr lang="ru-RU" sz="3307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 </a:t>
            </a:r>
            <a:r>
              <a:rPr lang="en-US" sz="3307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/>
              </a:rPr>
              <a:t>b</a:t>
            </a:r>
            <a:endParaRPr lang="ru-RU" sz="3307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804046" y="2176889"/>
            <a:ext cx="157511" cy="1181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88"/>
          </a:p>
        </p:txBody>
      </p:sp>
      <p:pic>
        <p:nvPicPr>
          <p:cNvPr id="14338" name="Picture 2" descr="http://files.softicons.com/download/application-icons/applications-icons-by-omercetin/png/256/pencil.png"/>
          <p:cNvPicPr>
            <a:picLocks noChangeAspect="1" noChangeArrowheads="1"/>
          </p:cNvPicPr>
          <p:nvPr/>
        </p:nvPicPr>
        <p:blipFill>
          <a:blip r:embed="rId3" cstate="print"/>
          <a:srcRect l="14649" t="5859" r="17968" b="6249"/>
          <a:stretch>
            <a:fillRect/>
          </a:stretch>
        </p:blipFill>
        <p:spPr bwMode="auto">
          <a:xfrm>
            <a:off x="2677649" y="2058756"/>
            <a:ext cx="1811375" cy="1771997"/>
          </a:xfrm>
          <a:prstGeom prst="rect">
            <a:avLst/>
          </a:prstGeom>
          <a:noFill/>
        </p:spPr>
      </p:pic>
      <p:pic>
        <p:nvPicPr>
          <p:cNvPr id="14342" name="Picture 6" descr="http://cooline.ru/catalog/600x600/03-2982.png"/>
          <p:cNvPicPr>
            <a:picLocks noChangeAspect="1" noChangeArrowheads="1"/>
          </p:cNvPicPr>
          <p:nvPr/>
        </p:nvPicPr>
        <p:blipFill>
          <a:blip r:embed="rId4" cstate="print"/>
          <a:srcRect t="40684" b="41627"/>
          <a:stretch>
            <a:fillRect/>
          </a:stretch>
        </p:blipFill>
        <p:spPr bwMode="auto">
          <a:xfrm>
            <a:off x="2677649" y="3797278"/>
            <a:ext cx="4452276" cy="590666"/>
          </a:xfrm>
          <a:prstGeom prst="rect">
            <a:avLst/>
          </a:prstGeom>
          <a:noFill/>
        </p:spPr>
      </p:pic>
      <p:pic>
        <p:nvPicPr>
          <p:cNvPr id="18" name="Picture 2" descr="http://files.softicons.com/download/application-icons/applications-icons-by-omercetin/png/256/pencil.png"/>
          <p:cNvPicPr>
            <a:picLocks noChangeAspect="1" noChangeArrowheads="1"/>
          </p:cNvPicPr>
          <p:nvPr/>
        </p:nvPicPr>
        <p:blipFill>
          <a:blip r:embed="rId3" cstate="print"/>
          <a:srcRect l="14649" t="5859" r="17968" b="6249"/>
          <a:stretch>
            <a:fillRect/>
          </a:stretch>
        </p:blipFill>
        <p:spPr bwMode="auto">
          <a:xfrm>
            <a:off x="4804046" y="463958"/>
            <a:ext cx="1811375" cy="1771997"/>
          </a:xfrm>
          <a:prstGeom prst="rect">
            <a:avLst/>
          </a:prstGeom>
          <a:noFill/>
        </p:spPr>
      </p:pic>
      <p:pic>
        <p:nvPicPr>
          <p:cNvPr id="20" name="Picture 2" descr="http://files.softicons.com/download/application-icons/applications-icons-by-omercetin/png/256/pencil.png"/>
          <p:cNvPicPr>
            <a:picLocks noChangeAspect="1" noChangeArrowheads="1"/>
          </p:cNvPicPr>
          <p:nvPr/>
        </p:nvPicPr>
        <p:blipFill>
          <a:blip r:embed="rId3" cstate="print"/>
          <a:srcRect l="14649" t="5859" r="17968" b="6249"/>
          <a:stretch>
            <a:fillRect/>
          </a:stretch>
        </p:blipFill>
        <p:spPr bwMode="auto">
          <a:xfrm>
            <a:off x="4804046" y="109559"/>
            <a:ext cx="1811375" cy="1771997"/>
          </a:xfrm>
          <a:prstGeom prst="rect">
            <a:avLst/>
          </a:prstGeom>
          <a:noFill/>
        </p:spPr>
      </p:pic>
      <p:sp>
        <p:nvSpPr>
          <p:cNvPr id="21" name="Овал 20"/>
          <p:cNvSpPr/>
          <p:nvPr/>
        </p:nvSpPr>
        <p:spPr>
          <a:xfrm>
            <a:off x="4804046" y="3763803"/>
            <a:ext cx="157511" cy="1181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88"/>
          </a:p>
        </p:txBody>
      </p:sp>
      <p:pic>
        <p:nvPicPr>
          <p:cNvPr id="19" name="Picture 6" descr="http://cooline.ru/catalog/600x600/03-2982.png"/>
          <p:cNvPicPr>
            <a:picLocks noChangeAspect="1" noChangeArrowheads="1"/>
          </p:cNvPicPr>
          <p:nvPr/>
        </p:nvPicPr>
        <p:blipFill>
          <a:blip r:embed="rId4" cstate="print"/>
          <a:srcRect t="40684" b="41627"/>
          <a:stretch>
            <a:fillRect/>
          </a:stretch>
        </p:blipFill>
        <p:spPr bwMode="auto">
          <a:xfrm rot="5400000">
            <a:off x="2893749" y="3318843"/>
            <a:ext cx="3339207" cy="7875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04221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15607E-6 L 0.42031 -0.0004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05273E-7 L -0.0033 0.66813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3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4" grpId="0"/>
      <p:bldP spid="17" grpId="0" animBg="1"/>
      <p:bldP spid="2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1097</TotalTime>
  <Words>183</Words>
  <Application>Microsoft Office PowerPoint</Application>
  <PresentationFormat>Произвольный</PresentationFormat>
  <Paragraphs>51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Тема Office</vt:lpstr>
      <vt:lpstr>Equation</vt:lpstr>
      <vt:lpstr>Формула</vt:lpstr>
      <vt:lpstr>Презентация PowerPoint</vt:lpstr>
      <vt:lpstr>Презентация PowerPoint</vt:lpstr>
      <vt:lpstr>Презентация PowerPoint</vt:lpstr>
      <vt:lpstr>Определите вид угла:</vt:lpstr>
      <vt:lpstr>Презентация PowerPoint</vt:lpstr>
      <vt:lpstr>Опр. Перпендикулярные отрезки (лучи): 1. Отрезки (лучи); 2. лежат на перпендикулярных прямых.</vt:lpstr>
      <vt:lpstr>Способы построения перпендикулярных прямых:</vt:lpstr>
      <vt:lpstr>Презентация PowerPoint</vt:lpstr>
      <vt:lpstr>Презентация PowerPoint</vt:lpstr>
      <vt:lpstr>2 способ  (с помощью угольника)</vt:lpstr>
      <vt:lpstr>Презентация PowerPoint</vt:lpstr>
      <vt:lpstr>Давайте проверим, какие прямые будут перпендикулярными?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Александра Казакова</cp:lastModifiedBy>
  <cp:revision>86</cp:revision>
  <cp:lastPrinted>2017-10-16T11:13:10Z</cp:lastPrinted>
  <dcterms:created xsi:type="dcterms:W3CDTF">2017-10-16T10:14:16Z</dcterms:created>
  <dcterms:modified xsi:type="dcterms:W3CDTF">2024-06-06T20:40:35Z</dcterms:modified>
</cp:coreProperties>
</file>