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07" r:id="rId2"/>
    <p:sldId id="302" r:id="rId3"/>
    <p:sldId id="303" r:id="rId4"/>
    <p:sldId id="304" r:id="rId5"/>
    <p:sldId id="305" r:id="rId6"/>
    <p:sldId id="309" r:id="rId7"/>
    <p:sldId id="310" r:id="rId8"/>
    <p:sldId id="306" r:id="rId9"/>
    <p:sldId id="311" r:id="rId10"/>
    <p:sldId id="312" r:id="rId11"/>
    <p:sldId id="313" r:id="rId12"/>
    <p:sldId id="315" r:id="rId13"/>
  </p:sldIdLst>
  <p:sldSz cx="9144000" cy="5143500" type="screen16x9"/>
  <p:notesSz cx="6858000" cy="9144000"/>
  <p:defaultTextStyle>
    <a:defPPr>
      <a:defRPr lang="ru-RU"/>
    </a:defPPr>
    <a:lvl1pPr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defTabSz="9128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00FFFF"/>
    <a:srgbClr val="3399FF"/>
    <a:srgbClr val="FF00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0" d="100"/>
          <a:sy n="140" d="100"/>
        </p:scale>
        <p:origin x="16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37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37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C05D2C3-15BB-4CAA-A699-4ACDEE7B503B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37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4378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4B9AC5E-6B37-4109-9DE7-2BD7A3450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0525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234D5-0AD3-433B-966C-9ABE33D27B17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65548-EDAC-436A-965D-4165870FB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482EF-E4F7-4A6F-B10C-7E61019C202A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B85A1-4CA9-4D44-B54A-612FF09EE7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DC435-F967-4BDC-8138-94FF723C5EC5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4BC69-1543-40D6-BEC6-C5F35C9F09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2E0AC-3AAE-4A36-8F7D-B7950232E629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2C963-98D5-4FA5-A8A3-728F7F82D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F25D6-8C61-4FFD-A49D-81D3A440DB98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B9610-F893-4760-9334-C93D7B889B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54CC0-49A5-431D-8D87-07D0B98DAE47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7346C-F52E-4D07-BB9A-6DF92EAB25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B8789-FE6D-4C0D-BD2C-21B6ABA6A713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7B124-ABF5-4251-9928-F9E68CEE5D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6601E-14BA-46BB-96B1-D5A000A9CAA9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8D39C-FDE1-4C6D-B7FB-0568ED4B3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8514E-8CBF-4A21-B4F1-93393A1330D2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A0A6B-5F5A-49F8-98EC-58381B1D36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7E48B-C5AF-42B9-9E58-67C5E3E92713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2DA1E-7D49-48D4-8E1A-25286553A7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8A187-4A4E-4F1E-978F-D5AFD3E32EF3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E696D-F5E2-4218-8781-7DC28DEDC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 defTabSz="914378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139719-BEC0-4289-9ADC-CCE725332B12}" type="datetimeFigureOut">
              <a:rPr lang="ru-RU"/>
              <a:pPr>
                <a:defRPr/>
              </a:pPr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 defTabSz="914378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 defTabSz="914378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B9EBB4-C110-4C95-BCA0-CCCFD772F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77" r:id="rId6"/>
    <p:sldLayoutId id="2147483676" r:id="rId7"/>
    <p:sldLayoutId id="2147483675" r:id="rId8"/>
    <p:sldLayoutId id="2147483674" r:id="rId9"/>
    <p:sldLayoutId id="2147483673" r:id="rId10"/>
    <p:sldLayoutId id="2147483672" r:id="rId11"/>
  </p:sldLayoutIdLst>
  <p:transition spd="med">
    <p:fade/>
  </p:transition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912813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8064" y="4371950"/>
            <a:ext cx="3528392" cy="771550"/>
          </a:xfrm>
        </p:spPr>
        <p:txBody>
          <a:bodyPr/>
          <a:lstStyle/>
          <a:p>
            <a:r>
              <a:rPr lang="ru-RU" sz="1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Презентацию </a:t>
            </a:r>
            <a:r>
              <a:rPr lang="ru-RU" sz="1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подготовила </a:t>
            </a:r>
            <a:r>
              <a:rPr lang="ru-RU" sz="14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учитель русского языка и литературы МАОУ СОШ с. Чехова Казарина Ольга Борисовна</a:t>
            </a:r>
            <a:endParaRPr lang="ru-RU" sz="14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296666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26968"/>
            <a:ext cx="9001000" cy="11766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04787"/>
            <a:ext cx="8424936" cy="566763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53546" y="1203598"/>
            <a:ext cx="4922909" cy="3391026"/>
          </a:xfrm>
        </p:spPr>
        <p:txBody>
          <a:bodyPr/>
          <a:lstStyle/>
          <a:p>
            <a:r>
              <a:rPr lang="ru-RU" sz="1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годы войны в СССР было разрушено 1710 </a:t>
            </a:r>
            <a:r>
              <a:rPr lang="ru-RU" sz="1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городов, более 70 тысяч деревень, 32 тысячи заводов и фабрик, разграблено 98 тысяч </a:t>
            </a:r>
            <a:r>
              <a:rPr lang="ru-RU" sz="1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колхозов.</a:t>
            </a:r>
          </a:p>
          <a:p>
            <a:r>
              <a:rPr lang="ru-RU" sz="1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</a:t>
            </a:r>
            <a:r>
              <a:rPr lang="ru-RU" sz="1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стоимость этих разрушений 128 миллиардов долларов. Для </a:t>
            </a:r>
            <a:r>
              <a:rPr lang="ru-RU" sz="1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сравнения - </a:t>
            </a:r>
            <a:r>
              <a:rPr lang="ru-RU" sz="1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ущерб Второй мировой войны для Франции составил 21 миллиард, Польши - 20 миллиардов.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784248"/>
            <a:ext cx="3430019" cy="435925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98358"/>
            <a:ext cx="2857500" cy="1600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22" y="2493530"/>
            <a:ext cx="185928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982531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51470"/>
            <a:ext cx="8075238" cy="1024855"/>
          </a:xfrm>
        </p:spPr>
        <p:txBody>
          <a:bodyPr/>
          <a:lstStyle/>
          <a:p>
            <a:r>
              <a:rPr lang="ru-RU" sz="72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Победа</a:t>
            </a:r>
            <a:endParaRPr lang="ru-RU" sz="72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370" y="915567"/>
            <a:ext cx="4310456" cy="309634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915566"/>
            <a:ext cx="4751370" cy="4176464"/>
          </a:xfrm>
        </p:spPr>
        <p:txBody>
          <a:bodyPr/>
          <a:lstStyle/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 в Европе завершилась безоговорочной капитуляцией вооружённых сил Германии 8 мая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1945 года в 23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часа 43 минуты по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московскому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времени.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капитуляции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вступал в силу 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мая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 года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00:01 по московскому времени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сентября 1945 года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борту американского линкора «Миссури» представителями союзных государств, в том числе СССР, находившихся в состоянии войны с Японией и участвовавших в военных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действиях, был подписан акт о капитуляции Японии.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документ и ознаменовал окончание Второй мировой войны</a:t>
            </a:r>
          </a:p>
        </p:txBody>
      </p:sp>
    </p:spTree>
    <p:extLst>
      <p:ext uri="{BB962C8B-B14F-4D97-AF65-F5344CB8AC3E}">
        <p14:creationId xmlns:p14="http://schemas.microsoft.com/office/powerpoint/2010/main" val="332597614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204786"/>
            <a:ext cx="4788024" cy="4938713"/>
          </a:xfrm>
        </p:spPr>
        <p:txBody>
          <a:bodyPr/>
          <a:lstStyle/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голосую за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</a:t>
            </a: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голосом миллионов.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голосую за 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</a:t>
            </a: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воля моя законна!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голосую за 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</a:t>
            </a: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сердцем всего народа.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голосую за 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</a:t>
            </a: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равенства и свободы.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голосую за 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</a:t>
            </a: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памятью всех </a:t>
            </a:r>
            <a:r>
              <a:rPr lang="ru-RU" sz="1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Хатыней</a:t>
            </a: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голосую за 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</a:t>
            </a: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земля в пустыню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превратилась вдруг, чтобы на целом свете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Лишь с </a:t>
            </a:r>
            <a:r>
              <a:rPr lang="ru-RU" sz="1800" b="1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добротою</a:t>
            </a: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рук были знакомы дети.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Разве нужны земле шрамы войны на теле?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Дайте ей журавлей – тех, что взлететь не успели.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Дайте ей синеву моря и чистого неба.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не во сне – наяву люди наелись хлеба.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цвела заря добрым и ясным светом.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тебе, мать-земля!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голосую за это!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73" y="-17877"/>
            <a:ext cx="3039843" cy="20349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73" y="2023796"/>
            <a:ext cx="3405705" cy="22115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270" y="3363837"/>
            <a:ext cx="2454706" cy="177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319000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3291830"/>
            <a:ext cx="5515000" cy="185167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счастлив тот, кто на рассвете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Сумел однажды осознать,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жив! Здоров! Что солнце светит!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будет новый день опять!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4" b="14844"/>
          <a:stretch>
            <a:fillRect/>
          </a:stretch>
        </p:blipFill>
        <p:spPr>
          <a:xfrm>
            <a:off x="14445" y="15153"/>
            <a:ext cx="5486400" cy="3086100"/>
          </a:xfrm>
        </p:spPr>
      </p:pic>
    </p:spTree>
    <p:extLst>
      <p:ext uri="{BB962C8B-B14F-4D97-AF65-F5344CB8AC3E}">
        <p14:creationId xmlns:p14="http://schemas.microsoft.com/office/powerpoint/2010/main" val="122534371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Голубь – птица мира!</a:t>
            </a:r>
            <a:endParaRPr lang="ru-RU" b="1" i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891880"/>
          </a:xfrm>
        </p:spPr>
        <p:txBody>
          <a:bodyPr/>
          <a:lstStyle/>
          <a:p>
            <a:r>
              <a:rPr 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в </a:t>
            </a:r>
            <a:r>
              <a:rPr 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Древнем Риме символами мира и миролюбия считались </a:t>
            </a:r>
            <a:r>
              <a:rPr 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голуби, а точнее, голубки Венеры, </a:t>
            </a:r>
            <a:r>
              <a:rPr 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богини любви, </a:t>
            </a:r>
            <a:r>
              <a:rPr 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свившие себе </a:t>
            </a:r>
            <a:r>
              <a:rPr 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гнездо в шлеме Марса, бога войны. </a:t>
            </a:r>
            <a:r>
              <a:rPr 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клюве эти голубки обычно держали оливковую ветку. В </a:t>
            </a:r>
            <a:r>
              <a:rPr 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библейском сказании о Всемирном потопе </a:t>
            </a:r>
            <a:r>
              <a:rPr 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</a:t>
            </a:r>
            <a:r>
              <a:rPr 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упоминается голубка, которую выпускает Ной, чтобы узнать, успокоилась ли стихия. Птица возвращается на Ноев ковчег с оливковой </a:t>
            </a:r>
            <a:r>
              <a:rPr 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ветвью </a:t>
            </a:r>
            <a:r>
              <a:rPr 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клюве. </a:t>
            </a:r>
            <a:r>
              <a:rPr 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означало, что вода уже спадает и из нее показались верхушки деревьев. Следовательно, Божий гнев утих. Так голубь стал в мировой культуре ассоциироваться с миром, </a:t>
            </a:r>
            <a:r>
              <a:rPr 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умиротворением. </a:t>
            </a:r>
            <a:endParaRPr lang="ru-RU" sz="18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в качестве символа мира испанский художник Пабло Пикассо нарисовал </a:t>
            </a:r>
            <a:r>
              <a:rPr 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1949 году </a:t>
            </a:r>
            <a:r>
              <a:rPr 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голубя с оливковой ветвью в клюве в качестве эмблемы для Первого конгресса </a:t>
            </a:r>
            <a:r>
              <a:rPr 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мира, который </a:t>
            </a:r>
            <a:r>
              <a:rPr 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проходил с 20 по 25 апреля 1949 </a:t>
            </a:r>
            <a:r>
              <a:rPr 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Париже и Праге</a:t>
            </a:r>
            <a:r>
              <a:rPr lang="ru-RU" sz="1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его завершения образ голубя мира прочно вошел в общественно-политическую и газетную лексику.</a:t>
            </a:r>
          </a:p>
        </p:txBody>
      </p:sp>
    </p:spTree>
    <p:extLst>
      <p:ext uri="{BB962C8B-B14F-4D97-AF65-F5344CB8AC3E}">
        <p14:creationId xmlns:p14="http://schemas.microsoft.com/office/powerpoint/2010/main" val="4074528730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«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Война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организованная вооруженная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борьба между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государствами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нациями(народами), социальными группами. В войне используются вооруженные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силы как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главное и решающее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средство.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 сопровождается разрушениями, кровопролитием, гибелью солдат, но самое страшное – война всегда влечет гибель мирного населения: стариков, женщин, детей.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на Уроке мира мы говорим о войне? Чтобы знать последствия этой трагедии и не допустить гибели и без того хрупкого мира.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75089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116138"/>
            <a:ext cx="4326632" cy="3823764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Немецкие солдаты переходят государственную границу Польши.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16138"/>
            <a:ext cx="5004048" cy="5027362"/>
          </a:xfrm>
        </p:spPr>
        <p:txBody>
          <a:bodyPr/>
          <a:lstStyle/>
          <a:p>
            <a:r>
              <a:rPr lang="ru-RU" sz="17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 сентября 1939 года </a:t>
            </a:r>
            <a:r>
              <a:rPr lang="ru-RU" sz="17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началась Вторая мировая война </a:t>
            </a:r>
            <a:r>
              <a:rPr lang="ru-RU" sz="17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-крупнейший вооружённый конфликт </a:t>
            </a:r>
            <a:r>
              <a:rPr lang="ru-RU" sz="17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истории человечества</a:t>
            </a:r>
            <a:r>
              <a:rPr lang="ru-RU" sz="17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7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1939 года в немецком городке </a:t>
            </a:r>
            <a:r>
              <a:rPr lang="ru-RU" sz="175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Глейвиц</a:t>
            </a:r>
            <a:r>
              <a:rPr lang="ru-RU" sz="17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польской границы диверсионные группы СС под видом польских военных осуществили нападения на радиостанцию, лесничество и таможенный пункт. Инцидент был использован нацистским руководством Германии в качестве повода для вторжения в Польшу, которое стало началом Второй мировой войны</a:t>
            </a:r>
            <a:r>
              <a:rPr lang="ru-RU" sz="17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7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</a:t>
            </a:r>
            <a:r>
              <a:rPr lang="ru-RU" sz="175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немецкому </a:t>
            </a:r>
            <a:r>
              <a:rPr lang="ru-RU" sz="17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народу обратился Гитлер. Он заявил, что польская армия осуществила нападение на германскую территорию и что с этого момента Германия находится в состоянии войны с Польшей.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16138"/>
            <a:ext cx="3894584" cy="2781249"/>
          </a:xfrm>
        </p:spPr>
      </p:pic>
    </p:spTree>
    <p:extLst>
      <p:ext uri="{BB962C8B-B14F-4D97-AF65-F5344CB8AC3E}">
        <p14:creationId xmlns:p14="http://schemas.microsoft.com/office/powerpoint/2010/main" val="137315484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349151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мировая война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1" y="699542"/>
            <a:ext cx="5623687" cy="4443957"/>
          </a:xfrm>
        </p:spPr>
        <p:txBody>
          <a:bodyPr/>
          <a:lstStyle/>
          <a:p>
            <a:pPr lvl="0"/>
            <a:r>
              <a:rPr lang="ru-RU" sz="175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 сентября 1939 года </a:t>
            </a:r>
            <a:r>
              <a:rPr lang="ru-RU" sz="17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началась Вторая мировая война -крупнейший вооружённый конфликт в истории человечества.</a:t>
            </a:r>
          </a:p>
          <a:p>
            <a:pPr lvl="0"/>
            <a:r>
              <a:rPr lang="ru-RU" sz="17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1939 года в немецком городке </a:t>
            </a:r>
            <a:r>
              <a:rPr lang="ru-RU" sz="175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Глейвиц</a:t>
            </a:r>
            <a:r>
              <a:rPr lang="ru-RU" sz="17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польской границы диверсионные группы СС под видом польских военных осуществили нападения на радиостанцию, лесничество и таможенный пункт. Инцидент был использован нацистским руководством Германии в качестве повода для вторжения в Польшу, которое стало началом Второй мировой войны.</a:t>
            </a:r>
          </a:p>
          <a:p>
            <a:pPr lvl="0"/>
            <a:r>
              <a:rPr lang="ru-RU" sz="175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к немецкому народу обратился Гитлер. Он заявил, что польская армия осуществила нападение на германскую территорию и что с этого момента Германия находится в состоянии войны с Польшей. 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52119" y="699542"/>
            <a:ext cx="3491881" cy="4443957"/>
          </a:xfrm>
        </p:spPr>
        <p:txBody>
          <a:bodyPr/>
          <a:lstStyle/>
          <a:p>
            <a:endParaRPr lang="ru-RU" sz="1600" b="1" i="1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1600" b="1" i="1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1600" b="1" i="1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1600" b="1" i="1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1600" b="1" i="1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1600" b="1" i="1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1600" b="1" i="1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endParaRPr lang="ru-RU" sz="1600" b="1" i="1" dirty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r>
              <a:rPr lang="ru-RU" sz="16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Немецкие </a:t>
            </a:r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солдаты переходят государственную границу Польши.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19" y="699543"/>
            <a:ext cx="3463449" cy="230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328298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493167"/>
          </a:xfrm>
        </p:spPr>
        <p:txBody>
          <a:bodyPr/>
          <a:lstStyle/>
          <a:p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мировая война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15566"/>
            <a:ext cx="9144000" cy="4227934"/>
          </a:xfrm>
        </p:spPr>
        <p:txBody>
          <a:bodyPr/>
          <a:lstStyle/>
          <a:p>
            <a:r>
              <a:rPr lang="ru-RU" sz="18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1800" b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мировой войне участвовало 62 из 74 существовавших на тот момент независимых государств</a:t>
            </a:r>
            <a:r>
              <a:rPr lang="ru-RU" sz="1800" b="1" dirty="0" smtClean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весне 1941 г. были оккупированы нацистской Германией Дания, Норвегия, Бельгия, Голландия, Люксембург, расчленена на части Франция, готовилась операция «Морской лев» против Великобритании, разделили Югославию между Германией, Италией, Венгрией и Болгарией; оккупировали Грецию и острова Эгейского моря. С захватом стран Балканского полуострова агрессивный блок значительно укрепил свои позиции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Дальнем Востоке в роли страны-оккупанта выступила Япония.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мировая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 в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историографии признана самой масштабной, разрушительной и кровопролитной войной в истории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человечества.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Боевые действия велись на территории Европы, Азии и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Африки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водах всех океанов. Это единственный конфликт, в котором было применено ядерное оружие.</a:t>
            </a:r>
          </a:p>
        </p:txBody>
      </p:sp>
    </p:spTree>
    <p:extLst>
      <p:ext uri="{BB962C8B-B14F-4D97-AF65-F5344CB8AC3E}">
        <p14:creationId xmlns:p14="http://schemas.microsoft.com/office/powerpoint/2010/main" val="2738174292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8435278" cy="638771"/>
          </a:xfrm>
        </p:spPr>
        <p:txBody>
          <a:bodyPr/>
          <a:lstStyle/>
          <a:p>
            <a:r>
              <a:rPr lang="ru-RU" sz="4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Великая Отечественная война</a:t>
            </a:r>
            <a:endParaRPr lang="ru-RU" sz="4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5" y="699543"/>
            <a:ext cx="3121693" cy="208823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30019" y="699542"/>
            <a:ext cx="5713981" cy="4443958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Желая установить мировое господство, 22 июня 1941 года в 4 часа утра фашистская Германия вероломно напала на нашу страну. Началась Великая Отечественная война,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продолжавшаяся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1418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дней и ночей. </a:t>
            </a:r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официальной версии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Вооруженных сил РФ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безвозвратные военные потери СССР составляют 11 444 100 человек,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потери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гражданского населения в зоне оккупации — 13 684 700 человек (из них: преднамеренно истреблено — 7 420 400 человек, погибло на принудительных работах в Германии — 2 164 300 человек, погибло от голода, болезней и отсутствия мед. помощи — 4 100 000 человек). В этот список не включены большие, но трудно поддающиеся подсчёту, потери гражданского населения от боевого воздействия противника в прифронтовых районах, блокадных и осаждённых городах. Так, во время блокады Ленинграда погибло 658 000 человек. При бомбардировках Сталинграда — более 40 000 человек. Десятки тысяч человек погибло от бомбардировок Севастополя, Одессы, Керчи, Новороссийска, Смоленска, Тулы, Харькова,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Минска.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5" y="2971898"/>
            <a:ext cx="3121693" cy="2146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48631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04787"/>
            <a:ext cx="8568952" cy="638771"/>
          </a:xfrm>
        </p:spPr>
        <p:txBody>
          <a:bodyPr/>
          <a:lstStyle/>
          <a:p>
            <a:r>
              <a:rPr lang="ru-RU" sz="4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Великая </a:t>
            </a:r>
            <a:r>
              <a:rPr lang="ru-RU" sz="4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Отечественная война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843558"/>
            <a:ext cx="5111750" cy="3751066"/>
          </a:xfrm>
        </p:spPr>
        <p:txBody>
          <a:bodyPr/>
          <a:lstStyle/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2015 году Министерство обороны РФ объявило следующие данные: безвозвратные военные потери — 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 12 000 000 человек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общие людские потери страны (СССР) — военнослужащих и гражданского населения — </a:t>
            </a:r>
            <a:r>
              <a:rPr lang="ru-RU" sz="1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26 600 000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496" y="843559"/>
            <a:ext cx="3430019" cy="375106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" y="843495"/>
            <a:ext cx="3336930" cy="18755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2" y="2787774"/>
            <a:ext cx="3292292" cy="19361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833" y="2914127"/>
            <a:ext cx="2524125" cy="18097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435" y="2914127"/>
            <a:ext cx="3098191" cy="180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47426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</TotalTime>
  <Words>835</Words>
  <Application>Microsoft Office PowerPoint</Application>
  <PresentationFormat>Экран (16:9)</PresentationFormat>
  <Paragraphs>64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Bookman Old Style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Голубь – птица мира!</vt:lpstr>
      <vt:lpstr>Что такое «война»?</vt:lpstr>
      <vt:lpstr>    Немецкие солдаты переходят государственную границу Польши.</vt:lpstr>
      <vt:lpstr>Вторая мировая война</vt:lpstr>
      <vt:lpstr>Вторая мировая война</vt:lpstr>
      <vt:lpstr>Великая Отечественная война</vt:lpstr>
      <vt:lpstr>  Великая Отечественная война</vt:lpstr>
      <vt:lpstr>  </vt:lpstr>
      <vt:lpstr>           Победа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– высшая ценность</dc:title>
  <dc:creator>Антон Козлов</dc:creator>
  <cp:lastModifiedBy>1</cp:lastModifiedBy>
  <cp:revision>70</cp:revision>
  <dcterms:created xsi:type="dcterms:W3CDTF">2015-08-21T15:17:05Z</dcterms:created>
  <dcterms:modified xsi:type="dcterms:W3CDTF">2019-08-29T22:48:12Z</dcterms:modified>
</cp:coreProperties>
</file>