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9FFCC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0" d="100"/>
          <a:sy n="60" d="100"/>
        </p:scale>
        <p:origin x="72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734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380F61-38E1-5DE6-0C2C-F47BA2CB3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203" y="2712598"/>
            <a:ext cx="12302794" cy="140220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CA25450-A44F-6639-4DDC-4587ACB7B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525" y="781264"/>
            <a:ext cx="13436749" cy="92667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523901-11CD-A8DD-C14D-5F1525FBC8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4332" y="6103090"/>
            <a:ext cx="6248942" cy="49381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734378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87C71F1-0B87-C006-CF26-7780D9F44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7935" y="3389313"/>
            <a:ext cx="9254530" cy="1450974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861155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00">
              <a:alpha val="75000"/>
            </a:srgbClr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66">
              <a:alpha val="80000"/>
            </a:srgbClr>
          </a:solidFill>
          <a:ln/>
        </p:spPr>
      </p:sp>
      <p:sp>
        <p:nvSpPr>
          <p:cNvPr id="6" name="Text 2"/>
          <p:cNvSpPr/>
          <p:nvPr/>
        </p:nvSpPr>
        <p:spPr>
          <a:xfrm>
            <a:off x="1878489" y="596027"/>
            <a:ext cx="9933503" cy="166639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6561"/>
              </a:lnSpc>
              <a:buNone/>
            </a:pPr>
            <a:r>
              <a:rPr lang="en-US" sz="5249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Modern Management in Construction</a:t>
            </a:r>
            <a:endParaRPr lang="en-US" sz="5249" dirty="0"/>
          </a:p>
        </p:txBody>
      </p:sp>
      <p:sp>
        <p:nvSpPr>
          <p:cNvPr id="7" name="Text 3"/>
          <p:cNvSpPr/>
          <p:nvPr/>
        </p:nvSpPr>
        <p:spPr>
          <a:xfrm>
            <a:off x="671989" y="2671683"/>
            <a:ext cx="664321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          </a:t>
            </a:r>
            <a:r>
              <a:rPr lang="en-US" sz="240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Modern management practices are essential in the competitive construction industry. The integration of technological advancements, sustainability initiatives, and efficient project planning creates a dynamic environment for construction management professionals.</a:t>
            </a:r>
            <a:endParaRPr lang="en-US" sz="2400" dirty="0"/>
          </a:p>
        </p:txBody>
      </p:sp>
      <p:sp>
        <p:nvSpPr>
          <p:cNvPr id="10" name="Text 6"/>
          <p:cNvSpPr/>
          <p:nvPr/>
        </p:nvSpPr>
        <p:spPr>
          <a:xfrm>
            <a:off x="2814876" y="5578197"/>
            <a:ext cx="2308860" cy="38885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3062"/>
              </a:lnSpc>
              <a:buNone/>
            </a:pPr>
            <a:endParaRPr lang="en-US" sz="2187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858A16F-E7F1-BAA2-91BB-15274E66A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7248" y="1882589"/>
            <a:ext cx="5933788" cy="45855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66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3905607" y="752594"/>
            <a:ext cx="737616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Technological Advancements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2348389" y="1943457"/>
            <a:ext cx="9933503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45720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Integration of Building Information Modeling (BIM) and advanced project management software enables real-time collaboration, accurate cost estimations, and streamlined construction processes. Additionally, the adoption of drones and 3D printing revolutionizes on-site operations.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2348389" y="3259574"/>
            <a:ext cx="9933503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b="1" i="1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The usage of AI-powered analysis tools and IoT devices further enhances the efficiency, safety, and quality of construction projects.</a:t>
            </a:r>
            <a:endParaRPr lang="en-US" sz="1750" b="1" i="1" dirty="0"/>
          </a:p>
        </p:txBody>
      </p:sp>
      <p:sp>
        <p:nvSpPr>
          <p:cNvPr id="7" name="Text 4"/>
          <p:cNvSpPr/>
          <p:nvPr/>
        </p:nvSpPr>
        <p:spPr>
          <a:xfrm>
            <a:off x="2348389" y="4442460"/>
            <a:ext cx="465582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Building Information Modeling (BIM)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2348389" y="5011817"/>
            <a:ext cx="4695706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Enables real-time collaboration and accurate cost estimations.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5640229" y="6118384"/>
            <a:ext cx="272796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3D Printing &amp; Drones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5245834" y="6609278"/>
            <a:ext cx="4695706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Revolutionizes on-site operations and enhances construction efficiency.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8830568" y="4394895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AI &amp; IoT Devices</a:t>
            </a:r>
            <a:endParaRPr lang="en-US" sz="2187" dirty="0"/>
          </a:p>
        </p:txBody>
      </p:sp>
      <p:sp>
        <p:nvSpPr>
          <p:cNvPr id="12" name="Text 9"/>
          <p:cNvSpPr/>
          <p:nvPr/>
        </p:nvSpPr>
        <p:spPr>
          <a:xfrm>
            <a:off x="8489394" y="4905355"/>
            <a:ext cx="4695706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Enhances safety, quality, and on-site data analysis.</a:t>
            </a:r>
            <a:endParaRPr lang="en-US" sz="175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3A0F6CE-D3CD-CEA6-78FF-7D797240EE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9200" y="5677059"/>
            <a:ext cx="3467100" cy="22379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66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348389" y="1193483"/>
            <a:ext cx="60502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Sustainability Initiatives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2348389" y="2332196"/>
            <a:ext cx="9933503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Integrating sustainable materials, energy-efficient designs, and eco-friendly construction practices is crucial for meeting modern environmental standards and reducing long-term operational costs.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2348389" y="3292912"/>
            <a:ext cx="9933503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The implementation of green building certifications and adherence to LEED standards ensures eco-conscious construction and minimizes the environmental impact of projects.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2667833" y="4253627"/>
            <a:ext cx="27742" cy="2782491"/>
          </a:xfrm>
          <a:prstGeom prst="rect">
            <a:avLst/>
          </a:prstGeom>
          <a:solidFill>
            <a:srgbClr val="262654"/>
          </a:solidFill>
          <a:ln/>
        </p:spPr>
      </p:sp>
      <p:sp>
        <p:nvSpPr>
          <p:cNvPr id="8" name="Shape 5"/>
          <p:cNvSpPr/>
          <p:nvPr/>
        </p:nvSpPr>
        <p:spPr>
          <a:xfrm>
            <a:off x="2931616" y="4663261"/>
            <a:ext cx="777597" cy="27742"/>
          </a:xfrm>
          <a:prstGeom prst="rect">
            <a:avLst/>
          </a:prstGeom>
          <a:solidFill>
            <a:srgbClr val="F2B42D"/>
          </a:solidFill>
          <a:ln/>
        </p:spPr>
      </p:sp>
      <p:sp>
        <p:nvSpPr>
          <p:cNvPr id="9" name="Shape 6"/>
          <p:cNvSpPr/>
          <p:nvPr/>
        </p:nvSpPr>
        <p:spPr>
          <a:xfrm>
            <a:off x="2431673" y="4427220"/>
            <a:ext cx="499943" cy="499943"/>
          </a:xfrm>
          <a:prstGeom prst="roundRect">
            <a:avLst>
              <a:gd name="adj" fmla="val 80001"/>
            </a:avLst>
          </a:prstGeom>
          <a:solidFill>
            <a:srgbClr val="00002E"/>
          </a:solidFill>
          <a:ln w="27742">
            <a:solidFill>
              <a:srgbClr val="F2B42D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2582525" y="4468892"/>
            <a:ext cx="198120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F2B42D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1</a:t>
            </a:r>
            <a:endParaRPr lang="en-US" sz="2624" dirty="0"/>
          </a:p>
        </p:txBody>
      </p:sp>
      <p:sp>
        <p:nvSpPr>
          <p:cNvPr id="11" name="Text 8"/>
          <p:cNvSpPr/>
          <p:nvPr/>
        </p:nvSpPr>
        <p:spPr>
          <a:xfrm>
            <a:off x="3903702" y="4475798"/>
            <a:ext cx="277368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2B42D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Sustainable Materials</a:t>
            </a:r>
            <a:endParaRPr lang="en-US" sz="2187" dirty="0"/>
          </a:p>
        </p:txBody>
      </p:sp>
      <p:sp>
        <p:nvSpPr>
          <p:cNvPr id="12" name="Text 9"/>
          <p:cNvSpPr/>
          <p:nvPr/>
        </p:nvSpPr>
        <p:spPr>
          <a:xfrm>
            <a:off x="3903702" y="4956215"/>
            <a:ext cx="8378190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Usage of environmentally friendly construction materials.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2931616" y="6165592"/>
            <a:ext cx="777597" cy="27742"/>
          </a:xfrm>
          <a:prstGeom prst="rect">
            <a:avLst/>
          </a:prstGeom>
          <a:solidFill>
            <a:srgbClr val="D7425E"/>
          </a:solidFill>
          <a:ln/>
        </p:spPr>
      </p:sp>
      <p:sp>
        <p:nvSpPr>
          <p:cNvPr id="14" name="Shape 11"/>
          <p:cNvSpPr/>
          <p:nvPr/>
        </p:nvSpPr>
        <p:spPr>
          <a:xfrm>
            <a:off x="2431673" y="5929551"/>
            <a:ext cx="499943" cy="499943"/>
          </a:xfrm>
          <a:prstGeom prst="roundRect">
            <a:avLst>
              <a:gd name="adj" fmla="val 80001"/>
            </a:avLst>
          </a:prstGeom>
          <a:solidFill>
            <a:srgbClr val="00002E"/>
          </a:solidFill>
          <a:ln w="27742">
            <a:solidFill>
              <a:srgbClr val="D7425E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2582525" y="5971223"/>
            <a:ext cx="198120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425E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2</a:t>
            </a:r>
            <a:endParaRPr lang="en-US" sz="2624" dirty="0"/>
          </a:p>
        </p:txBody>
      </p:sp>
      <p:sp>
        <p:nvSpPr>
          <p:cNvPr id="16" name="Text 13"/>
          <p:cNvSpPr/>
          <p:nvPr/>
        </p:nvSpPr>
        <p:spPr>
          <a:xfrm>
            <a:off x="3903702" y="5978128"/>
            <a:ext cx="284226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425E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Eco-Friendly Practices</a:t>
            </a:r>
            <a:endParaRPr lang="en-US" sz="2187" dirty="0"/>
          </a:p>
        </p:txBody>
      </p:sp>
      <p:sp>
        <p:nvSpPr>
          <p:cNvPr id="17" name="Text 14"/>
          <p:cNvSpPr/>
          <p:nvPr/>
        </p:nvSpPr>
        <p:spPr>
          <a:xfrm>
            <a:off x="3903702" y="6458545"/>
            <a:ext cx="8378190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Implementation of energy-efficient designs and eco-conscious construction methods.</a:t>
            </a:r>
            <a:endParaRPr lang="en-US" sz="1750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7707AD8-E457-6FEB-88F1-3033D794BD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2500" y="4064399"/>
            <a:ext cx="3647519" cy="239414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-111086" y="43850"/>
            <a:ext cx="14630400" cy="8229600"/>
          </a:xfrm>
          <a:prstGeom prst="rect">
            <a:avLst/>
          </a:prstGeom>
          <a:solidFill>
            <a:srgbClr val="000066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1878489" y="670997"/>
            <a:ext cx="991362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Risk Management and Safety Protocols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468789" y="1538992"/>
            <a:ext cx="9933503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ru-RU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   </a:t>
            </a: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Effective risk management strategies mitigate potential hazards, ensure worker safety, and minimize legal liabilities. Continuous safety training and strict adherence to safety protocols are imperative for a successful construction project.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468789" y="2682863"/>
            <a:ext cx="9933503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ru-RU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  </a:t>
            </a: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The implementation of digital safety management systems and AI-driven risk assessment tools optimizes safety supervision and minimizes on-site accidents.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763369" y="3623319"/>
            <a:ext cx="499943" cy="499943"/>
          </a:xfrm>
          <a:prstGeom prst="roundRect">
            <a:avLst>
              <a:gd name="adj" fmla="val 14436"/>
            </a:avLst>
          </a:prstGeom>
          <a:solidFill>
            <a:srgbClr val="00002E"/>
          </a:solidFill>
          <a:ln w="27742">
            <a:solidFill>
              <a:srgbClr val="F2B42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11086" y="4477340"/>
            <a:ext cx="1511299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F2B42D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1</a:t>
            </a:r>
            <a:endParaRPr lang="en-US" sz="2624" dirty="0"/>
          </a:p>
        </p:txBody>
      </p:sp>
      <p:sp>
        <p:nvSpPr>
          <p:cNvPr id="9" name="Text 6"/>
          <p:cNvSpPr/>
          <p:nvPr/>
        </p:nvSpPr>
        <p:spPr>
          <a:xfrm>
            <a:off x="1499193" y="3721647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2B42D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Worker Safety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1263312" y="4451243"/>
            <a:ext cx="4133612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Continuous safety training and strict adherence to safety protocols.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5626100" y="3721647"/>
            <a:ext cx="499943" cy="499943"/>
          </a:xfrm>
          <a:prstGeom prst="roundRect">
            <a:avLst>
              <a:gd name="adj" fmla="val 80001"/>
            </a:avLst>
          </a:prstGeom>
          <a:solidFill>
            <a:srgbClr val="00002E"/>
          </a:solidFill>
          <a:ln w="27742">
            <a:solidFill>
              <a:srgbClr val="D7425E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 flipH="1">
            <a:off x="5870792" y="4498295"/>
            <a:ext cx="37302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425E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2</a:t>
            </a:r>
            <a:endParaRPr lang="en-US" sz="2624" dirty="0"/>
          </a:p>
        </p:txBody>
      </p:sp>
      <p:sp>
        <p:nvSpPr>
          <p:cNvPr id="13" name="Text 10"/>
          <p:cNvSpPr/>
          <p:nvPr/>
        </p:nvSpPr>
        <p:spPr>
          <a:xfrm>
            <a:off x="6243816" y="3811464"/>
            <a:ext cx="229362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425E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Risk Management</a:t>
            </a:r>
            <a:endParaRPr lang="en-US" sz="2187" dirty="0"/>
          </a:p>
        </p:txBody>
      </p:sp>
      <p:sp>
        <p:nvSpPr>
          <p:cNvPr id="14" name="Text 11"/>
          <p:cNvSpPr/>
          <p:nvPr/>
        </p:nvSpPr>
        <p:spPr>
          <a:xfrm>
            <a:off x="6247953" y="4502100"/>
            <a:ext cx="4133612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Implementation of digital safety management systems and</a:t>
            </a:r>
            <a:endParaRPr lang="ru-RU" sz="1750" dirty="0">
              <a:solidFill>
                <a:srgbClr val="FFFFFF"/>
              </a:solidFill>
              <a:latin typeface="PT Sans" pitchFamily="34" charset="0"/>
              <a:ea typeface="PT Sans" pitchFamily="34" charset="-122"/>
              <a:cs typeface="PT Sans" pitchFamily="34" charset="-120"/>
            </a:endParaRPr>
          </a:p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 AI-driven risk assessment tools.</a:t>
            </a:r>
            <a:endParaRPr lang="en-US" sz="1750" dirty="0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1B5A75D-3256-50F1-4A16-7AF192FB3E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0165" y="5734749"/>
            <a:ext cx="4334967" cy="216941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447CAFF-AB18-7105-6A52-9902144914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8752" y="3319616"/>
            <a:ext cx="4982965" cy="333260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66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348389" y="1218128"/>
            <a:ext cx="785622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Project Planning and Execution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2348389" y="2356842"/>
            <a:ext cx="9933503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Efficient project planning, resource allocation, and clear communication across all project phases are critical for achieving construction milestones within the set timeline and budget.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2348389" y="3317558"/>
            <a:ext cx="9933503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Utilization of project management methodologies such as Agile, Lean, and Critical Path Method (CPM) facilitates dynamic resource allocation, streamlines processes, and ensures project success.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2348389" y="4278273"/>
            <a:ext cx="9933503" cy="2733080"/>
          </a:xfrm>
          <a:prstGeom prst="roundRect">
            <a:avLst>
              <a:gd name="adj" fmla="val 14634"/>
            </a:avLst>
          </a:prstGeom>
          <a:solidFill>
            <a:srgbClr val="00002E"/>
          </a:solidFill>
          <a:ln w="55483">
            <a:solidFill>
              <a:srgbClr val="262654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2626162" y="4474607"/>
            <a:ext cx="4463058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Agile Methodology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7541181" y="4474607"/>
            <a:ext cx="4463058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Dynamic resource allocation and iterative approach.</a:t>
            </a:r>
            <a:endParaRPr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2626162" y="5467112"/>
            <a:ext cx="4463058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Lean Method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7541181" y="5467112"/>
            <a:ext cx="4463058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Streamlined processes and waste reduction.</a:t>
            </a:r>
            <a:endParaRPr lang="en-US" sz="1750" dirty="0"/>
          </a:p>
        </p:txBody>
      </p:sp>
      <p:sp>
        <p:nvSpPr>
          <p:cNvPr id="12" name="Text 9"/>
          <p:cNvSpPr/>
          <p:nvPr/>
        </p:nvSpPr>
        <p:spPr>
          <a:xfrm>
            <a:off x="2626162" y="6104215"/>
            <a:ext cx="4463058" cy="35540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Critical Path Method (CPM)</a:t>
            </a:r>
            <a:endParaRPr lang="en-US" sz="1750" dirty="0"/>
          </a:p>
        </p:txBody>
      </p:sp>
      <p:sp>
        <p:nvSpPr>
          <p:cNvPr id="13" name="Text 10"/>
          <p:cNvSpPr/>
          <p:nvPr/>
        </p:nvSpPr>
        <p:spPr>
          <a:xfrm>
            <a:off x="7541181" y="6104215"/>
            <a:ext cx="4463058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Ensures project success through detailed planning and scheduling.</a:t>
            </a:r>
            <a:endParaRPr lang="en-US" sz="17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66">
              <a:alpha val="75000"/>
            </a:srgbClr>
          </a:solidFill>
          <a:ln/>
        </p:spPr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36576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490799" y="1742003"/>
            <a:ext cx="80314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Quality Control and Compliance</a:t>
            </a:r>
            <a:endParaRPr lang="en-US" sz="4374" dirty="0"/>
          </a:p>
        </p:txBody>
      </p:sp>
      <p:sp>
        <p:nvSpPr>
          <p:cNvPr id="6" name="Text 2"/>
          <p:cNvSpPr/>
          <p:nvPr/>
        </p:nvSpPr>
        <p:spPr>
          <a:xfrm>
            <a:off x="4490799" y="2769632"/>
            <a:ext cx="93064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Stringent quality control measures at every construction phase and compliance with industry regulations ensure the delivery of high-quality, code-compliant structures.</a:t>
            </a:r>
            <a:endParaRPr lang="en-US" sz="1750" dirty="0"/>
          </a:p>
        </p:txBody>
      </p:sp>
      <p:sp>
        <p:nvSpPr>
          <p:cNvPr id="7" name="Text 3"/>
          <p:cNvSpPr/>
          <p:nvPr/>
        </p:nvSpPr>
        <p:spPr>
          <a:xfrm>
            <a:off x="4490799" y="3730347"/>
            <a:ext cx="93064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The integration of digital quality assurance systems and adherence to ISO standards enhances construction quality and streamlines compliance processes.</a:t>
            </a:r>
            <a:endParaRPr lang="en-US" sz="1750" dirty="0"/>
          </a:p>
        </p:txBody>
      </p:sp>
      <p:sp>
        <p:nvSpPr>
          <p:cNvPr id="8" name="Shape 4"/>
          <p:cNvSpPr/>
          <p:nvPr/>
        </p:nvSpPr>
        <p:spPr>
          <a:xfrm>
            <a:off x="4490799" y="4864656"/>
            <a:ext cx="499943" cy="499943"/>
          </a:xfrm>
          <a:prstGeom prst="roundRect">
            <a:avLst>
              <a:gd name="adj" fmla="val 80001"/>
            </a:avLst>
          </a:prstGeom>
          <a:solidFill>
            <a:srgbClr val="00002E"/>
          </a:solidFill>
          <a:ln w="27742">
            <a:solidFill>
              <a:srgbClr val="F2B42D"/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4641652" y="4906328"/>
            <a:ext cx="198120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F2B42D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1</a:t>
            </a:r>
            <a:endParaRPr lang="en-US" sz="2624" dirty="0"/>
          </a:p>
        </p:txBody>
      </p:sp>
      <p:sp>
        <p:nvSpPr>
          <p:cNvPr id="10" name="Text 6"/>
          <p:cNvSpPr/>
          <p:nvPr/>
        </p:nvSpPr>
        <p:spPr>
          <a:xfrm>
            <a:off x="5212913" y="4940975"/>
            <a:ext cx="2221944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2B42D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Quality Control</a:t>
            </a:r>
            <a:endParaRPr lang="en-US" sz="2187" dirty="0"/>
          </a:p>
        </p:txBody>
      </p:sp>
      <p:sp>
        <p:nvSpPr>
          <p:cNvPr id="11" name="Text 7"/>
          <p:cNvSpPr/>
          <p:nvPr/>
        </p:nvSpPr>
        <p:spPr>
          <a:xfrm>
            <a:off x="5212913" y="5421392"/>
            <a:ext cx="3820001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Stringent measures at every construction phase.</a:t>
            </a:r>
            <a:endParaRPr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9255085" y="4864656"/>
            <a:ext cx="499943" cy="499943"/>
          </a:xfrm>
          <a:prstGeom prst="roundRect">
            <a:avLst>
              <a:gd name="adj" fmla="val 80001"/>
            </a:avLst>
          </a:prstGeom>
          <a:solidFill>
            <a:srgbClr val="00002E"/>
          </a:solidFill>
          <a:ln w="27742">
            <a:solidFill>
              <a:srgbClr val="D7425E"/>
            </a:solidFill>
            <a:prstDash val="solid"/>
          </a:ln>
        </p:spPr>
      </p:sp>
      <p:sp>
        <p:nvSpPr>
          <p:cNvPr id="13" name="Text 9"/>
          <p:cNvSpPr/>
          <p:nvPr/>
        </p:nvSpPr>
        <p:spPr>
          <a:xfrm>
            <a:off x="9405937" y="4906328"/>
            <a:ext cx="198120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425E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2</a:t>
            </a:r>
            <a:endParaRPr lang="en-US" sz="2624" dirty="0"/>
          </a:p>
        </p:txBody>
      </p:sp>
      <p:sp>
        <p:nvSpPr>
          <p:cNvPr id="14" name="Text 10"/>
          <p:cNvSpPr/>
          <p:nvPr/>
        </p:nvSpPr>
        <p:spPr>
          <a:xfrm>
            <a:off x="9977199" y="4940975"/>
            <a:ext cx="374904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425E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Compliance with Regulations</a:t>
            </a:r>
            <a:endParaRPr lang="en-US" sz="2187" dirty="0"/>
          </a:p>
        </p:txBody>
      </p:sp>
      <p:sp>
        <p:nvSpPr>
          <p:cNvPr id="15" name="Text 11"/>
          <p:cNvSpPr/>
          <p:nvPr/>
        </p:nvSpPr>
        <p:spPr>
          <a:xfrm>
            <a:off x="9977199" y="5421392"/>
            <a:ext cx="3820001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Integration of digital quality assurance systems and adherence to ISO standards.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66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348389" y="1382316"/>
            <a:ext cx="681990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Supply Chain Management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2348389" y="2521029"/>
            <a:ext cx="9933503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Efficient procurement, logistics, and supply chain management play a vital role in ensuring the seamless flow of construction materials, reducing lead times, and optimizing cost structures.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2348389" y="3481745"/>
            <a:ext cx="9933503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The utilization of advanced supply chain analytics, lean inventory management, and strategic partnerships enhances procurement efficiency and minimizes material wastage.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2348389" y="4664631"/>
            <a:ext cx="2949416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Supply Chain Analytics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2348389" y="5581174"/>
            <a:ext cx="2949416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Ensures accurate demand forecasting and optimized inventory levels.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5847398" y="4664631"/>
            <a:ext cx="2949416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Lean Inventory Management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5847398" y="5581174"/>
            <a:ext cx="2949416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Reduces lead times and minimizes material wastage.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9346406" y="4664631"/>
            <a:ext cx="284988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Strategic Partnerships</a:t>
            </a:r>
            <a:endParaRPr lang="en-US" sz="2187" dirty="0"/>
          </a:p>
        </p:txBody>
      </p:sp>
      <p:sp>
        <p:nvSpPr>
          <p:cNvPr id="12" name="Text 9"/>
          <p:cNvSpPr/>
          <p:nvPr/>
        </p:nvSpPr>
        <p:spPr>
          <a:xfrm>
            <a:off x="9346406" y="5233988"/>
            <a:ext cx="2949416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Streamlines procurement processes and optimizes cost structures.</a:t>
            </a:r>
            <a:endParaRPr lang="en-US" sz="17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000066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348389" y="682466"/>
            <a:ext cx="885444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FFFFF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Leadership and Team Management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2348389" y="1821180"/>
            <a:ext cx="9933503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Effective leadership fosters an environment of collaboration, innovation, and accountability. Empowering team members, fostering open communication, and recognizing individual contributions are essential for fostering a successful construction team.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2348389" y="3137297"/>
            <a:ext cx="9933503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The utilization of leadership development programs, mentorship initiatives, and performance-driven evaluations ensures continuous improvement and cohesive teamwork within construction projects.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7301270" y="4098012"/>
            <a:ext cx="27742" cy="3449003"/>
          </a:xfrm>
          <a:prstGeom prst="rect">
            <a:avLst/>
          </a:prstGeom>
          <a:solidFill>
            <a:srgbClr val="262654"/>
          </a:solidFill>
          <a:ln/>
        </p:spPr>
      </p:sp>
      <p:sp>
        <p:nvSpPr>
          <p:cNvPr id="8" name="Shape 5"/>
          <p:cNvSpPr/>
          <p:nvPr/>
        </p:nvSpPr>
        <p:spPr>
          <a:xfrm>
            <a:off x="7565053" y="4507647"/>
            <a:ext cx="777597" cy="27742"/>
          </a:xfrm>
          <a:prstGeom prst="rect">
            <a:avLst/>
          </a:prstGeom>
          <a:solidFill>
            <a:srgbClr val="F2B42D"/>
          </a:solidFill>
          <a:ln/>
        </p:spPr>
      </p:sp>
      <p:sp>
        <p:nvSpPr>
          <p:cNvPr id="9" name="Shape 6"/>
          <p:cNvSpPr/>
          <p:nvPr/>
        </p:nvSpPr>
        <p:spPr>
          <a:xfrm>
            <a:off x="7065109" y="4271605"/>
            <a:ext cx="499943" cy="499943"/>
          </a:xfrm>
          <a:prstGeom prst="roundRect">
            <a:avLst>
              <a:gd name="adj" fmla="val 80001"/>
            </a:avLst>
          </a:prstGeom>
          <a:solidFill>
            <a:srgbClr val="00002E"/>
          </a:solidFill>
          <a:ln w="27742">
            <a:solidFill>
              <a:srgbClr val="F2B42D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7215961" y="4313277"/>
            <a:ext cx="198120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F2B42D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1</a:t>
            </a:r>
            <a:endParaRPr lang="en-US" sz="2624" dirty="0"/>
          </a:p>
        </p:txBody>
      </p:sp>
      <p:sp>
        <p:nvSpPr>
          <p:cNvPr id="11" name="Text 8"/>
          <p:cNvSpPr/>
          <p:nvPr/>
        </p:nvSpPr>
        <p:spPr>
          <a:xfrm>
            <a:off x="8537138" y="4320183"/>
            <a:ext cx="366522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2B42D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Empowering Team Members</a:t>
            </a:r>
            <a:endParaRPr lang="en-US" sz="2187" dirty="0"/>
          </a:p>
        </p:txBody>
      </p:sp>
      <p:sp>
        <p:nvSpPr>
          <p:cNvPr id="12" name="Text 9"/>
          <p:cNvSpPr/>
          <p:nvPr/>
        </p:nvSpPr>
        <p:spPr>
          <a:xfrm>
            <a:off x="8537138" y="4800600"/>
            <a:ext cx="3744754" cy="71080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Fostering open communication and recognizing individual contributions.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6287512" y="5618500"/>
            <a:ext cx="777597" cy="27742"/>
          </a:xfrm>
          <a:prstGeom prst="rect">
            <a:avLst/>
          </a:prstGeom>
          <a:solidFill>
            <a:srgbClr val="D7425E"/>
          </a:solidFill>
          <a:ln/>
        </p:spPr>
      </p:sp>
      <p:sp>
        <p:nvSpPr>
          <p:cNvPr id="14" name="Shape 11"/>
          <p:cNvSpPr/>
          <p:nvPr/>
        </p:nvSpPr>
        <p:spPr>
          <a:xfrm>
            <a:off x="7065109" y="5382458"/>
            <a:ext cx="499943" cy="499943"/>
          </a:xfrm>
          <a:prstGeom prst="roundRect">
            <a:avLst>
              <a:gd name="adj" fmla="val 80001"/>
            </a:avLst>
          </a:prstGeom>
          <a:solidFill>
            <a:srgbClr val="00002E"/>
          </a:solidFill>
          <a:ln w="27742">
            <a:solidFill>
              <a:srgbClr val="D7425E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7215961" y="5424130"/>
            <a:ext cx="198120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425E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2</a:t>
            </a:r>
            <a:endParaRPr lang="en-US" sz="2624" dirty="0"/>
          </a:p>
        </p:txBody>
      </p:sp>
      <p:sp>
        <p:nvSpPr>
          <p:cNvPr id="16" name="Text 13"/>
          <p:cNvSpPr/>
          <p:nvPr/>
        </p:nvSpPr>
        <p:spPr>
          <a:xfrm>
            <a:off x="2348389" y="5431036"/>
            <a:ext cx="3744635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425E"/>
                </a:solidFill>
                <a:latin typeface="Nunito" pitchFamily="34" charset="0"/>
                <a:ea typeface="Nunito" pitchFamily="34" charset="-122"/>
                <a:cs typeface="Nunito" pitchFamily="34" charset="-120"/>
              </a:rPr>
              <a:t>Leadership Development Programs</a:t>
            </a:r>
            <a:endParaRPr lang="en-US" sz="2187" dirty="0"/>
          </a:p>
        </p:txBody>
      </p:sp>
      <p:sp>
        <p:nvSpPr>
          <p:cNvPr id="17" name="Text 14"/>
          <p:cNvSpPr/>
          <p:nvPr/>
        </p:nvSpPr>
        <p:spPr>
          <a:xfrm>
            <a:off x="2348389" y="6258639"/>
            <a:ext cx="3744635" cy="106620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lnSpc>
                <a:spcPts val="2799"/>
              </a:lnSpc>
              <a:buNone/>
            </a:pPr>
            <a:r>
              <a:rPr lang="en-US" sz="1750" dirty="0">
                <a:solidFill>
                  <a:srgbClr val="FFFFFF"/>
                </a:solidFill>
                <a:latin typeface="PT Sans" pitchFamily="34" charset="0"/>
                <a:ea typeface="PT Sans" pitchFamily="34" charset="-122"/>
                <a:cs typeface="PT Sans" pitchFamily="34" charset="-120"/>
              </a:rPr>
              <a:t>Mentorship initiatives and performance-driven evaluations for continuous improvement.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651</Words>
  <Application>Microsoft Office PowerPoint</Application>
  <PresentationFormat>Произвольный</PresentationFormat>
  <Paragraphs>74</Paragraphs>
  <Slides>10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Nunito</vt:lpstr>
      <vt:lpstr>PT Sans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Irina Morozova</cp:lastModifiedBy>
  <cp:revision>3</cp:revision>
  <dcterms:created xsi:type="dcterms:W3CDTF">2024-01-23T07:44:44Z</dcterms:created>
  <dcterms:modified xsi:type="dcterms:W3CDTF">2024-06-07T01:30:25Z</dcterms:modified>
</cp:coreProperties>
</file>