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hyperlink" Target="https://gamma.app" TargetMode="External"/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hyperlink" Target="https://gamma.app" TargetMode="External"/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image" Target="../media/image-4-5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3199" y="2483168"/>
            <a:ext cx="7477601" cy="9582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7545"/>
              </a:lnSpc>
              <a:buNone/>
            </a:pPr>
            <a:r xmlns:a="http://schemas.openxmlformats.org/drawingml/2006/main">
              <a:rPr lang="ky" sz="6036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Айгүл гүл</a:t>
            </a:r>
            <a:endParaRPr xmlns:a="http://schemas.openxmlformats.org/drawingml/2006/main" lang="en-US" sz="6036" dirty="0"/>
          </a:p>
        </p:txBody>
      </p:sp>
      <p:sp>
        <p:nvSpPr>
          <p:cNvPr id="6" name="Text 2"/>
          <p:cNvSpPr/>
          <p:nvPr/>
        </p:nvSpPr>
        <p:spPr>
          <a:xfrm>
            <a:off x="833199" y="3774638"/>
            <a:ext cx="747760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Айгүл - эрте жазда гүлдөйт, борбору сары түстүү ак гүл. Анын назик желекчелери жана жагымдуу жыты аны Борбордук Азиядагы эң сүйүктүү гүлдөрдүн бири кылат.</a:t>
            </a:r>
            <a:endParaRPr xmlns:a="http://schemas.openxmlformats.org/drawingml/2006/main" lang="en-US" sz="1750" dirty="0"/>
          </a:p>
        </p:txBody>
      </p:sp>
      <p:sp>
        <p:nvSpPr>
          <p:cNvPr id="7" name="Shape 3"/>
          <p:cNvSpPr/>
          <p:nvPr/>
        </p:nvSpPr>
        <p:spPr>
          <a:xfrm>
            <a:off x="833199" y="5374243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819" y="5381863"/>
            <a:ext cx="340162" cy="34016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299686" y="5357574"/>
            <a:ext cx="3528298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3062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by Дилмурат Белекбаев</a:t>
            </a:r>
            <a:endParaRPr xmlns:a="http://schemas.openxmlformats.org/drawingml/2006/main" lang="en-US" sz="2187" dirty="0"/>
          </a:p>
        </p:txBody>
      </p:sp>
      <p:pic>
        <p:nvPicPr>
          <p:cNvPr id="10" name="Image 3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938814"/>
            <a:ext cx="8476774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468"/>
              </a:lnSpc>
              <a:buNone/>
            </a:pPr>
            <a:r xmlns:a="http://schemas.openxmlformats.org/drawingml/2006/main">
              <a:rPr lang="ky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Сүрөттөмө жана мүнөздөмөлөр</a:t>
            </a:r>
            <a:endParaRPr xmlns:a="http://schemas.openxmlformats.org/drawingml/2006/main" lang="en-US" sz="4374" dirty="0"/>
          </a:p>
        </p:txBody>
      </p:sp>
      <p:sp>
        <p:nvSpPr>
          <p:cNvPr id="5" name="Text 2"/>
          <p:cNvSpPr/>
          <p:nvPr/>
        </p:nvSpPr>
        <p:spPr>
          <a:xfrm>
            <a:off x="2037993" y="318861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Көрүнүш</a:t>
            </a:r>
            <a:endParaRPr xmlns:a="http://schemas.openxmlformats.org/drawingml/2006/main" lang="en-US" sz="2187" dirty="0"/>
          </a:p>
        </p:txBody>
      </p:sp>
      <p:sp>
        <p:nvSpPr>
          <p:cNvPr id="6" name="Text 3"/>
          <p:cNvSpPr/>
          <p:nvPr/>
        </p:nvSpPr>
        <p:spPr>
          <a:xfrm>
            <a:off x="2037993" y="3757970"/>
            <a:ext cx="3156347" cy="23327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Айгүл сабагы түз, жалбырактары тегерек көп жылдык чөптүү өсүмдүк. Гүл сары өзөгүнүн айланасында жайгашкан 6-8 ак желекчелерден турат.</a:t>
            </a:r>
            <a:endParaRPr xmlns:a="http://schemas.openxmlformats.org/drawingml/2006/main"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743932" y="318861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Өлчөмдөр</a:t>
            </a:r>
            <a:endParaRPr xmlns:a="http://schemas.openxmlformats.org/drawingml/2006/main" lang="en-US" sz="2187" dirty="0"/>
          </a:p>
        </p:txBody>
      </p:sp>
      <p:sp>
        <p:nvSpPr>
          <p:cNvPr id="8" name="Text 5"/>
          <p:cNvSpPr/>
          <p:nvPr/>
        </p:nvSpPr>
        <p:spPr>
          <a:xfrm>
            <a:off x="5743932" y="3757970"/>
            <a:ext cx="315634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Өсүмдүктүн бийиктиги, адатта, 15-30 см чейин өзгөрөт, гүлдүн диаметри 5-8 см.</a:t>
            </a:r>
            <a:endParaRPr xmlns:a="http://schemas.openxmlformats.org/drawingml/2006/main"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9449872" y="3188613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Aroma</a:t>
            </a:r>
            <a:endParaRPr xmlns:a="http://schemas.openxmlformats.org/drawingml/2006/main" lang="en-US" sz="2187" dirty="0"/>
          </a:p>
        </p:txBody>
      </p:sp>
      <p:sp>
        <p:nvSpPr>
          <p:cNvPr id="10" name="Text 7"/>
          <p:cNvSpPr/>
          <p:nvPr/>
        </p:nvSpPr>
        <p:spPr>
          <a:xfrm>
            <a:off x="9449872" y="3757970"/>
            <a:ext cx="3156347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Айгүлдүн назик, таттуу жыты бар, ал узак аралыкка жайылып, чаңдаткыч курт-кумурскаларды өзүнө тартат.</a:t>
            </a:r>
            <a:endParaRPr xmlns:a="http://schemas.openxmlformats.org/drawingml/2006/main" lang="en-US" sz="1750" dirty="0"/>
          </a:p>
        </p:txBody>
      </p:sp>
      <p:pic>
        <p:nvPicPr>
          <p:cNvPr id="11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5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80000"/>
            </a:srgbClr>
          </a:solidFill>
          <a:ln/>
        </p:spPr>
      </p:sp>
      <p:sp>
        <p:nvSpPr>
          <p:cNvPr id="6" name="Text 2"/>
          <p:cNvSpPr/>
          <p:nvPr/>
        </p:nvSpPr>
        <p:spPr>
          <a:xfrm>
            <a:off x="2037993" y="1046678"/>
            <a:ext cx="6844189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468"/>
              </a:lnSpc>
              <a:buNone/>
            </a:pPr>
            <a:r xmlns:a="http://schemas.openxmlformats.org/drawingml/2006/main">
              <a:rPr lang="ky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Өсүү шарттары</a:t>
            </a:r>
            <a:endParaRPr xmlns:a="http://schemas.openxmlformats.org/drawingml/2006/main" lang="en-US" sz="4374" dirty="0"/>
          </a:p>
        </p:txBody>
      </p:sp>
      <p:sp>
        <p:nvSpPr>
          <p:cNvPr id="7" name="Shape 3"/>
          <p:cNvSpPr/>
          <p:nvPr/>
        </p:nvSpPr>
        <p:spPr>
          <a:xfrm>
            <a:off x="7293054" y="2074307"/>
            <a:ext cx="44410" cy="5108496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8" name="Shape 4"/>
          <p:cNvSpPr/>
          <p:nvPr/>
        </p:nvSpPr>
        <p:spPr>
          <a:xfrm>
            <a:off x="6287631" y="2551926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9" name="Shape 5"/>
          <p:cNvSpPr/>
          <p:nvPr/>
        </p:nvSpPr>
        <p:spPr>
          <a:xfrm>
            <a:off x="7065228" y="2324219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0" name="Text 6"/>
          <p:cNvSpPr/>
          <p:nvPr/>
        </p:nvSpPr>
        <p:spPr>
          <a:xfrm>
            <a:off x="7227034" y="2365891"/>
            <a:ext cx="17633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281"/>
              </a:lnSpc>
              <a:buNone/>
            </a:pPr>
            <a:r xmlns:a="http://schemas.openxmlformats.org/drawingml/2006/main">
              <a:rPr lang="ky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1</a:t>
            </a:r>
            <a:endParaRPr xmlns:a="http://schemas.openxmlformats.org/drawingml/2006/main" lang="en-US" sz="2624" dirty="0"/>
          </a:p>
        </p:txBody>
      </p:sp>
      <p:sp>
        <p:nvSpPr>
          <p:cNvPr id="11" name="Text 7"/>
          <p:cNvSpPr/>
          <p:nvPr/>
        </p:nvSpPr>
        <p:spPr>
          <a:xfrm>
            <a:off x="3315653" y="2296477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r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Жарык</a:t>
            </a:r>
            <a:endParaRPr xmlns:a="http://schemas.openxmlformats.org/drawingml/2006/main" lang="en-US" sz="2187" dirty="0"/>
          </a:p>
        </p:txBody>
      </p:sp>
      <p:sp>
        <p:nvSpPr>
          <p:cNvPr id="12" name="Text 8"/>
          <p:cNvSpPr/>
          <p:nvPr/>
        </p:nvSpPr>
        <p:spPr>
          <a:xfrm>
            <a:off x="2037993" y="2776895"/>
            <a:ext cx="4055150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r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Айгүл күнөстүү, ачык жерлерди жактырат. Өсүмдүк туура өнүгүүсү үчүн күн нурунун көп болушу керек.</a:t>
            </a:r>
            <a:endParaRPr xmlns:a="http://schemas.openxmlformats.org/drawingml/2006/main" lang="en-US" sz="1750" dirty="0"/>
          </a:p>
        </p:txBody>
      </p:sp>
      <p:sp>
        <p:nvSpPr>
          <p:cNvPr id="13" name="Shape 9"/>
          <p:cNvSpPr/>
          <p:nvPr/>
        </p:nvSpPr>
        <p:spPr>
          <a:xfrm>
            <a:off x="7565172" y="3662779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14" name="Shape 10"/>
          <p:cNvSpPr/>
          <p:nvPr/>
        </p:nvSpPr>
        <p:spPr>
          <a:xfrm>
            <a:off x="7065228" y="3435072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15" name="Text 11"/>
          <p:cNvSpPr/>
          <p:nvPr/>
        </p:nvSpPr>
        <p:spPr>
          <a:xfrm>
            <a:off x="7147977" y="3476744"/>
            <a:ext cx="33432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281"/>
              </a:lnSpc>
              <a:buNone/>
            </a:pPr>
            <a:r xmlns:a="http://schemas.openxmlformats.org/drawingml/2006/main">
              <a:rPr lang="ky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2</a:t>
            </a:r>
            <a:endParaRPr xmlns:a="http://schemas.openxmlformats.org/drawingml/2006/main" lang="en-US" sz="2624" dirty="0"/>
          </a:p>
        </p:txBody>
      </p:sp>
      <p:sp>
        <p:nvSpPr>
          <p:cNvPr id="16" name="Text 12"/>
          <p:cNvSpPr/>
          <p:nvPr/>
        </p:nvSpPr>
        <p:spPr>
          <a:xfrm>
            <a:off x="8537258" y="3407331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Топурак</a:t>
            </a:r>
            <a:endParaRPr xmlns:a="http://schemas.openxmlformats.org/drawingml/2006/main" lang="en-US" sz="2187" dirty="0"/>
          </a:p>
        </p:txBody>
      </p:sp>
      <p:sp>
        <p:nvSpPr>
          <p:cNvPr id="17" name="Text 13"/>
          <p:cNvSpPr/>
          <p:nvPr/>
        </p:nvSpPr>
        <p:spPr>
          <a:xfrm>
            <a:off x="8537258" y="3887748"/>
            <a:ext cx="4055150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Жакшы өсүш үчүн жакшы дренаждуу, аш болумдуу топурак керек. Топурак кислотасы бир аз кислота же нейтралдуу болушу керек.</a:t>
            </a:r>
            <a:endParaRPr xmlns:a="http://schemas.openxmlformats.org/drawingml/2006/main" lang="en-US" sz="1750" dirty="0"/>
          </a:p>
        </p:txBody>
      </p:sp>
      <p:sp>
        <p:nvSpPr>
          <p:cNvPr id="18" name="Shape 14"/>
          <p:cNvSpPr/>
          <p:nvPr/>
        </p:nvSpPr>
        <p:spPr>
          <a:xfrm>
            <a:off x="6287631" y="5069384"/>
            <a:ext cx="777597" cy="44410"/>
          </a:xfrm>
          <a:prstGeom prst="roundRect">
            <a:avLst>
              <a:gd name="adj" fmla="val 225151"/>
            </a:avLst>
          </a:prstGeom>
          <a:solidFill>
            <a:srgbClr val="6D9121"/>
          </a:solidFill>
          <a:ln/>
        </p:spPr>
      </p:sp>
      <p:sp>
        <p:nvSpPr>
          <p:cNvPr id="19" name="Shape 15"/>
          <p:cNvSpPr/>
          <p:nvPr/>
        </p:nvSpPr>
        <p:spPr>
          <a:xfrm>
            <a:off x="7065228" y="4841677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547808"/>
          </a:solidFill>
          <a:ln w="7620">
            <a:solidFill>
              <a:srgbClr val="6D9121"/>
            </a:solidFill>
            <a:prstDash val="solid"/>
          </a:ln>
        </p:spPr>
      </p:sp>
      <p:sp>
        <p:nvSpPr>
          <p:cNvPr id="20" name="Text 16"/>
          <p:cNvSpPr/>
          <p:nvPr/>
        </p:nvSpPr>
        <p:spPr>
          <a:xfrm>
            <a:off x="7139404" y="4883348"/>
            <a:ext cx="351592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281"/>
              </a:lnSpc>
              <a:buNone/>
            </a:pPr>
            <a:r xmlns:a="http://schemas.openxmlformats.org/drawingml/2006/main">
              <a:rPr lang="ky" sz="2624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3</a:t>
            </a:r>
            <a:endParaRPr xmlns:a="http://schemas.openxmlformats.org/drawingml/2006/main" lang="en-US" sz="2624" dirty="0"/>
          </a:p>
        </p:txBody>
      </p:sp>
      <p:sp>
        <p:nvSpPr>
          <p:cNvPr id="21" name="Text 17"/>
          <p:cNvSpPr/>
          <p:nvPr/>
        </p:nvSpPr>
        <p:spPr>
          <a:xfrm>
            <a:off x="3315653" y="481393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r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Сугаруу</a:t>
            </a:r>
            <a:endParaRPr xmlns:a="http://schemas.openxmlformats.org/drawingml/2006/main" lang="en-US" sz="2187" dirty="0"/>
          </a:p>
        </p:txBody>
      </p:sp>
      <p:sp>
        <p:nvSpPr>
          <p:cNvPr id="22" name="Text 18"/>
          <p:cNvSpPr/>
          <p:nvPr/>
        </p:nvSpPr>
        <p:spPr>
          <a:xfrm>
            <a:off x="2037993" y="5294352"/>
            <a:ext cx="4055150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r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Өсүмдүк үзгүлтүксүз сугарууга муктаж, айрыкча активдүү өсүү жана гүлдөө мезгилинде. кыртыштын кургап калбасын камсыз кылуу зарыл.</a:t>
            </a:r>
            <a:endParaRPr xmlns:a="http://schemas.openxmlformats.org/drawingml/2006/main" lang="en-US" sz="1750" dirty="0"/>
          </a:p>
        </p:txBody>
      </p:sp>
      <p:pic>
        <p:nvPicPr>
          <p:cNvPr id="23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52025">
              <a:alpha val="75000"/>
            </a:srgbClr>
          </a:solidFill>
          <a:ln/>
        </p:spPr>
      </p:sp>
      <p:sp>
        <p:nvSpPr>
          <p:cNvPr id="4" name="Text 1"/>
          <p:cNvSpPr/>
          <p:nvPr/>
        </p:nvSpPr>
        <p:spPr>
          <a:xfrm>
            <a:off x="2037993" y="1743075"/>
            <a:ext cx="6547723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468"/>
              </a:lnSpc>
              <a:buNone/>
            </a:pPr>
            <a:r xmlns:a="http://schemas.openxmlformats.org/drawingml/2006/main">
              <a:rPr lang="ky" sz="4374" b="1" dirty="0">
                <a:solidFill>
                  <a:srgbClr val="F0F4F1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Колдонмо жана артыкчылыктар</a:t>
            </a:r>
            <a:endParaRPr xmlns:a="http://schemas.openxmlformats.org/drawingml/2006/main" lang="en-US" sz="4374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993" y="2881789"/>
            <a:ext cx="555427" cy="55542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037993" y="3659386"/>
            <a:ext cx="3295888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Медициналык колдонуу</a:t>
            </a:r>
            <a:endParaRPr xmlns:a="http://schemas.openxmlformats.org/drawingml/2006/main" lang="en-US" sz="2187" dirty="0"/>
          </a:p>
        </p:txBody>
      </p:sp>
      <p:sp>
        <p:nvSpPr>
          <p:cNvPr id="7" name="Text 3"/>
          <p:cNvSpPr/>
          <p:nvPr/>
        </p:nvSpPr>
        <p:spPr>
          <a:xfrm>
            <a:off x="2037993" y="4486989"/>
            <a:ext cx="3295888" cy="199953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Айгүлдүн тамыры жана жалбырактары дарылык касиетке ээ жана элдик медицинада ар кандай ооруларды дарылоодо колдонулат.</a:t>
            </a:r>
            <a:endParaRPr xmlns:a="http://schemas.openxmlformats.org/drawingml/2006/main" lang="en-US" sz="1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137" y="2881789"/>
            <a:ext cx="555427" cy="555427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5667137" y="3659386"/>
            <a:ext cx="329600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Кулинардык колдонуу</a:t>
            </a:r>
            <a:endParaRPr xmlns:a="http://schemas.openxmlformats.org/drawingml/2006/main" lang="en-US" sz="2187" dirty="0"/>
          </a:p>
        </p:txBody>
      </p:sp>
      <p:sp>
        <p:nvSpPr>
          <p:cNvPr id="10" name="Text 5"/>
          <p:cNvSpPr/>
          <p:nvPr/>
        </p:nvSpPr>
        <p:spPr>
          <a:xfrm>
            <a:off x="5667137" y="4486989"/>
            <a:ext cx="3296007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Айгүлдүн жаш жалбырактары менен гүлдөрүн салаттарга, шорполорго жана башка тамактарга кошуп тамак катары колдонсо болот.</a:t>
            </a:r>
            <a:endParaRPr xmlns:a="http://schemas.openxmlformats.org/drawingml/2006/main" lang="en-US" sz="175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400" y="2881789"/>
            <a:ext cx="555427" cy="555427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9296400" y="3659386"/>
            <a:ext cx="3296007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734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Декоративдик колдонуу</a:t>
            </a:r>
            <a:endParaRPr xmlns:a="http://schemas.openxmlformats.org/drawingml/2006/main" lang="en-US" sz="2187" dirty="0"/>
          </a:p>
        </p:txBody>
      </p:sp>
      <p:sp>
        <p:nvSpPr>
          <p:cNvPr id="13" name="Text 7"/>
          <p:cNvSpPr/>
          <p:nvPr/>
        </p:nvSpPr>
        <p:spPr>
          <a:xfrm>
            <a:off x="9296400" y="4486989"/>
            <a:ext cx="3296007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D7E5D8"/>
                </a:solidFill>
                <a:latin typeface="Syne" pitchFamily="34" charset="0"/>
                <a:ea typeface="Syne" pitchFamily="34" charset="-122"/>
                <a:cs typeface="Syne" pitchFamily="34" charset="-120"/>
              </a:rPr>
              <a:t>Айгүл - пейзаж дизайнында жана гүлдестелерди жасоодо кеңири колдонулган жазгы кооз гүл.</a:t>
            </a:r>
            <a:endParaRPr xmlns:a="http://schemas.openxmlformats.org/drawingml/2006/main" lang="en-US" sz="1750" dirty="0"/>
          </a:p>
        </p:txBody>
      </p:sp>
      <p:pic>
        <p:nvPicPr>
          <p:cNvPr id="14" name="Image 4" descr="preencoded.png">
            <a:hlinkClick r:id="rId6" tooltip="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2024-06-04T06:31:31Z</dcterms:created>
  <dcterms:modified xsi:type="dcterms:W3CDTF">2024-06-04T06:31:31Z</dcterms:modified>
</cp:coreProperties>
</file>