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21" autoAdjust="0"/>
    <p:restoredTop sz="94660"/>
  </p:normalViewPr>
  <p:slideViewPr>
    <p:cSldViewPr snapToGrid="0">
      <p:cViewPr varScale="1">
        <p:scale>
          <a:sx n="56" d="100"/>
          <a:sy n="56" d="100"/>
        </p:scale>
        <p:origin x="84" y="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CFF6F-992B-4A05-9628-33AD6E237B64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3A488F17-BB71-4F50-93D8-CFBDAA96B4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9821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CFF6F-992B-4A05-9628-33AD6E237B64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8F17-BB71-4F50-93D8-CFBDAA96B4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7013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CFF6F-992B-4A05-9628-33AD6E237B64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8F17-BB71-4F50-93D8-CFBDAA96B4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104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CFF6F-992B-4A05-9628-33AD6E237B64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8F17-BB71-4F50-93D8-CFBDAA96B4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4453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D92CFF6F-992B-4A05-9628-33AD6E237B64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3A488F17-BB71-4F50-93D8-CFBDAA96B4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312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CFF6F-992B-4A05-9628-33AD6E237B64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8F17-BB71-4F50-93D8-CFBDAA96B4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1165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CFF6F-992B-4A05-9628-33AD6E237B64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8F17-BB71-4F50-93D8-CFBDAA96B4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5936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CFF6F-992B-4A05-9628-33AD6E237B64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8F17-BB71-4F50-93D8-CFBDAA96B4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992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CFF6F-992B-4A05-9628-33AD6E237B64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8F17-BB71-4F50-93D8-CFBDAA96B4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4822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CFF6F-992B-4A05-9628-33AD6E237B64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8F17-BB71-4F50-93D8-CFBDAA96B4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74307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CFF6F-992B-4A05-9628-33AD6E237B64}" type="datetimeFigureOut">
              <a:rPr lang="ru-RU" smtClean="0"/>
              <a:t>07.06.2024</a:t>
            </a:fld>
            <a:endParaRPr lang="ru-RU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88F17-BB71-4F50-93D8-CFBDAA96B4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0051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D92CFF6F-992B-4A05-9628-33AD6E237B64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3A488F17-BB71-4F50-93D8-CFBDAA96B4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342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E65A23-4AAF-5D25-670E-8E391F09D07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/>
              <a:t>«</a:t>
            </a:r>
            <a:r>
              <a:rPr lang="ru-RU"/>
              <a:t>Устаревшие слова»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35E9265-2452-BDE9-5B58-52521FF395E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3992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4E3E9F-73E2-80F3-F50D-0EC748E24C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1610C75-2C85-4B61-122F-9A366D2287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3849" y="638355"/>
            <a:ext cx="10524399" cy="595222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/>
              <a:t>Теперь мы не мерим аршины, не кланяемся волостным старшинам и приказчикам и рады забыть все «ненужные», как нам кажется, слова. Но как быть писателям, историкам, если они захотят описать минувшую эпоху? В исторической литературе, в художественных произведениях, повествующих о прошлом нашего народа, нельзя не использовать историзмы. Они помогают воссоздать колорит эпохи, придают описанию прошлого черты исторической достоверности.</a:t>
            </a:r>
          </a:p>
        </p:txBody>
      </p:sp>
    </p:spTree>
    <p:extLst>
      <p:ext uri="{BB962C8B-B14F-4D97-AF65-F5344CB8AC3E}">
        <p14:creationId xmlns:p14="http://schemas.microsoft.com/office/powerpoint/2010/main" val="23136533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598888-BBC6-EAB1-9A5E-317D2E588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900" dirty="0">
                <a:solidFill>
                  <a:srgbClr val="00B050"/>
                </a:solidFill>
              </a:rPr>
              <a:t>Архаизмы</a:t>
            </a:r>
            <a:r>
              <a:rPr lang="ru-RU" sz="4900" dirty="0"/>
              <a:t> – слова, вышедшие из употребления вследствие замены их новыми, например: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C6BA7D9-427C-562D-7A35-6CFC2EB141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69343" y="1915064"/>
            <a:ext cx="5255385" cy="4257136"/>
          </a:xfrm>
        </p:spPr>
        <p:txBody>
          <a:bodyPr>
            <a:normAutofit/>
          </a:bodyPr>
          <a:lstStyle/>
          <a:p>
            <a:r>
              <a:rPr lang="ru-RU" sz="3600" i="1" dirty="0"/>
              <a:t>ланиты</a:t>
            </a:r>
            <a:r>
              <a:rPr lang="ru-RU" sz="3600" dirty="0"/>
              <a:t> – щеки, </a:t>
            </a:r>
          </a:p>
          <a:p>
            <a:r>
              <a:rPr lang="ru-RU" sz="3600" i="1" dirty="0"/>
              <a:t>чресла </a:t>
            </a:r>
            <a:r>
              <a:rPr lang="ru-RU" sz="3600" dirty="0"/>
              <a:t>– поясница, </a:t>
            </a:r>
          </a:p>
          <a:p>
            <a:r>
              <a:rPr lang="ru-RU" sz="3600" i="1" dirty="0"/>
              <a:t>десница</a:t>
            </a:r>
            <a:r>
              <a:rPr lang="ru-RU" sz="3600" dirty="0"/>
              <a:t> – правая рука, </a:t>
            </a:r>
          </a:p>
          <a:p>
            <a:r>
              <a:rPr lang="ru-RU" sz="3600" i="1" dirty="0"/>
              <a:t>рамена</a:t>
            </a:r>
            <a:r>
              <a:rPr lang="ru-RU" sz="3600" dirty="0"/>
              <a:t> – плечи, </a:t>
            </a:r>
          </a:p>
          <a:p>
            <a:r>
              <a:rPr lang="ru-RU" sz="3600" i="1" dirty="0"/>
              <a:t>чело</a:t>
            </a:r>
            <a:r>
              <a:rPr lang="ru-RU" sz="3600" dirty="0"/>
              <a:t> – лоб, </a:t>
            </a:r>
          </a:p>
          <a:p>
            <a:r>
              <a:rPr lang="ru-RU" sz="3600" i="1" dirty="0"/>
              <a:t>око</a:t>
            </a:r>
            <a:r>
              <a:rPr lang="ru-RU" sz="3600" dirty="0"/>
              <a:t> – глаз, </a:t>
            </a:r>
          </a:p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838F560-BF8D-8773-6A71-A83D873B26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64224" y="1915064"/>
            <a:ext cx="4988138" cy="4257136"/>
          </a:xfrm>
        </p:spPr>
        <p:txBody>
          <a:bodyPr>
            <a:normAutofit/>
          </a:bodyPr>
          <a:lstStyle/>
          <a:p>
            <a:r>
              <a:rPr lang="ru-RU" sz="3600" i="1" dirty="0"/>
              <a:t>выя</a:t>
            </a:r>
            <a:r>
              <a:rPr lang="ru-RU" sz="3600" dirty="0"/>
              <a:t> – шея, </a:t>
            </a:r>
          </a:p>
          <a:p>
            <a:r>
              <a:rPr lang="ru-RU" sz="3600" i="1" dirty="0" err="1"/>
              <a:t>долонь</a:t>
            </a:r>
            <a:r>
              <a:rPr lang="ru-RU" sz="3600" dirty="0"/>
              <a:t> – ладонь, </a:t>
            </a:r>
          </a:p>
          <a:p>
            <a:r>
              <a:rPr lang="ru-RU" sz="3600" i="1" dirty="0"/>
              <a:t>перст</a:t>
            </a:r>
            <a:r>
              <a:rPr lang="ru-RU" sz="3600" dirty="0"/>
              <a:t> – палец, </a:t>
            </a:r>
          </a:p>
          <a:p>
            <a:r>
              <a:rPr lang="ru-RU" sz="3600" i="1" dirty="0"/>
              <a:t>уста</a:t>
            </a:r>
            <a:r>
              <a:rPr lang="ru-RU" sz="3600" dirty="0"/>
              <a:t> – рот, </a:t>
            </a:r>
          </a:p>
          <a:p>
            <a:r>
              <a:rPr lang="ru-RU" sz="3600" i="1" dirty="0"/>
              <a:t>шуйца</a:t>
            </a:r>
            <a:r>
              <a:rPr lang="ru-RU" sz="3600" dirty="0"/>
              <a:t> – левая рука.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60294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23AB5D4D-7EF9-95D4-BF58-14204679B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Замените устаревшие слова, обозначающие части тела,  современными  словами</a:t>
            </a:r>
            <a:br>
              <a:rPr lang="ru-RU" dirty="0"/>
            </a:br>
            <a:endParaRPr lang="ru-RU" dirty="0"/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B9A87F9E-AFED-3813-3248-B382478E39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48906" y="2194560"/>
            <a:ext cx="4875822" cy="4327010"/>
          </a:xfrm>
        </p:spPr>
        <p:txBody>
          <a:bodyPr>
            <a:normAutofit fontScale="92500" lnSpcReduction="10000"/>
          </a:bodyPr>
          <a:lstStyle/>
          <a:p>
            <a:r>
              <a:rPr lang="ru-RU" sz="5400" dirty="0"/>
              <a:t>Чело</a:t>
            </a:r>
          </a:p>
          <a:p>
            <a:r>
              <a:rPr lang="ru-RU" sz="5400" dirty="0"/>
              <a:t>уста </a:t>
            </a:r>
          </a:p>
          <a:p>
            <a:r>
              <a:rPr lang="ru-RU" sz="5400" dirty="0"/>
              <a:t>очи</a:t>
            </a:r>
          </a:p>
          <a:p>
            <a:r>
              <a:rPr lang="ru-RU" sz="5400" dirty="0"/>
              <a:t>выя</a:t>
            </a:r>
          </a:p>
          <a:p>
            <a:r>
              <a:rPr lang="ru-RU" sz="5400" dirty="0" err="1"/>
              <a:t>долонь</a:t>
            </a:r>
            <a:endParaRPr lang="ru-RU" sz="5400" dirty="0"/>
          </a:p>
          <a:p>
            <a:endParaRPr lang="ru-RU" dirty="0"/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172161FC-DDD1-836F-AA8B-EED794CF45E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5400" dirty="0"/>
              <a:t>ланита</a:t>
            </a:r>
          </a:p>
          <a:p>
            <a:r>
              <a:rPr lang="ru-RU" sz="5400" dirty="0"/>
              <a:t>десница</a:t>
            </a:r>
          </a:p>
          <a:p>
            <a:r>
              <a:rPr lang="ru-RU" sz="5400" dirty="0"/>
              <a:t>шуйца</a:t>
            </a:r>
          </a:p>
          <a:p>
            <a:r>
              <a:rPr lang="ru-RU" sz="5400" dirty="0"/>
              <a:t>перст</a:t>
            </a:r>
          </a:p>
          <a:p>
            <a:r>
              <a:rPr lang="ru-RU" sz="5400" dirty="0"/>
              <a:t>рамена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16766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DFDB2C-1C38-D54F-73ED-A74053840F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900" dirty="0"/>
              <a:t>Выпишите слова в два столбика</a:t>
            </a:r>
            <a:br>
              <a:rPr lang="ru-RU" sz="4900" dirty="0"/>
            </a:br>
            <a:r>
              <a:rPr lang="ru-RU" sz="4900" dirty="0"/>
              <a:t>«историзмы»,      «архаизмы»:</a:t>
            </a:r>
            <a:br>
              <a:rPr lang="ru-RU" dirty="0"/>
            </a:br>
            <a:endParaRPr lang="ru-RU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C37FA2FC-5027-F78F-40CC-225E39D42B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9894" y="2093976"/>
            <a:ext cx="10248354" cy="4078224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Треуголка, веретено, чело, глас, кафтан, рыбарь, кольчуга, ветрило,  царица,   брег,  крепостной.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46396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58CD9FF-FD5C-3B3E-3CEC-262F58693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78C99802-01BD-73C9-FB86-6A93F1BE55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69848" y="484632"/>
            <a:ext cx="4754880" cy="5888736"/>
          </a:xfrm>
        </p:spPr>
        <p:txBody>
          <a:bodyPr>
            <a:normAutofit fontScale="85000" lnSpcReduction="20000"/>
          </a:bodyPr>
          <a:lstStyle/>
          <a:p>
            <a:pPr marL="0" algn="ctr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6500" b="1" i="0" u="none" strike="noStrike" kern="1200" dirty="0">
                <a:solidFill>
                  <a:srgbClr val="C00000"/>
                </a:solidFill>
                <a:effectLst/>
                <a:highlight>
                  <a:srgbClr val="E7E6E6"/>
                </a:highlight>
                <a:latin typeface="Calibri" panose="020F0502020204030204" pitchFamily="34" charset="0"/>
              </a:rPr>
              <a:t>Историзмы</a:t>
            </a:r>
          </a:p>
          <a:p>
            <a:pPr marL="0" algn="ctr" rtl="0" eaLnBrk="1" fontAlgn="t" latinLnBrk="0" hangingPunct="1">
              <a:spcBef>
                <a:spcPts val="0"/>
              </a:spcBef>
              <a:spcAft>
                <a:spcPts val="0"/>
              </a:spcAft>
            </a:pPr>
            <a:endParaRPr lang="ru-RU" sz="6500" b="0" i="0" u="none" strike="noStrike" dirty="0">
              <a:effectLst/>
              <a:highlight>
                <a:srgbClr val="E7E6E6"/>
              </a:highlight>
              <a:latin typeface="Arial" panose="020B0604020202020204" pitchFamily="34" charset="0"/>
            </a:endParaRPr>
          </a:p>
          <a:p>
            <a:pPr marL="0" algn="ctr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6500" b="1" i="0" u="none" strike="noStrike" kern="1200" dirty="0">
                <a:solidFill>
                  <a:srgbClr val="000000"/>
                </a:solidFill>
                <a:effectLst/>
                <a:highlight>
                  <a:srgbClr val="CCDED6"/>
                </a:highlight>
                <a:latin typeface="Calibri" panose="020F0502020204030204" pitchFamily="34" charset="0"/>
              </a:rPr>
              <a:t>треуголка</a:t>
            </a:r>
            <a:endParaRPr lang="ru-RU" sz="6500" b="0" i="0" u="none" strike="noStrike" dirty="0">
              <a:effectLst/>
              <a:highlight>
                <a:srgbClr val="CCDED6"/>
              </a:highlight>
              <a:latin typeface="Arial" panose="020B0604020202020204" pitchFamily="34" charset="0"/>
            </a:endParaRPr>
          </a:p>
          <a:p>
            <a:pPr marL="0" algn="ctr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6500" b="1" i="0" u="none" strike="noStrike" kern="1200" dirty="0">
                <a:solidFill>
                  <a:srgbClr val="000000"/>
                </a:solidFill>
                <a:effectLst/>
                <a:highlight>
                  <a:srgbClr val="E7EFEC"/>
                </a:highlight>
                <a:latin typeface="Calibri" panose="020F0502020204030204" pitchFamily="34" charset="0"/>
              </a:rPr>
              <a:t>веретено</a:t>
            </a:r>
            <a:endParaRPr lang="ru-RU" sz="6500" b="0" i="0" u="none" strike="noStrike" dirty="0">
              <a:effectLst/>
              <a:highlight>
                <a:srgbClr val="E7EFEC"/>
              </a:highlight>
              <a:latin typeface="Arial" panose="020B0604020202020204" pitchFamily="34" charset="0"/>
            </a:endParaRPr>
          </a:p>
          <a:p>
            <a:pPr marL="0" algn="ctr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6500" b="1" i="0" u="none" strike="noStrike" kern="1200" dirty="0">
                <a:solidFill>
                  <a:srgbClr val="000000"/>
                </a:solidFill>
                <a:effectLst/>
                <a:highlight>
                  <a:srgbClr val="CCDED6"/>
                </a:highlight>
                <a:latin typeface="Calibri" panose="020F0502020204030204" pitchFamily="34" charset="0"/>
              </a:rPr>
              <a:t>кафтан</a:t>
            </a:r>
            <a:endParaRPr lang="ru-RU" sz="6500" b="0" i="0" u="none" strike="noStrike" dirty="0">
              <a:effectLst/>
              <a:highlight>
                <a:srgbClr val="CCDED6"/>
              </a:highlight>
              <a:latin typeface="Arial" panose="020B0604020202020204" pitchFamily="34" charset="0"/>
            </a:endParaRPr>
          </a:p>
          <a:p>
            <a:pPr marL="0" algn="ctr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6500" b="1" i="0" u="none" strike="noStrike" kern="1200" dirty="0">
                <a:solidFill>
                  <a:srgbClr val="000000"/>
                </a:solidFill>
                <a:effectLst/>
                <a:highlight>
                  <a:srgbClr val="E7EFEC"/>
                </a:highlight>
                <a:latin typeface="Calibri" panose="020F0502020204030204" pitchFamily="34" charset="0"/>
              </a:rPr>
              <a:t>кольчуга</a:t>
            </a:r>
            <a:endParaRPr lang="ru-RU" sz="6500" b="0" i="0" u="none" strike="noStrike" dirty="0">
              <a:effectLst/>
              <a:highlight>
                <a:srgbClr val="E7EFEC"/>
              </a:highlight>
              <a:latin typeface="Arial" panose="020B0604020202020204" pitchFamily="34" charset="0"/>
            </a:endParaRPr>
          </a:p>
          <a:p>
            <a:pPr marL="0" algn="ctr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6500" b="1" i="0" u="none" strike="noStrike" kern="1200" dirty="0">
                <a:solidFill>
                  <a:srgbClr val="000000"/>
                </a:solidFill>
                <a:effectLst/>
                <a:highlight>
                  <a:srgbClr val="CCDED6"/>
                </a:highlight>
                <a:latin typeface="Calibri" panose="020F0502020204030204" pitchFamily="34" charset="0"/>
              </a:rPr>
              <a:t>царица</a:t>
            </a:r>
            <a:endParaRPr lang="ru-RU" sz="6500" b="0" i="0" u="none" strike="noStrike" dirty="0">
              <a:effectLst/>
              <a:highlight>
                <a:srgbClr val="CCDED6"/>
              </a:highlight>
              <a:latin typeface="Arial" panose="020B0604020202020204" pitchFamily="34" charset="0"/>
            </a:endParaRPr>
          </a:p>
          <a:p>
            <a:pPr marL="0" algn="ctr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6500" b="1" i="0" u="none" strike="noStrike" kern="1200" dirty="0">
                <a:solidFill>
                  <a:srgbClr val="000000"/>
                </a:solidFill>
                <a:effectLst/>
                <a:highlight>
                  <a:srgbClr val="E7EFEC"/>
                </a:highlight>
                <a:latin typeface="Calibri" panose="020F0502020204030204" pitchFamily="34" charset="0"/>
              </a:rPr>
              <a:t>крепостной</a:t>
            </a:r>
            <a:endParaRPr lang="ru-RU" sz="6500" b="0" i="0" u="none" strike="noStrike" dirty="0">
              <a:effectLst/>
              <a:highlight>
                <a:srgbClr val="E7EFEC"/>
              </a:highlight>
              <a:latin typeface="Arial" panose="020B0604020202020204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23A8129-B823-35F4-BDF3-9E9405FFF6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67274" y="585216"/>
            <a:ext cx="4754880" cy="5687568"/>
          </a:xfrm>
        </p:spPr>
        <p:txBody>
          <a:bodyPr>
            <a:normAutofit fontScale="85000" lnSpcReduction="20000"/>
          </a:bodyPr>
          <a:lstStyle/>
          <a:p>
            <a:pPr marL="0" algn="ctr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6500" b="1" dirty="0">
                <a:solidFill>
                  <a:srgbClr val="0066FF"/>
                </a:solidFill>
                <a:highlight>
                  <a:srgbClr val="E7E6E6"/>
                </a:highlight>
                <a:latin typeface="Calibri" panose="020F0502020204030204" pitchFamily="34" charset="0"/>
              </a:rPr>
              <a:t>А</a:t>
            </a:r>
            <a:r>
              <a:rPr lang="ru-RU" sz="6500" b="1" i="0" u="none" strike="noStrike" kern="1200" dirty="0">
                <a:solidFill>
                  <a:srgbClr val="0066FF"/>
                </a:solidFill>
                <a:effectLst/>
                <a:highlight>
                  <a:srgbClr val="E7E6E6"/>
                </a:highlight>
                <a:latin typeface="Calibri" panose="020F0502020204030204" pitchFamily="34" charset="0"/>
              </a:rPr>
              <a:t>рхаизмы</a:t>
            </a:r>
          </a:p>
          <a:p>
            <a:pPr marL="0" indent="0" algn="ctr" rtl="0" eaLnBrk="1" fontAlgn="t" latinLnBrk="0" hangingPunct="1">
              <a:spcBef>
                <a:spcPts val="0"/>
              </a:spcBef>
              <a:spcAft>
                <a:spcPts val="0"/>
              </a:spcAft>
              <a:buNone/>
            </a:pPr>
            <a:endParaRPr lang="ru-RU" sz="6500" b="0" i="0" u="none" strike="noStrike" dirty="0">
              <a:effectLst/>
              <a:highlight>
                <a:srgbClr val="E7E6E6"/>
              </a:highlight>
              <a:latin typeface="Arial" panose="020B0604020202020204" pitchFamily="34" charset="0"/>
            </a:endParaRPr>
          </a:p>
          <a:p>
            <a:pPr marL="0" algn="ctr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6500" b="1" i="0" u="none" strike="noStrike" kern="1200" dirty="0">
                <a:solidFill>
                  <a:srgbClr val="000000"/>
                </a:solidFill>
                <a:effectLst/>
                <a:highlight>
                  <a:srgbClr val="CCDED6"/>
                </a:highlight>
                <a:latin typeface="Calibri" panose="020F0502020204030204" pitchFamily="34" charset="0"/>
              </a:rPr>
              <a:t>Чело  (лоб)</a:t>
            </a:r>
            <a:endParaRPr lang="ru-RU" sz="6500" b="0" i="0" u="none" strike="noStrike" dirty="0">
              <a:effectLst/>
              <a:highlight>
                <a:srgbClr val="CCDED6"/>
              </a:highlight>
              <a:latin typeface="Arial" panose="020B0604020202020204" pitchFamily="34" charset="0"/>
            </a:endParaRPr>
          </a:p>
          <a:p>
            <a:pPr marL="0" algn="ctr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6500" b="1" i="0" u="none" strike="noStrike" kern="1200" dirty="0">
                <a:solidFill>
                  <a:srgbClr val="000000"/>
                </a:solidFill>
                <a:effectLst/>
                <a:highlight>
                  <a:srgbClr val="E7EFEC"/>
                </a:highlight>
                <a:latin typeface="Calibri" panose="020F0502020204030204" pitchFamily="34" charset="0"/>
              </a:rPr>
              <a:t>Глас  (голос)</a:t>
            </a:r>
            <a:endParaRPr lang="ru-RU" sz="6500" b="0" i="0" u="none" strike="noStrike" dirty="0">
              <a:effectLst/>
              <a:highlight>
                <a:srgbClr val="E7EFEC"/>
              </a:highlight>
              <a:latin typeface="Arial" panose="020B0604020202020204" pitchFamily="34" charset="0"/>
            </a:endParaRPr>
          </a:p>
          <a:p>
            <a:pPr marL="0" algn="ctr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6500" b="1" i="0" u="none" strike="noStrike" kern="1200" dirty="0">
                <a:solidFill>
                  <a:srgbClr val="000000"/>
                </a:solidFill>
                <a:effectLst/>
                <a:highlight>
                  <a:srgbClr val="CCDED6"/>
                </a:highlight>
                <a:latin typeface="Calibri" panose="020F0502020204030204" pitchFamily="34" charset="0"/>
              </a:rPr>
              <a:t>Рыбарь  (рыбак)</a:t>
            </a:r>
            <a:endParaRPr lang="ru-RU" sz="6500" b="0" i="0" u="none" strike="noStrike" dirty="0">
              <a:effectLst/>
              <a:highlight>
                <a:srgbClr val="CCDED6"/>
              </a:highlight>
              <a:latin typeface="Arial" panose="020B0604020202020204" pitchFamily="34" charset="0"/>
            </a:endParaRPr>
          </a:p>
          <a:p>
            <a:pPr marL="0" algn="ctr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6500" b="1" i="0" u="none" strike="noStrike" kern="1200" dirty="0">
                <a:solidFill>
                  <a:srgbClr val="000000"/>
                </a:solidFill>
                <a:effectLst/>
                <a:highlight>
                  <a:srgbClr val="E7EFEC"/>
                </a:highlight>
                <a:latin typeface="Calibri" panose="020F0502020204030204" pitchFamily="34" charset="0"/>
              </a:rPr>
              <a:t>Ветрило  (ветер)</a:t>
            </a:r>
            <a:endParaRPr lang="ru-RU" sz="6500" b="0" i="0" u="none" strike="noStrike" dirty="0">
              <a:effectLst/>
              <a:highlight>
                <a:srgbClr val="E7EFEC"/>
              </a:highlight>
              <a:latin typeface="Arial" panose="020B0604020202020204" pitchFamily="34" charset="0"/>
            </a:endParaRPr>
          </a:p>
          <a:p>
            <a:pPr marL="0" algn="ctr" rtl="0" eaLnBrk="1" fontAlgn="t" latinLnBrk="0" hangingPunct="1">
              <a:spcBef>
                <a:spcPts val="0"/>
              </a:spcBef>
              <a:spcAft>
                <a:spcPts val="0"/>
              </a:spcAft>
            </a:pPr>
            <a:r>
              <a:rPr lang="ru-RU" sz="6500" b="1" i="0" u="none" strike="noStrike" kern="1200" dirty="0">
                <a:solidFill>
                  <a:srgbClr val="000000"/>
                </a:solidFill>
                <a:effectLst/>
                <a:highlight>
                  <a:srgbClr val="CCDED6"/>
                </a:highlight>
                <a:latin typeface="Calibri" panose="020F0502020204030204" pitchFamily="34" charset="0"/>
              </a:rPr>
              <a:t>Брег  (берег</a:t>
            </a:r>
            <a:r>
              <a:rPr lang="ru-RU" sz="2000" b="1" i="0" u="none" strike="noStrike" kern="1200" dirty="0">
                <a:solidFill>
                  <a:srgbClr val="000000"/>
                </a:solidFill>
                <a:effectLst/>
                <a:highlight>
                  <a:srgbClr val="CCDED6"/>
                </a:highlight>
                <a:latin typeface="Calibri" panose="020F0502020204030204" pitchFamily="34" charset="0"/>
              </a:rPr>
              <a:t>)</a:t>
            </a:r>
            <a:endParaRPr lang="ru-RU" sz="1200" b="0" i="0" u="none" strike="noStrike" dirty="0">
              <a:effectLst/>
              <a:highlight>
                <a:srgbClr val="CCDED6"/>
              </a:highlight>
              <a:latin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61137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9F0E3E9-94AE-2788-8EB6-6EB7A65C4182}"/>
              </a:ext>
            </a:extLst>
          </p:cNvPr>
          <p:cNvSpPr txBox="1"/>
          <p:nvPr/>
        </p:nvSpPr>
        <p:spPr>
          <a:xfrm>
            <a:off x="483079" y="534838"/>
            <a:ext cx="11438627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 архаизмами шутить нельзя! </a:t>
            </a:r>
          </a:p>
          <a:p>
            <a:pPr algn="ctr"/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Не следует и пренебрегать ими: дескать, уходят из языка, ну и пусть, забудем их! </a:t>
            </a:r>
          </a:p>
          <a:p>
            <a:pPr algn="ctr"/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Не спешите выносить приговор устаревшим словам. Бывают случаи, когда они возвращаются в язык, вновь вливаются в состав активной лексики. Так было, например, со словами солдат, офицер, прапорщик, министр, советник,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получившими в современном русском языке новую жизнь. </a:t>
            </a:r>
          </a:p>
          <a:p>
            <a:pPr algn="ctr"/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 первые годы революции они успели </a:t>
            </a:r>
            <a:r>
              <a:rPr kumimoji="0" lang="ru-RU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архаизоваться</a:t>
            </a: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но потом вернулись, обретя новое значение.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051787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A0AB11-341A-14A8-2A6E-41DF03DFEB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>
                <a:solidFill>
                  <a:srgbClr val="00B050"/>
                </a:solidFill>
              </a:rPr>
              <a:t>     Остались                                                                                        «Начали</a:t>
            </a:r>
            <a:br>
              <a:rPr lang="ru-RU" sz="2700" b="1" dirty="0">
                <a:solidFill>
                  <a:srgbClr val="00B050"/>
                </a:solidFill>
              </a:rPr>
            </a:br>
            <a:r>
              <a:rPr lang="ru-RU" sz="2700" b="1" dirty="0">
                <a:solidFill>
                  <a:srgbClr val="00B050"/>
                </a:solidFill>
              </a:rPr>
              <a:t>     устаревшими                                                            вторую  жизнь»</a:t>
            </a:r>
            <a:br>
              <a:rPr lang="ru-RU" b="1" dirty="0">
                <a:solidFill>
                  <a:srgbClr val="00B050"/>
                </a:solidFill>
              </a:rPr>
            </a:b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5D9C202-4B4D-4224-8099-98FDBCEF3F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24619" y="2194560"/>
            <a:ext cx="5371381" cy="3977640"/>
          </a:xfrm>
        </p:spPr>
        <p:txBody>
          <a:bodyPr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Ликбез,  лакей  трактир,  камзол,  привратник</a:t>
            </a:r>
          </a:p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72E5DF9-B793-56E1-128F-C622ACDFD5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28273" y="2194560"/>
            <a:ext cx="5055078" cy="3977640"/>
          </a:xfrm>
        </p:spPr>
        <p:txBody>
          <a:bodyPr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Кооперация,  </a:t>
            </a: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губернатор</a:t>
            </a: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частник, </a:t>
            </a: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полицейский</a:t>
            </a: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 </a:t>
            </a: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лицей</a:t>
            </a: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 благотворительность,  </a:t>
            </a: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рождество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6891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174D59B-8582-76A9-2FBF-32613AC1B809}"/>
              </a:ext>
            </a:extLst>
          </p:cNvPr>
          <p:cNvSpPr txBox="1"/>
          <p:nvPr/>
        </p:nvSpPr>
        <p:spPr>
          <a:xfrm>
            <a:off x="741871" y="1605"/>
            <a:ext cx="10127411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ru-RU" sz="5400" b="1" i="0" u="none" strike="noStrike" kern="1200" cap="none" spc="0" normalizeH="0" baseline="0" noProof="0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Устаревшие</a:t>
            </a:r>
            <a:r>
              <a:rPr kumimoji="0" lang="en-US" sz="5400" b="1" i="0" u="none" strike="noStrike" kern="1200" cap="none" spc="0" normalizeH="0" baseline="0" noProof="0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5400" b="1" i="0" u="none" strike="noStrike" kern="1200" cap="none" spc="0" normalizeH="0" baseline="0" noProof="0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слова употребляются в художественной литературе для воссоздания исторической обстановки, передачи национально-культурных традиций русского народа.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076873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7D064E-90E4-EC12-FDA6-3654F101CA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7200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Устаревшие слова</a:t>
            </a:r>
            <a:br>
              <a:rPr lang="ru-RU" b="1" spc="50" dirty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375BDCE-0392-47A9-5C68-0F9693764C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848" y="2794958"/>
            <a:ext cx="10058400" cy="3377242"/>
          </a:xfrm>
        </p:spPr>
        <p:txBody>
          <a:bodyPr/>
          <a:lstStyle/>
          <a:p>
            <a:pPr algn="ctr"/>
            <a:r>
              <a:rPr lang="ru-RU" sz="7200" b="1" dirty="0">
                <a:solidFill>
                  <a:srgbClr val="C00000"/>
                </a:solidFill>
                <a:latin typeface="Monotype Corsiva" pitchFamily="66" charset="0"/>
              </a:rPr>
              <a:t>Историзмы  </a:t>
            </a:r>
          </a:p>
          <a:p>
            <a:pPr algn="ctr"/>
            <a:r>
              <a:rPr lang="ru-RU" sz="7200" b="1" dirty="0">
                <a:solidFill>
                  <a:srgbClr val="0070C0"/>
                </a:solidFill>
                <a:latin typeface="Monotype Corsiva" pitchFamily="66" charset="0"/>
              </a:rPr>
              <a:t>Архаизмы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13754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6E419A64-8987-BF8E-8A2B-0F4D20762D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3F26CEA9-A636-F066-D7C0-77ADC442D81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97147" y="432337"/>
            <a:ext cx="4261449" cy="6267782"/>
          </a:xfrm>
          <a:prstGeom prst="rect">
            <a:avLst/>
          </a:prstGeom>
        </p:spPr>
      </p:pic>
      <p:sp>
        <p:nvSpPr>
          <p:cNvPr id="6" name="Объект 5">
            <a:extLst>
              <a:ext uri="{FF2B5EF4-FFF2-40B4-BE49-F238E27FC236}">
                <a16:creationId xmlns:a16="http://schemas.microsoft.com/office/drawing/2014/main" id="{FF6B8695-0B60-6BD6-E02D-9D5E9DA6D2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484632"/>
            <a:ext cx="5023104" cy="5888736"/>
          </a:xfrm>
        </p:spPr>
        <p:txBody>
          <a:bodyPr>
            <a:norm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 царица налетела 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на Чернавку: 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«Как ты смела обмануть меня?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 в чём?»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Та призналась ей во всём: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Так и так. Царица злая,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Ей рогаткой угрожая,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Положила иль не жить, 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иль царевну погубить.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1076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4C5BA0BC-C860-6F73-46E7-A1E155C8A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484631"/>
            <a:ext cx="10058400" cy="2327579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Историзмы</a:t>
            </a:r>
            <a:r>
              <a:rPr lang="ru-RU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– слова, обозначающие названия таких предметов и явлений, которые перестали существовать в результате развития общества.</a:t>
            </a:r>
            <a:br>
              <a:rPr lang="ru-RU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</a:br>
            <a:endParaRPr lang="ru-RU" sz="3200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F23E6D87-E53A-D670-76DF-62DDFEF88A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8627" y="2404095"/>
            <a:ext cx="2609314" cy="213378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1FEB43F-B865-A14B-B53F-D3E152977B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7659" y="3120828"/>
            <a:ext cx="2316681" cy="373717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2D9572D-AE8C-E72B-C2C1-A98B810682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39715" y="2362107"/>
            <a:ext cx="2883658" cy="273124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43AB931-F391-E8FA-A54D-C797095801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9848" y="5366026"/>
            <a:ext cx="2609314" cy="106926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E8E3441-0F27-1D63-5F65-5E24819C4D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5550" y="2362107"/>
            <a:ext cx="3340898" cy="82303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DDB868C-DEEE-EA2B-B6CA-ECFC10EEE37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31304" y="5432847"/>
            <a:ext cx="2384112" cy="940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3725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C98DCF3-6773-CFB8-AEE3-91E8DFC95D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694" y="1374470"/>
            <a:ext cx="2438611" cy="205453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F02A79B-DAB2-84B3-7141-5E1E7C48B8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8437" y="4288108"/>
            <a:ext cx="1767993" cy="23654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72E6209-52DB-B8E5-17BD-90251B0B00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81533" y="4032053"/>
            <a:ext cx="1524132" cy="245080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16535FF-7AD6-FD3C-347E-9AC445EA7C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8984" y="3861351"/>
            <a:ext cx="2060627" cy="279221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203C650-D962-FAED-84BE-959FA5B7C9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89153" y="1499221"/>
            <a:ext cx="3584759" cy="190821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AFAA62A-1256-05E8-075C-20E5DC84569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0382" y="1814289"/>
            <a:ext cx="3694496" cy="1780186"/>
          </a:xfrm>
          <a:prstGeom prst="rect">
            <a:avLst/>
          </a:prstGeom>
        </p:spPr>
      </p:pic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7BF43EB0-F8F2-FD99-9267-362A1C07BF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185763"/>
            <a:ext cx="10058400" cy="190821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Подберите устаревшие слова (историзмы)</a:t>
            </a:r>
            <a:br>
              <a:rPr lang="ru-RU" dirty="0"/>
            </a:br>
            <a:endParaRPr lang="ru-RU" dirty="0"/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id="{F1B05765-4487-C290-FE30-56FC1A4C94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02721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C98DCF3-6773-CFB8-AEE3-91E8DFC95D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694" y="1374470"/>
            <a:ext cx="2438611" cy="205453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F02A79B-DAB2-84B3-7141-5E1E7C48B8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8437" y="4288108"/>
            <a:ext cx="1767993" cy="23654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72E6209-52DB-B8E5-17BD-90251B0B00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81533" y="4032053"/>
            <a:ext cx="1524132" cy="245080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16535FF-7AD6-FD3C-347E-9AC445EA7C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8984" y="3861351"/>
            <a:ext cx="2060627" cy="279221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203C650-D962-FAED-84BE-959FA5B7C9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89153" y="1499221"/>
            <a:ext cx="3584759" cy="190821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AFAA62A-1256-05E8-075C-20E5DC84569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0382" y="1814289"/>
            <a:ext cx="3694496" cy="1780186"/>
          </a:xfrm>
          <a:prstGeom prst="rect">
            <a:avLst/>
          </a:prstGeom>
        </p:spPr>
      </p:pic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7BF43EB0-F8F2-FD99-9267-362A1C07BF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185763"/>
            <a:ext cx="10058400" cy="190821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Подберите устаревшие слова (историзмы)</a:t>
            </a:r>
            <a:br>
              <a:rPr lang="ru-RU" dirty="0"/>
            </a:br>
            <a:endParaRPr lang="ru-RU" dirty="0"/>
          </a:p>
        </p:txBody>
      </p:sp>
      <p:pic>
        <p:nvPicPr>
          <p:cNvPr id="2" name="Объект 1">
            <a:extLst>
              <a:ext uri="{FF2B5EF4-FFF2-40B4-BE49-F238E27FC236}">
                <a16:creationId xmlns:a16="http://schemas.microsoft.com/office/drawing/2014/main" id="{B413EB97-6BEB-1CD5-09DC-E0035783DC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8"/>
          <a:stretch>
            <a:fillRect/>
          </a:stretch>
        </p:blipFill>
        <p:spPr>
          <a:xfrm>
            <a:off x="2898497" y="2424280"/>
            <a:ext cx="6401355" cy="3444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4189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4A1731C-CF54-3823-D1B7-B99316A99F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4561" y="4387884"/>
            <a:ext cx="2615411" cy="198137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3A89B80-A174-FE47-FC43-AAF925EFC0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4667" y="1662904"/>
            <a:ext cx="1822862" cy="404809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8621EC3-DCA0-F7B4-CD15-B32AB95CA4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721" y="467649"/>
            <a:ext cx="2286198" cy="343234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E49C807-A9CA-23EF-9A87-7AB27D1128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13017" y="202451"/>
            <a:ext cx="1792379" cy="396274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93AC0FB-FBED-7308-9A30-596F309E2F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50793" y="3429000"/>
            <a:ext cx="2828789" cy="312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2272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4A1731C-CF54-3823-D1B7-B99316A99F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4561" y="4387884"/>
            <a:ext cx="2615411" cy="198137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3A89B80-A174-FE47-FC43-AAF925EFC0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4667" y="1662904"/>
            <a:ext cx="1822862" cy="404809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8621EC3-DCA0-F7B4-CD15-B32AB95CA4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721" y="467649"/>
            <a:ext cx="2286198" cy="343234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E49C807-A9CA-23EF-9A87-7AB27D1128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13017" y="202451"/>
            <a:ext cx="1792379" cy="396274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93AC0FB-FBED-7308-9A30-596F309E2F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50793" y="3429000"/>
            <a:ext cx="2828789" cy="3121423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467BF2A-C61D-BC13-27F1-476D4E8948E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50793" y="1298488"/>
            <a:ext cx="8114323" cy="4261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1156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6B3B8A-719B-72CF-0214-68D14F475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 Black" pitchFamily="34" charset="0"/>
              </a:rPr>
              <a:t>Выпишите историзмы</a:t>
            </a:r>
            <a:br>
              <a:rPr lang="ru-RU" b="1" dirty="0">
                <a:solidFill>
                  <a:srgbClr val="C00000"/>
                </a:solidFill>
                <a:latin typeface="Arial Black" pitchFamily="34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4EF084-CFC9-4831-83E8-D25631B411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621766"/>
            <a:ext cx="10213848" cy="455043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b="1" dirty="0">
                <a:solidFill>
                  <a:srgbClr val="00B050"/>
                </a:solidFill>
              </a:rPr>
              <a:t>Челобитчикам,                воевод,                   поместье,      воеводы,       к царю, боярские,               без сыску, </a:t>
            </a:r>
          </a:p>
          <a:p>
            <a:pPr marL="0" indent="0" algn="ctr">
              <a:buNone/>
            </a:pPr>
            <a:r>
              <a:rPr lang="ru-RU" sz="6000" b="1" dirty="0">
                <a:solidFill>
                  <a:srgbClr val="00B050"/>
                </a:solidFill>
              </a:rPr>
              <a:t>стольники,    дворяне</a:t>
            </a:r>
          </a:p>
        </p:txBody>
      </p:sp>
    </p:spTree>
    <p:extLst>
      <p:ext uri="{BB962C8B-B14F-4D97-AF65-F5344CB8AC3E}">
        <p14:creationId xmlns:p14="http://schemas.microsoft.com/office/powerpoint/2010/main" val="406296367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Дерево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Дерево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Дерево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TM03090434[[fn=Дерево]]</Template>
  <TotalTime>34</TotalTime>
  <Words>462</Words>
  <Application>Microsoft Office PowerPoint</Application>
  <PresentationFormat>Широкоэкранный</PresentationFormat>
  <Paragraphs>68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6" baseType="lpstr">
      <vt:lpstr>Arial</vt:lpstr>
      <vt:lpstr>Arial Black</vt:lpstr>
      <vt:lpstr>Calibri</vt:lpstr>
      <vt:lpstr>Cambria</vt:lpstr>
      <vt:lpstr>Monotype Corsiva</vt:lpstr>
      <vt:lpstr>Rockwell</vt:lpstr>
      <vt:lpstr>Rockwell Condensed</vt:lpstr>
      <vt:lpstr>Wingdings</vt:lpstr>
      <vt:lpstr>Дерево</vt:lpstr>
      <vt:lpstr>«Устаревшие слова»</vt:lpstr>
      <vt:lpstr>Устаревшие слова </vt:lpstr>
      <vt:lpstr>Презентация PowerPoint</vt:lpstr>
      <vt:lpstr>Историзмы – слова, обозначающие названия таких предметов и явлений, которые перестали существовать в результате развития общества. </vt:lpstr>
      <vt:lpstr>Подберите устаревшие слова (историзмы) </vt:lpstr>
      <vt:lpstr>Подберите устаревшие слова (историзмы) </vt:lpstr>
      <vt:lpstr>Презентация PowerPoint</vt:lpstr>
      <vt:lpstr>Презентация PowerPoint</vt:lpstr>
      <vt:lpstr>Выпишите историзмы </vt:lpstr>
      <vt:lpstr>Презентация PowerPoint</vt:lpstr>
      <vt:lpstr>Архаизмы – слова, вышедшие из употребления вследствие замены их новыми, например: </vt:lpstr>
      <vt:lpstr>Замените устаревшие слова, обозначающие части тела,  современными  словами </vt:lpstr>
      <vt:lpstr>Выпишите слова в два столбика «историзмы»,      «архаизмы»: </vt:lpstr>
      <vt:lpstr>Презентация PowerPoint</vt:lpstr>
      <vt:lpstr>Презентация PowerPoint</vt:lpstr>
      <vt:lpstr>     Остались                                                                                        «Начали      устаревшими                                                            вторую  жизнь»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Татьяна Кочеткова</dc:creator>
  <cp:lastModifiedBy>Татьяна Кочеткова</cp:lastModifiedBy>
  <cp:revision>2</cp:revision>
  <dcterms:created xsi:type="dcterms:W3CDTF">2024-06-07T01:21:32Z</dcterms:created>
  <dcterms:modified xsi:type="dcterms:W3CDTF">2024-06-07T02:20:44Z</dcterms:modified>
</cp:coreProperties>
</file>