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3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89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C881-412C-4677-912D-4EE61DE78217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47E0-1335-4AE3-927B-E159E9318D9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137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C881-412C-4677-912D-4EE61DE78217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47E0-1335-4AE3-927B-E159E931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268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C881-412C-4677-912D-4EE61DE78217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47E0-1335-4AE3-927B-E159E931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7489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C881-412C-4677-912D-4EE61DE78217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47E0-1335-4AE3-927B-E159E9318D9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033500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C881-412C-4677-912D-4EE61DE78217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47E0-1335-4AE3-927B-E159E931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0742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C881-412C-4677-912D-4EE61DE78217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47E0-1335-4AE3-927B-E159E9318D9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961794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C881-412C-4677-912D-4EE61DE78217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47E0-1335-4AE3-927B-E159E931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676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C881-412C-4677-912D-4EE61DE78217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47E0-1335-4AE3-927B-E159E931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3957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C881-412C-4677-912D-4EE61DE78217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47E0-1335-4AE3-927B-E159E931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67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C881-412C-4677-912D-4EE61DE78217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47E0-1335-4AE3-927B-E159E931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248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C881-412C-4677-912D-4EE61DE78217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47E0-1335-4AE3-927B-E159E931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75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C881-412C-4677-912D-4EE61DE78217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47E0-1335-4AE3-927B-E159E931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443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C881-412C-4677-912D-4EE61DE78217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47E0-1335-4AE3-927B-E159E931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470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C881-412C-4677-912D-4EE61DE78217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47E0-1335-4AE3-927B-E159E931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830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C881-412C-4677-912D-4EE61DE78217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47E0-1335-4AE3-927B-E159E931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540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C881-412C-4677-912D-4EE61DE78217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47E0-1335-4AE3-927B-E159E931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023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4C881-412C-4677-912D-4EE61DE78217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147E0-1335-4AE3-927B-E159E931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552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7E4C881-412C-4677-912D-4EE61DE78217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4A147E0-1335-4AE3-927B-E159E9318D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5516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CVT\AppData\Local\Temp\Rar$EXa4760.28574\dist\index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CVT\AppData\Local\Temp\Rar$EXa6840.16327\dist\index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CVT\AppData\Local\Temp\Rar$EXa2980.31429\dist\index.html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4AEEF5-E76A-4892-BF31-6FDB0209C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292A0F0-C6C7-4E2A-B98A-BA81E5AF4A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69" y="241397"/>
            <a:ext cx="11367084" cy="6150072"/>
          </a:xfrm>
        </p:spPr>
      </p:pic>
    </p:spTree>
    <p:extLst>
      <p:ext uri="{BB962C8B-B14F-4D97-AF65-F5344CB8AC3E}">
        <p14:creationId xmlns:p14="http://schemas.microsoft.com/office/powerpoint/2010/main" val="3231718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2284D55-09D4-4134-8AE3-A343692D6AE9}"/>
              </a:ext>
            </a:extLst>
          </p:cNvPr>
          <p:cNvSpPr/>
          <p:nvPr/>
        </p:nvSpPr>
        <p:spPr>
          <a:xfrm>
            <a:off x="494520" y="116224"/>
            <a:ext cx="10935480" cy="6429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39470" marR="76200" indent="359410" algn="just">
              <a:lnSpc>
                <a:spcPct val="115000"/>
              </a:lnSpc>
              <a:spcBef>
                <a:spcPts val="235"/>
              </a:spcBef>
              <a:spcAft>
                <a:spcPts val="0"/>
              </a:spcAft>
            </a:pP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годы Великой Отечественной войны Крым и Севастополь становятся театром военных действий. Главная база Черноморского флота вновь выдерживает продолжительную оборону. Вечной славой покрыла себя советская морская пехота в десантных операциях в Крыму: Евпаторийской и </a:t>
            </a:r>
            <a:r>
              <a:rPr lang="ru-RU" sz="2400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Керченско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Феодосийской. Чёрные бушлаты не раз вступали в бой с противником, вооружённым тяжёлой техникой и имеющим многократное численное превосходство. Примером мужества и стойкости стали действия подземного гарнизона </a:t>
            </a:r>
            <a:r>
              <a:rPr lang="ru-RU" sz="2400" i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Аджимушкайских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каменоломен. Храбро сражались в горах</a:t>
            </a:r>
            <a:r>
              <a:rPr lang="ru-RU" sz="2400" i="1" spc="-7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Крыма</a:t>
            </a:r>
            <a:r>
              <a:rPr lang="ru-RU" sz="2400" i="1" spc="-6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отряды</a:t>
            </a:r>
            <a:r>
              <a:rPr lang="ru-RU" sz="2400" i="1" spc="-7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партизан.</a:t>
            </a:r>
            <a:r>
              <a:rPr lang="ru-RU" sz="2400" i="1" spc="-7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Все</a:t>
            </a:r>
            <a:r>
              <a:rPr lang="ru-RU" sz="2400" i="1" spc="-7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они</a:t>
            </a:r>
            <a:r>
              <a:rPr lang="ru-RU" sz="2400" i="1" spc="-7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приблизили</a:t>
            </a:r>
            <a:r>
              <a:rPr lang="ru-RU" sz="2400" i="1" spc="-6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тот</a:t>
            </a:r>
            <a:r>
              <a:rPr lang="ru-RU" sz="2400" i="1" spc="-6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день,</a:t>
            </a:r>
            <a:r>
              <a:rPr lang="ru-RU" sz="2400" i="1" spc="-7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когда</a:t>
            </a:r>
            <a:r>
              <a:rPr lang="ru-RU" sz="2400" i="1" spc="-6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2400" i="1" spc="-7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апреля 1944 года на горе Митридат взвилось красное знамя над освобождённой Керчью, а менее чем через месяц такое же знамя развернули солдаты- освободители над Сапун-горой в Севастополе. Именно в Крыму в 1945 году состоялась</a:t>
            </a:r>
            <a:r>
              <a:rPr lang="ru-RU" sz="2400" i="1" spc="-9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Ялтинская</a:t>
            </a:r>
            <a:r>
              <a:rPr lang="ru-RU" sz="2400" i="1" spc="-8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конференция,</a:t>
            </a:r>
            <a:r>
              <a:rPr lang="ru-RU" sz="2400" i="1" spc="-9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ru-RU" sz="2400" i="1" spc="-8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несколько</a:t>
            </a:r>
            <a:r>
              <a:rPr lang="ru-RU" sz="2400" i="1" spc="-9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десятилетий</a:t>
            </a:r>
            <a:r>
              <a:rPr lang="ru-RU" sz="2400" i="1" spc="-85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определившая принципы послевоенного мироустройства.</a:t>
            </a:r>
            <a:endParaRPr lang="ru-RU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522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3567EAF-6E9B-4EFA-8893-D8FB61E0C864}"/>
              </a:ext>
            </a:extLst>
          </p:cNvPr>
          <p:cNvSpPr/>
          <p:nvPr/>
        </p:nvSpPr>
        <p:spPr>
          <a:xfrm>
            <a:off x="979714" y="1166327"/>
            <a:ext cx="8164286" cy="2312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39470" marR="78105" indent="359410" algn="just">
              <a:lnSpc>
                <a:spcPct val="115000"/>
              </a:lnSpc>
              <a:spcBef>
                <a:spcPts val="1310"/>
              </a:spcBef>
              <a:spcAft>
                <a:spcPts val="0"/>
              </a:spcAft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Послушаем интервью митрополита Симферопольского и Крымского Тихона (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Шевкунова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об истории Севастополя и Крыма и их значении в истории России.</a:t>
            </a:r>
          </a:p>
        </p:txBody>
      </p:sp>
    </p:spTree>
    <p:extLst>
      <p:ext uri="{BB962C8B-B14F-4D97-AF65-F5344CB8AC3E}">
        <p14:creationId xmlns:p14="http://schemas.microsoft.com/office/powerpoint/2010/main" val="18119136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1E1D9BD-0D26-4B50-B222-14FBAF8F7242}"/>
              </a:ext>
            </a:extLst>
          </p:cNvPr>
          <p:cNvSpPr/>
          <p:nvPr/>
        </p:nvSpPr>
        <p:spPr>
          <a:xfrm>
            <a:off x="883298" y="828369"/>
            <a:ext cx="10490718" cy="9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39470" marR="84455" indent="359410" algn="just">
              <a:lnSpc>
                <a:spcPct val="115000"/>
              </a:lnSpc>
              <a:spcBef>
                <a:spcPts val="1290"/>
              </a:spcBef>
              <a:spcAft>
                <a:spcPts val="0"/>
              </a:spcAft>
            </a:pPr>
            <a:r>
              <a:rPr lang="ru-RU" sz="240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Ребята, в чём проявляется значимость и ценность Крыма для </a:t>
            </a:r>
            <a:r>
              <a:rPr lang="ru-RU" sz="2400" spc="-1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России?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08DCD11-8373-4322-88B0-687F41D8DF14}"/>
              </a:ext>
            </a:extLst>
          </p:cNvPr>
          <p:cNvSpPr/>
          <p:nvPr/>
        </p:nvSpPr>
        <p:spPr>
          <a:xfrm>
            <a:off x="1135224" y="2325237"/>
            <a:ext cx="10145486" cy="1539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39470" marR="73025" indent="359410" algn="just">
              <a:lnSpc>
                <a:spcPct val="115000"/>
              </a:lnSpc>
              <a:spcBef>
                <a:spcPts val="395"/>
              </a:spcBef>
              <a:spcAft>
                <a:spcPts val="0"/>
              </a:spcAft>
            </a:pPr>
            <a:r>
              <a:rPr lang="ru-RU" sz="280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Крым – это неотъемлемая часть</a:t>
            </a:r>
            <a:r>
              <a:rPr lang="ru-RU" sz="2800" spc="-8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России,</a:t>
            </a:r>
            <a:r>
              <a:rPr lang="ru-RU" sz="2800" spc="-75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её</a:t>
            </a:r>
            <a:r>
              <a:rPr lang="ru-RU" sz="2800" spc="-7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многовековой</a:t>
            </a:r>
            <a:r>
              <a:rPr lang="ru-RU" sz="2800" spc="-75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истории.</a:t>
            </a:r>
            <a:r>
              <a:rPr lang="ru-RU" sz="2800" spc="-8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Мы</a:t>
            </a:r>
            <a:r>
              <a:rPr lang="ru-RU" sz="2800" spc="-75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гордимся</a:t>
            </a:r>
            <a:r>
              <a:rPr lang="ru-RU" sz="2800" spc="-75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мужеством</a:t>
            </a:r>
            <a:r>
              <a:rPr lang="ru-RU" sz="2800" spc="-75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800" spc="-75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героизмом крымчан, бережно храним память об истории Крыма.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95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029A787-556D-4193-9B48-EE850AE293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1147004" cy="382088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3200" dirty="0"/>
              <a:t>За годы нахождения в составе Украины инфраструктура полуострова пришла в абсолютный упадок. С марта 2014 года началось активное восстановление экономики и инфраструктуры Крыма и Севастополя. </a:t>
            </a:r>
          </a:p>
          <a:p>
            <a:pPr marL="0" indent="0">
              <a:buNone/>
            </a:pPr>
            <a:r>
              <a:rPr lang="ru-RU" sz="3200" dirty="0"/>
              <a:t>За 10 лет было реализовано множество проектов, которые невозможно было осуществить до воссоединения с Россией. Ребята, кто из вас был в Крыму? </a:t>
            </a:r>
          </a:p>
          <a:p>
            <a:pPr marL="0" indent="0">
              <a:buNone/>
            </a:pPr>
            <a:r>
              <a:rPr lang="ru-RU" sz="3300" dirty="0"/>
              <a:t>Давайте посмотрим, как преобразились Крым и Севастополь за 10 лет.</a:t>
            </a:r>
          </a:p>
          <a:p>
            <a:pPr marL="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12098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396CFF1-6DF4-4A90-A981-C5C92009E9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563" y="396551"/>
            <a:ext cx="11594874" cy="5593702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2400" dirty="0"/>
              <a:t>Значение развитие Крыма и Севастополя имеет для России .</a:t>
            </a:r>
          </a:p>
          <a:p>
            <a:pPr marL="0" indent="0">
              <a:buNone/>
            </a:pPr>
            <a:r>
              <a:rPr lang="ru-RU" sz="2400" dirty="0"/>
              <a:t>Десятилетний период с момента возвращения Крыма и Севастополя в состав России способствовал экономическому и культурному возрождению полуострова, и это придало импульс развитию и страны в целом (строительство Крымского моста и трассы «Таврида» способствовало развитию российского внутреннего туризма, более удобной транспортной логистике. Крым вносит существенный вклад в развитие российского здравоохранения и санаторно-курортного лечения, сельского хозяйства (ягоды, фрукты, зерно, подсолнечник), машиностроения, энергетики и т.д.)</a:t>
            </a:r>
          </a:p>
          <a:p>
            <a:pPr marL="0" indent="0">
              <a:buNone/>
            </a:pPr>
            <a:r>
              <a:rPr lang="ru-RU" sz="2400" dirty="0"/>
              <a:t>Для многих туристов поездка в Крым – это пляжный отдых: особый воздух, много солнца и моря! Но Крым – это ещё и древнейшие города, храмы с тысячелетней историей, императорские дворцы, цветные озёра, горы на месте вулканов, водопады и пещеры. Крым – это история, которую нужно знать каждому!</a:t>
            </a:r>
          </a:p>
          <a:p>
            <a:r>
              <a:rPr lang="en-US" dirty="0">
                <a:hlinkClick r:id="rId2" action="ppaction://hlinkfile"/>
              </a:rPr>
              <a:t>file:///C:/Users/CVT/AppData/Local/Temp/Rar$EXa4760.28574/dist/index.html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461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A6350A3-4722-406F-899D-D744BD5C8E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800"/>
            <a:ext cx="10279257" cy="4184780"/>
          </a:xfrm>
        </p:spPr>
        <p:txBody>
          <a:bodyPr/>
          <a:lstStyle/>
          <a:p>
            <a:r>
              <a:rPr lang="ru-RU" sz="2400" b="1" dirty="0"/>
              <a:t>Ребята, 18 марта мы отмечаем праздник, который стал государственным совсем недавно. В этом году ему исполняется 10 лет. Это – День воссоединения Крыма и Севастополя с Россией.</a:t>
            </a:r>
          </a:p>
          <a:p>
            <a:r>
              <a:rPr lang="ru-RU" sz="2400" b="1" dirty="0"/>
              <a:t>Давайте перенесёмся на 10 лет назад в тот самый момент, когда по образному выражению Президента России В. В. Путина, Крым и Севастополь вернулись «в родную гавань».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5145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AE821ED-2CD9-4195-A4AF-F72E1C71A2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10960392" cy="4567335"/>
          </a:xfrm>
        </p:spPr>
        <p:txBody>
          <a:bodyPr>
            <a:normAutofit lnSpcReduction="10000"/>
          </a:bodyPr>
          <a:lstStyle/>
          <a:p>
            <a:r>
              <a:rPr lang="ru-RU" sz="2800" dirty="0"/>
              <a:t>несмотря на то, что после распада Советского Союза в 1991 году Крым оказался в составе Украины, абсолютное большинство многонационального населения полуострова было русскоговорящим. </a:t>
            </a:r>
          </a:p>
          <a:p>
            <a:r>
              <a:rPr lang="ru-RU" sz="2800" dirty="0"/>
              <a:t>Для крымчан язык Пушкина и Толстого – всегда был родным языком, поэтому, когда власти Украины взяли курс на запрет русского языка, намеренно стали искажать факты нашей общей истории, жители Севастополя и Крыма выходили на акции протеста, отстаивая своё право говорить и учиться на русском языке, защищая свои ценности и традиции</a:t>
            </a:r>
          </a:p>
        </p:txBody>
      </p:sp>
    </p:spTree>
    <p:extLst>
      <p:ext uri="{BB962C8B-B14F-4D97-AF65-F5344CB8AC3E}">
        <p14:creationId xmlns:p14="http://schemas.microsoft.com/office/powerpoint/2010/main" val="3807671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5">
            <a:extLst>
              <a:ext uri="{FF2B5EF4-FFF2-40B4-BE49-F238E27FC236}">
                <a16:creationId xmlns:a16="http://schemas.microsoft.com/office/drawing/2014/main" id="{23B18A85-0916-48F6-B0A9-687C83463A0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0612" y="214605"/>
            <a:ext cx="11678596" cy="644745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3EE8ED-5092-4E93-80DB-FE36AA107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4302" y="1327192"/>
            <a:ext cx="10867086" cy="1507067"/>
          </a:xfrm>
        </p:spPr>
        <p:txBody>
          <a:bodyPr>
            <a:normAutofit fontScale="90000"/>
          </a:bodyPr>
          <a:lstStyle/>
          <a:p>
            <a:r>
              <a:rPr lang="en-US" dirty="0">
                <a:hlinkClick r:id="rId3" action="ppaction://hlinkfile"/>
              </a:rPr>
              <a:t>file:///C:/Users/CVT/AppData/Local/Temp/Rar$EXa6840.16327/dist/index.html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5510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6CF7736-7997-4630-B293-35F0DD8F4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1" y="685800"/>
            <a:ext cx="11156335" cy="4548673"/>
          </a:xfrm>
        </p:spPr>
        <p:txBody>
          <a:bodyPr/>
          <a:lstStyle/>
          <a:p>
            <a:r>
              <a:rPr lang="ru-RU" sz="3600" dirty="0"/>
              <a:t>Возвращение Крыма и Севастополя принято считать восстановлением исторической справедливости, поскольку история России, история Русского мира неразрывно связаны с Крымским </a:t>
            </a:r>
            <a:r>
              <a:rPr lang="ru-RU" sz="3600" dirty="0" err="1"/>
              <a:t>полустровом</a:t>
            </a:r>
            <a:r>
              <a:rPr lang="ru-RU" sz="3600" dirty="0"/>
              <a:t>, с его историей и культурой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10074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3C8B38B-5C7F-415C-B33A-2E3867EA7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1"/>
            <a:ext cx="11147004" cy="3466322"/>
          </a:xfrm>
        </p:spPr>
        <p:txBody>
          <a:bodyPr>
            <a:normAutofit lnSpcReduction="10000"/>
          </a:bodyPr>
          <a:lstStyle/>
          <a:p>
            <a:r>
              <a:rPr lang="ru-RU" sz="3200" dirty="0"/>
              <a:t>За последние годы поток туристов в Крым увеличился в 2,5 раза. Несомненно, ещё и потому, что люди хотят узнать больше интересных фактов об этой земле и увидеть удивительно красивые места.</a:t>
            </a:r>
            <a:br>
              <a:rPr lang="ru-RU" sz="3200" dirty="0"/>
            </a:br>
            <a:r>
              <a:rPr lang="ru-RU" sz="3200" dirty="0"/>
              <a:t>Давайте и мы совершим историческое путешествие по Крымскому полуострову.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2067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6">
            <a:extLst>
              <a:ext uri="{FF2B5EF4-FFF2-40B4-BE49-F238E27FC236}">
                <a16:creationId xmlns:a16="http://schemas.microsoft.com/office/drawing/2014/main" id="{0E30DEC3-6CC5-45B7-96FD-6AB7396A5A4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6511" y="133985"/>
            <a:ext cx="11465754" cy="672401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ED0850-0BD5-4F96-AC21-93AC56533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7437" y="1818777"/>
            <a:ext cx="8534400" cy="1507067"/>
          </a:xfrm>
        </p:spPr>
        <p:txBody>
          <a:bodyPr>
            <a:normAutofit fontScale="90000"/>
          </a:bodyPr>
          <a:lstStyle/>
          <a:p>
            <a:r>
              <a:rPr lang="en-US" dirty="0">
                <a:hlinkClick r:id="rId3" action="ppaction://hlinkfile"/>
              </a:rPr>
              <a:t>file:///C:/Users/CVT/AppData/Local/Temp/Rar$EXa2980.31429/dist/index.html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7222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FCB268-F518-44F2-BEE6-C781D02A1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2D1AA2-81E2-460A-8032-EE18E2F5E4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Image 7">
            <a:extLst>
              <a:ext uri="{FF2B5EF4-FFF2-40B4-BE49-F238E27FC236}">
                <a16:creationId xmlns:a16="http://schemas.microsoft.com/office/drawing/2014/main" id="{E3815D16-8B5E-4C52-AFAB-50584BDBDB7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7911" y="0"/>
            <a:ext cx="11066106" cy="664459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95243BF-D13E-477B-B0E2-13B8B1A6F1A7}"/>
              </a:ext>
            </a:extLst>
          </p:cNvPr>
          <p:cNvSpPr/>
          <p:nvPr/>
        </p:nvSpPr>
        <p:spPr>
          <a:xfrm>
            <a:off x="4951412" y="457201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Здесь, в Херсонесе Таврическом, князь Владимир принял крещение в 988 году. Формирование Древнерусского государства в IX–X веках</a:t>
            </a:r>
            <a:r>
              <a:rPr lang="ru-RU" spc="-5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было</a:t>
            </a:r>
            <a:r>
              <a:rPr lang="ru-RU" spc="-4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сложным</a:t>
            </a:r>
            <a:r>
              <a:rPr lang="ru-RU" spc="-5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процессом,</a:t>
            </a:r>
            <a:r>
              <a:rPr lang="ru-RU" spc="-5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pc="-6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принятие</a:t>
            </a:r>
            <a:r>
              <a:rPr lang="ru-RU" spc="-5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здесь,</a:t>
            </a:r>
            <a:r>
              <a:rPr lang="ru-RU" spc="-5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ru-RU" spc="-5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Крымском</a:t>
            </a:r>
            <a:r>
              <a:rPr lang="ru-RU" spc="-6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полуострове, христианства было важной частью его становления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8A3F537-0C26-45EC-9556-29829BD06502}"/>
              </a:ext>
            </a:extLst>
          </p:cNvPr>
          <p:cNvSpPr/>
          <p:nvPr/>
        </p:nvSpPr>
        <p:spPr>
          <a:xfrm>
            <a:off x="3934408" y="212079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198880" algn="just">
              <a:spcBef>
                <a:spcPts val="395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Сегодня</a:t>
            </a:r>
            <a:r>
              <a:rPr lang="ru-RU" spc="-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«Херсонес</a:t>
            </a:r>
            <a:r>
              <a:rPr lang="ru-RU" spc="-5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Таврический»</a:t>
            </a:r>
            <a:r>
              <a:rPr lang="ru-RU" spc="-3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ru-RU" spc="-4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это</a:t>
            </a:r>
            <a:r>
              <a:rPr lang="ru-RU" spc="-5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музей</a:t>
            </a:r>
            <a:r>
              <a:rPr lang="ru-RU" spc="-4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под</a:t>
            </a:r>
            <a:r>
              <a:rPr lang="ru-RU" spc="-4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открытым</a:t>
            </a:r>
            <a:r>
              <a:rPr lang="ru-RU" spc="-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небом,</a:t>
            </a:r>
            <a:r>
              <a:rPr lang="ru-RU" spc="-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один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</a:t>
            </a:r>
            <a:r>
              <a:rPr lang="ru-RU" spc="-4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главных</a:t>
            </a:r>
            <a:r>
              <a:rPr lang="ru-RU" spc="-3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исторических</a:t>
            </a:r>
            <a:r>
              <a:rPr lang="ru-RU" spc="-2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pc="-4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культурных</a:t>
            </a:r>
            <a:r>
              <a:rPr lang="ru-RU" spc="-3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центров</a:t>
            </a:r>
            <a:r>
              <a:rPr lang="ru-RU" spc="-25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pc="-1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России.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A5C62B2-721C-40A5-99F9-E8B20E27CA5E}"/>
              </a:ext>
            </a:extLst>
          </p:cNvPr>
          <p:cNvSpPr/>
          <p:nvPr/>
        </p:nvSpPr>
        <p:spPr>
          <a:xfrm>
            <a:off x="817983" y="677586"/>
            <a:ext cx="609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«Херсонес».</a:t>
            </a:r>
            <a:r>
              <a:rPr lang="ru-RU" i="1" spc="-9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988</a:t>
            </a:r>
            <a:r>
              <a:rPr lang="ru-RU" b="1" spc="-85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1057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8">
            <a:extLst>
              <a:ext uri="{FF2B5EF4-FFF2-40B4-BE49-F238E27FC236}">
                <a16:creationId xmlns:a16="http://schemas.microsoft.com/office/drawing/2014/main" id="{B5465C46-6481-4282-B8DA-6C3CABC999D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8404" y="202523"/>
            <a:ext cx="11915192" cy="645295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0FBE48A-1D6C-4F64-8BDF-EF0A4CB96C2F}"/>
              </a:ext>
            </a:extLst>
          </p:cNvPr>
          <p:cNvSpPr/>
          <p:nvPr/>
        </p:nvSpPr>
        <p:spPr>
          <a:xfrm>
            <a:off x="-609600" y="299968"/>
            <a:ext cx="6096000" cy="4844468"/>
          </a:xfrm>
          <a:prstGeom prst="rect">
            <a:avLst/>
          </a:prstGeom>
        </p:spPr>
        <p:txBody>
          <a:bodyPr>
            <a:spAutoFit/>
          </a:bodyPr>
          <a:lstStyle/>
          <a:p>
            <a:pPr marL="839470" marR="78105" indent="35941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i="1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«Черноморский флот»</a:t>
            </a:r>
            <a:r>
              <a:rPr lang="ru-RU" b="1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1783 год.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Эпоха правления Екатерины Великой. Российская империя включает Крым в свой состав. Выход к Чёрному морю открывал для России широкие возможности для</a:t>
            </a:r>
            <a:r>
              <a:rPr lang="ru-RU" spc="-45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развития</a:t>
            </a:r>
            <a:r>
              <a:rPr lang="ru-RU" spc="-45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торговли,</a:t>
            </a:r>
            <a:r>
              <a:rPr lang="ru-RU" spc="-5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хозяйственного</a:t>
            </a:r>
            <a:r>
              <a:rPr lang="ru-RU" spc="-45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освоения</a:t>
            </a:r>
            <a:r>
              <a:rPr lang="ru-RU" spc="-45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новых</a:t>
            </a:r>
            <a:r>
              <a:rPr lang="ru-RU" spc="-45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земель,</a:t>
            </a:r>
            <a:r>
              <a:rPr lang="ru-RU" spc="-45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укрепления</a:t>
            </a:r>
            <a:r>
              <a:rPr lang="ru-RU" spc="-35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её положения на международной арене.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39470" marR="79375" indent="35941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pc="-9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этом</a:t>
            </a:r>
            <a:r>
              <a:rPr lang="ru-RU" spc="-85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же</a:t>
            </a:r>
            <a:r>
              <a:rPr lang="ru-RU" spc="-9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году</a:t>
            </a:r>
            <a:r>
              <a:rPr lang="ru-RU" spc="-85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основан</a:t>
            </a:r>
            <a:r>
              <a:rPr lang="ru-RU" spc="-9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город,</a:t>
            </a:r>
            <a:r>
              <a:rPr lang="ru-RU" spc="-85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который</a:t>
            </a:r>
            <a:r>
              <a:rPr lang="ru-RU" spc="-9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pc="-85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будущем</a:t>
            </a:r>
            <a:r>
              <a:rPr lang="ru-RU" spc="-9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получит</a:t>
            </a:r>
            <a:r>
              <a:rPr lang="ru-RU" spc="-85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звание</a:t>
            </a:r>
            <a:r>
              <a:rPr lang="ru-RU" spc="-90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города- героя и станет символом Черноморского флота. Что это за город? (Севастополь – главная база русского </a:t>
            </a:r>
            <a:r>
              <a:rPr lang="ru-RU" dirty="0" err="1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черномроского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флота</a:t>
            </a:r>
          </a:p>
          <a:p>
            <a:pPr marL="839470" marR="79375" indent="359410" algn="just">
              <a:lnSpc>
                <a:spcPct val="115000"/>
              </a:lnSpc>
              <a:spcBef>
                <a:spcPts val="5"/>
              </a:spcBef>
              <a:spcAft>
                <a:spcPts val="0"/>
              </a:spcAft>
            </a:pPr>
            <a:r>
              <a:rPr lang="ru-RU" dirty="0"/>
              <a:t>Севастополь ещё называют патриотической столицей Россией</a:t>
            </a:r>
            <a:r>
              <a:rPr lang="ru-RU" dirty="0">
                <a:solidFill>
                  <a:srgbClr val="231F2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432690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64</TotalTime>
  <Words>831</Words>
  <Application>Microsoft Office PowerPoint</Application>
  <PresentationFormat>Широкоэкранный</PresentationFormat>
  <Paragraphs>25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file:///C:/Users/CVT/AppData/Local/Temp/Rar$EXa6840.16327/dist/index.html </vt:lpstr>
      <vt:lpstr>Презентация PowerPoint</vt:lpstr>
      <vt:lpstr>Презентация PowerPoint</vt:lpstr>
      <vt:lpstr>file:///C:/Users/CVT/AppData/Local/Temp/Rar$EXa2980.31429/dist/index.html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CVT</dc:creator>
  <cp:lastModifiedBy>CVT</cp:lastModifiedBy>
  <cp:revision>8</cp:revision>
  <dcterms:created xsi:type="dcterms:W3CDTF">2024-03-15T16:06:42Z</dcterms:created>
  <dcterms:modified xsi:type="dcterms:W3CDTF">2024-06-07T02:36:09Z</dcterms:modified>
</cp:coreProperties>
</file>