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2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6000" b="1" dirty="0" smtClean="0"/>
              <a:t>Презентация </a:t>
            </a:r>
            <a:r>
              <a:rPr lang="ru-RU" sz="6000" b="1" dirty="0" smtClean="0"/>
              <a:t>по дисциплине "Основы социологии и политологии", </a:t>
            </a:r>
            <a:r>
              <a:rPr lang="ru-RU" sz="6000" b="1" dirty="0" smtClean="0"/>
              <a:t>т.12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876"/>
            <a:ext cx="8229600" cy="25542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chemeClr val="bg1">
                    <a:lumMod val="50000"/>
                  </a:schemeClr>
                </a:solidFill>
              </a:rPr>
              <a:t>История развития политической мысли</a:t>
            </a:r>
            <a:endParaRPr lang="ru-RU" sz="54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36469268"/>
              </p:ext>
            </p:extLst>
          </p:nvPr>
        </p:nvGraphicFramePr>
        <p:xfrm>
          <a:off x="613264" y="360821"/>
          <a:ext cx="8315325" cy="6238457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1476766">
                  <a:extLst>
                    <a:ext uri="{9D8B030D-6E8A-4147-A177-3AD203B41FA5}">
                      <a16:colId xmlns:a16="http://schemas.microsoft.com/office/drawing/2014/main" xmlns="" val="2158361726"/>
                    </a:ext>
                  </a:extLst>
                </a:gridCol>
                <a:gridCol w="4724082">
                  <a:extLst>
                    <a:ext uri="{9D8B030D-6E8A-4147-A177-3AD203B41FA5}">
                      <a16:colId xmlns:a16="http://schemas.microsoft.com/office/drawing/2014/main" xmlns="" val="1008286006"/>
                    </a:ext>
                  </a:extLst>
                </a:gridCol>
                <a:gridCol w="2114477">
                  <a:extLst>
                    <a:ext uri="{9D8B030D-6E8A-4147-A177-3AD203B41FA5}">
                      <a16:colId xmlns:a16="http://schemas.microsoft.com/office/drawing/2014/main" xmlns="" val="718121698"/>
                    </a:ext>
                  </a:extLst>
                </a:gridCol>
              </a:tblGrid>
              <a:tr h="461488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2000" dirty="0">
                          <a:effectLst/>
                        </a:rPr>
                        <a:t>ИСТОРИЯ СТАНОВЛЕНИЯ И РАЗВИТИЯ ПОЛИТИЧЕСКОЙ МЫСЛИ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79767095"/>
                  </a:ext>
                </a:extLst>
              </a:tr>
              <a:tr h="70143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</a:rPr>
                        <a:t>Основные этапы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</a:rPr>
                        <a:t>Особенности и характерные черты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</a:rPr>
                        <a:t>Основные представители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extLst>
                  <a:ext uri="{0D108BD9-81ED-4DB2-BD59-A6C34878D82A}">
                    <a16:rowId xmlns:a16="http://schemas.microsoft.com/office/drawing/2014/main" xmlns="" val="798151398"/>
                  </a:ext>
                </a:extLst>
              </a:tr>
              <a:tr h="14210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>
                          <a:effectLst/>
                        </a:rPr>
                        <a:t>Политические учения Древнего Востока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</a:rPr>
                        <a:t>Политическая мысль не выделялась в самостоятельную область знания, выражалась в мифологической форме, господствовало понимание божественного происхождения власти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>
                          <a:effectLst/>
                        </a:rPr>
                        <a:t>Хаммурапи, Заратуштра, Конфуций и др.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extLst>
                  <a:ext uri="{0D108BD9-81ED-4DB2-BD59-A6C34878D82A}">
                    <a16:rowId xmlns:a16="http://schemas.microsoft.com/office/drawing/2014/main" xmlns="" val="1078886095"/>
                  </a:ext>
                </a:extLst>
              </a:tr>
              <a:tr h="21405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</a:rPr>
                        <a:t>Политическое учение Древней Греции и Древнего Рима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</a:rPr>
                        <a:t>Постепенное освобождение политических взглядов от мифологической формы – обособленное их как относительно-самостоятельной части философии Анализа убийства государства, классификация его форм, определение наилучшей, идеальной формы правления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>
                          <a:effectLst/>
                        </a:rPr>
                        <a:t>Гомер, Соломон, Пифагор, Гераклит, Демокрит, Протагор, Сократ, Платон, Аристотель, Лукреции, Цицерон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extLst>
                  <a:ext uri="{0D108BD9-81ED-4DB2-BD59-A6C34878D82A}">
                    <a16:rowId xmlns:a16="http://schemas.microsoft.com/office/drawing/2014/main" xmlns="" val="1471407136"/>
                  </a:ext>
                </a:extLst>
              </a:tr>
              <a:tr h="14210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</a:rPr>
                        <a:t>Политические учения средневековья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</a:rPr>
                        <a:t>Развитие социально-политической мысли в основном усилиями религиозных деятелей. Обоснование технологической теории политической власти. Роль религии и государства в политике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</a:rPr>
                        <a:t>Марк Августин, Фома Аквинских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extLst>
                  <a:ext uri="{0D108BD9-81ED-4DB2-BD59-A6C34878D82A}">
                    <a16:rowId xmlns:a16="http://schemas.microsoft.com/office/drawing/2014/main" xmlns="" val="30690138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8183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1496035"/>
              </p:ext>
            </p:extLst>
          </p:nvPr>
        </p:nvGraphicFramePr>
        <p:xfrm>
          <a:off x="661620" y="351692"/>
          <a:ext cx="8286751" cy="3815461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1471691">
                  <a:extLst>
                    <a:ext uri="{9D8B030D-6E8A-4147-A177-3AD203B41FA5}">
                      <a16:colId xmlns:a16="http://schemas.microsoft.com/office/drawing/2014/main" xmlns="" val="1335348800"/>
                    </a:ext>
                  </a:extLst>
                </a:gridCol>
                <a:gridCol w="4707849">
                  <a:extLst>
                    <a:ext uri="{9D8B030D-6E8A-4147-A177-3AD203B41FA5}">
                      <a16:colId xmlns:a16="http://schemas.microsoft.com/office/drawing/2014/main" xmlns="" val="2504410551"/>
                    </a:ext>
                  </a:extLst>
                </a:gridCol>
                <a:gridCol w="2107211">
                  <a:extLst>
                    <a:ext uri="{9D8B030D-6E8A-4147-A177-3AD203B41FA5}">
                      <a16:colId xmlns:a16="http://schemas.microsoft.com/office/drawing/2014/main" xmlns="" val="2198365991"/>
                    </a:ext>
                  </a:extLst>
                </a:gridCol>
              </a:tblGrid>
              <a:tr h="16849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</a:rPr>
                        <a:t>Политические учения эпохи Возрождения и эпохи Просвещения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</a:rPr>
                        <a:t>Развитие гуманистических начал в политической теории, освобождение ее от теологии. Анализ проблем права и свобод человека, закона и государства, демократического устройства общественной жизни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>
                          <a:effectLst/>
                        </a:rPr>
                        <a:t>Н. Макиавелли, М. Лютер, Т. Мор, Т. Кампанелла, Ж. Т. Гоббс, Дж. Локк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extLst>
                  <a:ext uri="{0D108BD9-81ED-4DB2-BD59-A6C34878D82A}">
                    <a16:rowId xmlns:a16="http://schemas.microsoft.com/office/drawing/2014/main" xmlns="" val="902185619"/>
                  </a:ext>
                </a:extLst>
              </a:tr>
              <a:tr h="202539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</a:rPr>
                        <a:t>Политическое учения Нового времени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</a:rPr>
                        <a:t>Формирование либеральной политической идеологии. Обоснование необходимости разделения властей. Характеристика правового государства. Анализ ценностей и механизмов функционирования буржуазной демократии. Формирование концепции прав человека и гражданина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</a:rPr>
                        <a:t>Ш. Монтескье, Ж. Ж. Руссо, Б. </a:t>
                      </a:r>
                      <a:r>
                        <a:rPr lang="ru-RU" sz="1800" dirty="0" err="1">
                          <a:effectLst/>
                        </a:rPr>
                        <a:t>Констан</a:t>
                      </a:r>
                      <a:r>
                        <a:rPr lang="ru-RU" sz="1800" dirty="0">
                          <a:effectLst/>
                        </a:rPr>
                        <a:t>, И. Бентам, О. Конт, А. Н. Радищев, Н. Г. Чернышевский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9912" marR="49912" marT="0" marB="0" anchor="ctr"/>
                </a:tc>
                <a:extLst>
                  <a:ext uri="{0D108BD9-81ED-4DB2-BD59-A6C34878D82A}">
                    <a16:rowId xmlns:a16="http://schemas.microsoft.com/office/drawing/2014/main" xmlns="" val="2689015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25663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53628841"/>
              </p:ext>
            </p:extLst>
          </p:nvPr>
        </p:nvGraphicFramePr>
        <p:xfrm>
          <a:off x="428625" y="95802"/>
          <a:ext cx="8689001" cy="8140446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734281">
                  <a:extLst>
                    <a:ext uri="{9D8B030D-6E8A-4147-A177-3AD203B41FA5}">
                      <a16:colId xmlns:a16="http://schemas.microsoft.com/office/drawing/2014/main" xmlns="" val="3738918907"/>
                    </a:ext>
                  </a:extLst>
                </a:gridCol>
                <a:gridCol w="6578723">
                  <a:extLst>
                    <a:ext uri="{9D8B030D-6E8A-4147-A177-3AD203B41FA5}">
                      <a16:colId xmlns:a16="http://schemas.microsoft.com/office/drawing/2014/main" xmlns="" val="3718100112"/>
                    </a:ext>
                  </a:extLst>
                </a:gridCol>
                <a:gridCol w="1375997">
                  <a:extLst>
                    <a:ext uri="{9D8B030D-6E8A-4147-A177-3AD203B41FA5}">
                      <a16:colId xmlns:a16="http://schemas.microsoft.com/office/drawing/2014/main" xmlns="" val="1549330455"/>
                    </a:ext>
                  </a:extLst>
                </a:gridCol>
              </a:tblGrid>
              <a:tr h="335444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СОЦИАЛЬНО-ПОЛИТИЧЕСКИЕ ТЕЧЕНИЯ И ИДЕОЛОГИИ </a:t>
                      </a:r>
                      <a:r>
                        <a:rPr lang="en-US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XIX 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 В ЗАПАДНОЙ ЕВРОПЕ И США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28" marR="45428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38183034"/>
                  </a:ext>
                </a:extLst>
              </a:tr>
              <a:tr h="3354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течения</a:t>
                      </a:r>
                      <a:endParaRPr lang="ru-RU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28" marR="4542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Характерные особенности политических теорий, основные идеи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28" marR="45428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Представители</a:t>
                      </a:r>
                      <a:endParaRPr lang="ru-RU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28" marR="45428" marT="0" marB="0" anchor="ctr"/>
                </a:tc>
                <a:extLst>
                  <a:ext uri="{0D108BD9-81ED-4DB2-BD59-A6C34878D82A}">
                    <a16:rowId xmlns:a16="http://schemas.microsoft.com/office/drawing/2014/main" xmlns="" val="1030293010"/>
                  </a:ext>
                </a:extLst>
              </a:tr>
              <a:tr h="25075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Либерализм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28" marR="4542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Учения и общественно-политическое течение, провозглашающее свободу личности и другие политические и гражданские права индивида и ограничение сфер деятельности государства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идеи: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Апологетика буржуазных ценностей, норм, </a:t>
                      </a: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идеалов;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Индивидуализм;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Формальное 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равенство перед законом;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Гражданское общество;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Разделение властей;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Государство “ночной сторож” при частной собственности;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Свобода экономической деятельности, нерегулируемый рынок;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Теория утилитаризма.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28" marR="4542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 Бентам, </a:t>
                      </a:r>
                      <a: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7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Константи</a:t>
                      </a: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Спенсер, </a:t>
                      </a:r>
                      <a: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 </a:t>
                      </a:r>
                      <a:r>
                        <a:rPr lang="ru-RU" sz="1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Токвиль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фон </a:t>
                      </a:r>
                      <a:r>
                        <a:rPr lang="ru-RU" sz="1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Гумбольт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др.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28" marR="45428" marT="0" marB="0"/>
                </a:tc>
                <a:extLst>
                  <a:ext uri="{0D108BD9-81ED-4DB2-BD59-A6C34878D82A}">
                    <a16:rowId xmlns:a16="http://schemas.microsoft.com/office/drawing/2014/main" xmlns="" val="2601751785"/>
                  </a:ext>
                </a:extLst>
              </a:tr>
              <a:tr h="257245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Консерватизм</a:t>
                      </a:r>
                      <a:endParaRPr lang="ru-RU" sz="17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28" marR="45428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33400" algn="l"/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Идейно-политическое учение и течение, ориентированное на сохранение и поддержание исторически сложившихся форм государственной и общественной жизни; в особенности ее ценностных устоев, воплощенных в семье, нации, религии: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33400" algn="l"/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идеи: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Зашита интересов в основном дворянства в противовес утверждающейся буржуазии;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Акцент на традиционные ценности (религия, мораль, семья);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Политика подчинена морали, традициям;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Приверженность в основном монархической форме правления;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Традиция патернализма;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Неизбежность социально-экономического и политического неравенства в обществе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28" marR="45428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Э. </a:t>
                      </a:r>
                      <a:r>
                        <a:rPr lang="ru-RU" sz="1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Берк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Дизраэли, </a:t>
                      </a:r>
                      <a: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фон Бисмарк, </a:t>
                      </a:r>
                      <a: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Р. де Шатобриан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428" marR="45428" marT="0" marB="0"/>
                </a:tc>
                <a:extLst>
                  <a:ext uri="{0D108BD9-81ED-4DB2-BD59-A6C34878D82A}">
                    <a16:rowId xmlns:a16="http://schemas.microsoft.com/office/drawing/2014/main" xmlns="" val="21643179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9517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54392941"/>
              </p:ext>
            </p:extLst>
          </p:nvPr>
        </p:nvGraphicFramePr>
        <p:xfrm>
          <a:off x="329713" y="175847"/>
          <a:ext cx="8750544" cy="8031480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956162">
                  <a:extLst>
                    <a:ext uri="{9D8B030D-6E8A-4147-A177-3AD203B41FA5}">
                      <a16:colId xmlns:a16="http://schemas.microsoft.com/office/drawing/2014/main" xmlns="" val="3994875020"/>
                    </a:ext>
                  </a:extLst>
                </a:gridCol>
                <a:gridCol w="6693144">
                  <a:extLst>
                    <a:ext uri="{9D8B030D-6E8A-4147-A177-3AD203B41FA5}">
                      <a16:colId xmlns:a16="http://schemas.microsoft.com/office/drawing/2014/main" xmlns="" val="2763038132"/>
                    </a:ext>
                  </a:extLst>
                </a:gridCol>
                <a:gridCol w="1101238">
                  <a:extLst>
                    <a:ext uri="{9D8B030D-6E8A-4147-A177-3AD203B41FA5}">
                      <a16:colId xmlns:a16="http://schemas.microsoft.com/office/drawing/2014/main" xmlns="" val="1746021813"/>
                    </a:ext>
                  </a:extLst>
                </a:gridCol>
              </a:tblGrid>
              <a:tr h="28133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Социализм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57" marR="432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Социально-политическое учение и течение, ориентированное на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достижение в обществе не только политического, но и социального,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экономического равенства, построения общественной жизни на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принципах солидарности и справедливости.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идеи: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Антибуржуазность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обоснование исторической неизбежности социалистического преобразования в обществе;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Общественная собственность на средства производства;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Общественный характер труд, коллективам, плановое ведение хозяйства; 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Социальное равенство;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Народовластие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57" marR="4325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А.де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Сен-Симон, </a:t>
                      </a:r>
                      <a: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Фурье, </a:t>
                      </a:r>
                      <a: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Оуэн, </a:t>
                      </a:r>
                      <a: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Прудон, Ф. </a:t>
                      </a:r>
                      <a:r>
                        <a:rPr lang="ru-RU" sz="1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Лассаль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57" marR="43257" marT="0" marB="0"/>
                </a:tc>
                <a:extLst>
                  <a:ext uri="{0D108BD9-81ED-4DB2-BD59-A6C34878D82A}">
                    <a16:rowId xmlns:a16="http://schemas.microsoft.com/office/drawing/2014/main" xmlns="" val="311695636"/>
                  </a:ext>
                </a:extLst>
              </a:tr>
              <a:tr h="364897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Марксизм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57" marR="432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Экономическая, социально-политическая теория, синтезирующая основные положения утопического социализма с новейшими достижениями экономической и политической мысли, тесным образом связанная с практикой революционной борьбы пролетариата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идеи, относящиеся к политической сфере: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Материалистический подход к анализу политической жизни;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Общетеоретические, методологические основы науки о политике;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и критика предшествовавших капитализму обществ и в особенности самого буржуазного общества;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Обоснование исторической неизбежности уничтожения капитализма и перехода к социалистическому обществу;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Раскрытие роли производительных сил и производственных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отношений как определяющих содержание политической и идеологической надстройки;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Объяснение политики с точки зрения интересов социальных сил, классовый подход;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Теория классовой борьбы, историческая миссия пролетариата, его союзников.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57" marR="43257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Основан К. Марксом (1818-1883) и Ф. Энгельсом (1820-1895) в 40-х гг. </a:t>
                      </a:r>
                      <a:r>
                        <a:rPr lang="en-US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XIX 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257" marR="43257" marT="0" marB="0"/>
                </a:tc>
                <a:extLst>
                  <a:ext uri="{0D108BD9-81ED-4DB2-BD59-A6C34878D82A}">
                    <a16:rowId xmlns:a16="http://schemas.microsoft.com/office/drawing/2014/main" xmlns="" val="17074184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1636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90237928"/>
              </p:ext>
            </p:extLst>
          </p:nvPr>
        </p:nvGraphicFramePr>
        <p:xfrm>
          <a:off x="441813" y="322103"/>
          <a:ext cx="8645036" cy="8229346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1899138">
                  <a:extLst>
                    <a:ext uri="{9D8B030D-6E8A-4147-A177-3AD203B41FA5}">
                      <a16:colId xmlns:a16="http://schemas.microsoft.com/office/drawing/2014/main" xmlns="" val="2781609993"/>
                    </a:ext>
                  </a:extLst>
                </a:gridCol>
                <a:gridCol w="5202848">
                  <a:extLst>
                    <a:ext uri="{9D8B030D-6E8A-4147-A177-3AD203B41FA5}">
                      <a16:colId xmlns:a16="http://schemas.microsoft.com/office/drawing/2014/main" xmlns="" val="564081111"/>
                    </a:ext>
                  </a:extLst>
                </a:gridCol>
                <a:gridCol w="1543050">
                  <a:extLst>
                    <a:ext uri="{9D8B030D-6E8A-4147-A177-3AD203B41FA5}">
                      <a16:colId xmlns:a16="http://schemas.microsoft.com/office/drawing/2014/main" xmlns="" val="2173941015"/>
                    </a:ext>
                  </a:extLst>
                </a:gridCol>
              </a:tblGrid>
              <a:tr h="209681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СТАНОВЛЕНИЕ И РАЗВИТИЕ ПОЛИТИЧЕСКОЙ МЫСЛИ В РОССИИ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20124549"/>
                  </a:ext>
                </a:extLst>
              </a:tr>
              <a:tr h="1861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периоды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Характерные особенности политических теорий, основные идеи</a:t>
                      </a:r>
                      <a:endParaRPr lang="ru-RU" sz="17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Представители</a:t>
                      </a:r>
                      <a:endParaRPr lang="ru-RU" sz="17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extLst>
                  <a:ext uri="{0D108BD9-81ED-4DB2-BD59-A6C34878D82A}">
                    <a16:rowId xmlns:a16="http://schemas.microsoft.com/office/drawing/2014/main" xmlns="" val="529826309"/>
                  </a:ext>
                </a:extLst>
              </a:tr>
              <a:tr h="12243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en-US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ru-RU" sz="17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Политические идеи Древней Руси и периода образования Русского централизованного государства (</a:t>
                      </a:r>
                      <a:r>
                        <a:rPr lang="en-US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IX </a:t>
                      </a:r>
                      <a:r>
                        <a:rPr lang="ru-RU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XVI </a:t>
                      </a:r>
                      <a:r>
                        <a:rPr lang="ru-RU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вв.) </a:t>
                      </a:r>
                      <a:endParaRPr lang="ru-RU" sz="17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Неотделимость политической мысли России от религиозной;</a:t>
                      </a:r>
                      <a:b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идентификации власти с божественным началом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идеи: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Независимость Русского государства;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Единение всех русских земель, осуждение княжеских усобиц;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Сильная самодержавная власть;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Особая миссия России (теория «Москва – третий Рим»)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Митрополит Илларион, </a:t>
                      </a:r>
                      <a: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Нестор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Владимир 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Мономах, </a:t>
                      </a:r>
                      <a: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Иван </a:t>
                      </a:r>
                      <a:r>
                        <a:rPr lang="ru-RU" sz="1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Пересветов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extLst>
                  <a:ext uri="{0D108BD9-81ED-4DB2-BD59-A6C34878D82A}">
                    <a16:rowId xmlns:a16="http://schemas.microsoft.com/office/drawing/2014/main" xmlns="" val="343914937"/>
                  </a:ext>
                </a:extLst>
              </a:tr>
              <a:tr h="9365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en-US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endParaRPr lang="ru-RU" sz="17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Политические учения в период укрепления абсолютизма (</a:t>
                      </a:r>
                      <a:r>
                        <a:rPr lang="en-US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XVII </a:t>
                      </a:r>
                      <a:r>
                        <a:rPr lang="ru-RU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первая половина </a:t>
                      </a:r>
                      <a:r>
                        <a:rPr lang="en-US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XVIII </a:t>
                      </a:r>
                      <a:r>
                        <a:rPr lang="ru-RU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вв.)</a:t>
                      </a:r>
                      <a:endParaRPr lang="ru-RU" sz="17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Обоснование верховенства царской власти, необходимости и правомерности абсолютизма 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идеи: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Превосходство светской власти над духовной;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Подчинение государству духовенства;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Оправдание самодержавия, как необходимой формы существования власти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Феофан Прокопович, </a:t>
                      </a:r>
                      <a: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7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Крижинич</a:t>
                      </a: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b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 Н. Татищев, </a:t>
                      </a:r>
                      <a:b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И. Т. Посошков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extLst>
                  <a:ext uri="{0D108BD9-81ED-4DB2-BD59-A6C34878D82A}">
                    <a16:rowId xmlns:a16="http://schemas.microsoft.com/office/drawing/2014/main" xmlns="" val="1545946713"/>
                  </a:ext>
                </a:extLst>
              </a:tr>
              <a:tr h="12783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en-US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endParaRPr lang="ru-RU" sz="17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Политические учения в период разложения феодализма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(вторая половина </a:t>
                      </a:r>
                      <a:r>
                        <a:rPr lang="en-US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XVIII </a:t>
                      </a:r>
                      <a:r>
                        <a:rPr lang="ru-RU" sz="17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вв.)</a:t>
                      </a:r>
                      <a:endParaRPr lang="ru-RU" sz="17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Идейная поляризация политической мысли, существование наряду с официальной идеологией идеологии дворянского либерализма и консервативно-аристократической идеологии 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идеи: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Обоснование «просвещенного абсолютизма»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Отстаивание необходимости феодально-крепостнического строя;</a:t>
                      </a: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Критика существующего строя, необходимость отмены крепостного права и ограничения власти монарха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Князь М. М. Щербаков, </a:t>
                      </a:r>
                      <a:b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С. Е. Десницкий, </a:t>
                      </a:r>
                      <a:b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Д. И. Фонвизин, </a:t>
                      </a:r>
                      <a:b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7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 Н. Радищев</a:t>
                      </a:r>
                      <a:endParaRPr lang="ru-RU" sz="17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extLst>
                  <a:ext uri="{0D108BD9-81ED-4DB2-BD59-A6C34878D82A}">
                    <a16:rowId xmlns:a16="http://schemas.microsoft.com/office/drawing/2014/main" xmlns="" val="17033062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58057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0107868"/>
              </p:ext>
            </p:extLst>
          </p:nvPr>
        </p:nvGraphicFramePr>
        <p:xfrm>
          <a:off x="725366" y="237393"/>
          <a:ext cx="8264770" cy="7924419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1743641">
                  <a:extLst>
                    <a:ext uri="{9D8B030D-6E8A-4147-A177-3AD203B41FA5}">
                      <a16:colId xmlns:a16="http://schemas.microsoft.com/office/drawing/2014/main" xmlns="" val="3040963987"/>
                    </a:ext>
                  </a:extLst>
                </a:gridCol>
                <a:gridCol w="4883561">
                  <a:extLst>
                    <a:ext uri="{9D8B030D-6E8A-4147-A177-3AD203B41FA5}">
                      <a16:colId xmlns:a16="http://schemas.microsoft.com/office/drawing/2014/main" xmlns="" val="2900936270"/>
                    </a:ext>
                  </a:extLst>
                </a:gridCol>
                <a:gridCol w="1637568">
                  <a:extLst>
                    <a:ext uri="{9D8B030D-6E8A-4147-A177-3AD203B41FA5}">
                      <a16:colId xmlns:a16="http://schemas.microsoft.com/office/drawing/2014/main" xmlns="" val="3821811861"/>
                    </a:ext>
                  </a:extLst>
                </a:gridCol>
              </a:tblGrid>
              <a:tr h="197600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en-US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Политические</a:t>
                      </a:r>
                      <a:r>
                        <a:rPr lang="ru-RU" sz="1800" b="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учения первой половины </a:t>
                      </a:r>
                      <a:r>
                        <a:rPr lang="en-US" sz="1800" b="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XIX </a:t>
                      </a:r>
                      <a:r>
                        <a:rPr lang="ru-RU" sz="1800" b="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в.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Политическая мысль сконцентрирована на борьбе с феодализмом и поиске альтернативных путей исторического развития России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идеи: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Обоснование революционных планов преобразования государственного строя страны;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Критика деспотизма в организации гос. власти;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Необходимость конституционной монархии, разделения власти, правового государства;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Поиск путей развития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 М. Сперанский, 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 М. Карамзин, </a:t>
                      </a:r>
                      <a:b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 И. Пестель, </a:t>
                      </a:r>
                      <a:b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 М. Муравьев, </a:t>
                      </a:r>
                      <a:b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П.Я. Чаадаев, </a:t>
                      </a:r>
                      <a:b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Б. Н. Чичерин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extLst>
                  <a:ext uri="{0D108BD9-81ED-4DB2-BD59-A6C34878D82A}">
                    <a16:rowId xmlns:a16="http://schemas.microsoft.com/office/drawing/2014/main" xmlns="" val="3063360589"/>
                  </a:ext>
                </a:extLst>
              </a:tr>
              <a:tr h="188686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en-US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Политические учения второй половины </a:t>
                      </a:r>
                      <a:r>
                        <a:rPr lang="en-US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XIX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Возникновение революционного демократизма, его слияние с утопическим социализмом; распространение марксистских идей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идеи: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Критика не только феодального, но и буржуазного строя;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Ненависть ко всем видам социального и политического неравенства, вера в светлое будущее народа, связанная с утверждением социалистических начал </a:t>
                      </a:r>
                    </a:p>
                    <a:p>
                      <a:pPr marL="342900" marR="0" lvl="0" indent="-34290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Значительное внимание к национальному вопросу, обоснование права нации на самоопределение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 И. Герцен,</a:t>
                      </a:r>
                      <a:b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В. Г. Белинский, </a:t>
                      </a:r>
                      <a:b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Н. Г. Чернышевский,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3848735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 А. Бакунин, </a:t>
                      </a:r>
                      <a:b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 Л. Лавров, </a:t>
                      </a:r>
                      <a:b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 Н. Ткачев,</a:t>
                      </a:r>
                      <a:b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В. Плеханов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196" marR="27196" marT="0" marB="0"/>
                </a:tc>
                <a:extLst>
                  <a:ext uri="{0D108BD9-81ED-4DB2-BD59-A6C34878D82A}">
                    <a16:rowId xmlns:a16="http://schemas.microsoft.com/office/drawing/2014/main" xmlns="" val="40596648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596005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922</Words>
  <PresentationFormat>Экран (4:3)</PresentationFormat>
  <Paragraphs>121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 Презентация по дисциплине "Основы социологии и политологии", т.12 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2</cp:revision>
  <dcterms:created xsi:type="dcterms:W3CDTF">2024-06-07T02:27:37Z</dcterms:created>
  <dcterms:modified xsi:type="dcterms:W3CDTF">2024-06-07T02:37:16Z</dcterms:modified>
</cp:coreProperties>
</file>