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66" r:id="rId3"/>
    <p:sldId id="267" r:id="rId4"/>
    <p:sldId id="268" r:id="rId5"/>
    <p:sldId id="273" r:id="rId6"/>
    <p:sldId id="269" r:id="rId7"/>
    <p:sldId id="270" r:id="rId8"/>
    <p:sldId id="274" r:id="rId9"/>
    <p:sldId id="271" r:id="rId10"/>
    <p:sldId id="259" r:id="rId11"/>
    <p:sldId id="263" r:id="rId12"/>
    <p:sldId id="264" r:id="rId13"/>
    <p:sldId id="275" r:id="rId14"/>
    <p:sldId id="265" r:id="rId15"/>
    <p:sldId id="261" r:id="rId16"/>
    <p:sldId id="260" r:id="rId17"/>
    <p:sldId id="272" r:id="rId18"/>
    <p:sldId id="257" r:id="rId19"/>
    <p:sldId id="258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3935" y="1340768"/>
            <a:ext cx="8568952" cy="2736304"/>
          </a:xfrm>
          <a:noFill/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практического занятия: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4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понятий: 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проблема, 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цель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актуальность </a:t>
            </a:r>
            <a:r>
              <a:rPr lang="ru-RU" sz="53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исследования»</a:t>
            </a:r>
            <a:endParaRPr lang="ru-RU" sz="53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Кандидат наук_диссертация_печать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095" y="2924944"/>
            <a:ext cx="2685280" cy="3158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27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066130"/>
          </a:xfrm>
          <a:noFill/>
        </p:spPr>
        <p:txBody>
          <a:bodyPr>
            <a:normAutofit fontScale="90000"/>
          </a:bodyPr>
          <a:lstStyle/>
          <a:p>
            <a:pPr fontAlgn="base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</a:t>
            </a:r>
            <a:r>
              <a:rPr lang="ru-RU" sz="3600" b="1" dirty="0"/>
              <a:t> </a:t>
            </a:r>
            <a:r>
              <a:rPr lang="ru-RU" sz="36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84784"/>
            <a:ext cx="8291264" cy="5184576"/>
          </a:xfrm>
          <a:noFill/>
        </p:spPr>
        <p:txBody>
          <a:bodyPr>
            <a:noAutofit/>
          </a:bodyPr>
          <a:lstStyle/>
          <a:p>
            <a:pPr fontAlgn="base"/>
            <a:r>
              <a:rPr lang="ru-RU" sz="3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3200" b="1" i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некая противоречивая ситуация, возникшая в результате работы, определившая тему исследования и требующая своего разрешения в итоге исследовательской работы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fontAlgn="base">
              <a:buNone/>
            </a:pP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 тактику и стратегию работы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Из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формулировки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понятно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так, почему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так,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будет, если сделать как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15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066130"/>
          </a:xfrm>
          <a:noFill/>
        </p:spPr>
        <p:txBody>
          <a:bodyPr>
            <a:normAutofit fontScale="90000"/>
          </a:bodyPr>
          <a:lstStyle/>
          <a:p>
            <a:pPr fontAlgn="base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</a:t>
            </a:r>
            <a:r>
              <a:rPr lang="ru-RU" sz="3600" b="1" dirty="0"/>
              <a:t> </a:t>
            </a:r>
            <a:r>
              <a:rPr lang="ru-RU" sz="36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7869560" cy="5256584"/>
          </a:xfrm>
          <a:noFill/>
        </p:spPr>
        <p:txBody>
          <a:bodyPr>
            <a:normAutofit fontScale="40000" lnSpcReduction="20000"/>
          </a:bodyPr>
          <a:lstStyle/>
          <a:p>
            <a:pPr marL="0" indent="0" algn="ctr" fontAlgn="base">
              <a:buNone/>
            </a:pPr>
            <a:endParaRPr lang="ru-RU" sz="62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fontAlgn="base">
              <a:buNone/>
            </a:pPr>
            <a:r>
              <a:rPr lang="ru-RU" sz="7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Корректная формулировка проблемы исследования должна соответствовать следующим требованиям:</a:t>
            </a:r>
          </a:p>
          <a:p>
            <a:pPr marL="0" indent="0" fontAlgn="base">
              <a:buNone/>
            </a:pPr>
            <a:endParaRPr lang="ru-RU" sz="6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 fontAlgn="base">
              <a:buFont typeface="Wingdings" pitchFamily="2" charset="2"/>
              <a:buChar char="ü"/>
            </a:pP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 быть </a:t>
            </a:r>
            <a:r>
              <a:rPr lang="ru-RU" sz="6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</a:t>
            </a: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указано на то, </a:t>
            </a:r>
            <a:r>
              <a:rPr lang="ru-RU" sz="6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</a:t>
            </a: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практической деятельности </a:t>
            </a:r>
            <a:r>
              <a:rPr lang="ru-RU" sz="6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соответствует </a:t>
            </a: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идеальной ситуации, описанной в теории</a:t>
            </a:r>
            <a:r>
              <a:rPr lang="ru-RU" sz="6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857250" indent="-857250" fontAlgn="base">
              <a:buFont typeface="Wingdings" pitchFamily="2" charset="2"/>
              <a:buChar char="ü"/>
            </a:pPr>
            <a:endParaRPr lang="ru-RU" sz="6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indent="-857250" fontAlgn="base">
              <a:buFont typeface="Wingdings" pitchFamily="2" charset="2"/>
              <a:buChar char="ü"/>
            </a:pPr>
            <a:r>
              <a:rPr lang="ru-RU" sz="6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формулировке проблемы должно быть указано на то, </a:t>
            </a:r>
            <a:r>
              <a:rPr lang="ru-RU" sz="6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</a:t>
            </a: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практическая деятельность </a:t>
            </a:r>
            <a:r>
              <a:rPr lang="ru-RU" sz="6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соответствует </a:t>
            </a:r>
            <a:r>
              <a:rPr lang="ru-RU" sz="6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теории.</a:t>
            </a:r>
          </a:p>
          <a:p>
            <a:pPr marL="857250" indent="-857250" fontAlgn="base">
              <a:buFont typeface="Wingdings" pitchFamily="2" charset="2"/>
              <a:buChar char="ü"/>
            </a:pPr>
            <a:endParaRPr lang="ru-RU" sz="6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96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2940"/>
            <a:ext cx="7355160" cy="1066130"/>
          </a:xfrm>
          <a:noFill/>
        </p:spPr>
        <p:txBody>
          <a:bodyPr>
            <a:normAutofit/>
          </a:bodyPr>
          <a:lstStyle/>
          <a:p>
            <a:pPr fontAlgn="base"/>
            <a:r>
              <a:rPr lang="ru-RU" sz="3600" b="1" dirty="0"/>
              <a:t> </a:t>
            </a:r>
            <a:r>
              <a:rPr lang="ru-RU" sz="36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20688"/>
            <a:ext cx="8712968" cy="5688632"/>
          </a:xfrm>
          <a:noFill/>
        </p:spPr>
        <p:txBody>
          <a:bodyPr>
            <a:noAutofit/>
          </a:bodyPr>
          <a:lstStyle/>
          <a:p>
            <a:pPr marL="0" indent="0" algn="ctr" fontAlgn="base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корректных формулировок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проблемы:</a:t>
            </a:r>
          </a:p>
          <a:p>
            <a:pPr fontAlgn="base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мотивация учащихся вести здоровый образ жизни"</a:t>
            </a:r>
          </a:p>
          <a:p>
            <a:pPr fontAlgn="base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"Снижение здоровья современных школьников"</a:t>
            </a:r>
          </a:p>
          <a:p>
            <a:pPr fontAlgn="base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"С увеличением интенсивности виртуального общения снижается интенсивность реального общения, теряются навыки "живого" общения"</a:t>
            </a:r>
          </a:p>
          <a:p>
            <a:pPr fontAlgn="base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"Виртуальное общение привело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деградации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языковых форм" </a:t>
            </a:r>
          </a:p>
          <a:p>
            <a:endParaRPr lang="ru-RU" sz="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936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075240" cy="1191662"/>
          </a:xfrm>
        </p:spPr>
        <p:txBody>
          <a:bodyPr>
            <a:normAutofit/>
          </a:bodyPr>
          <a:lstStyle/>
          <a:p>
            <a:r>
              <a:rPr lang="ru-RU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ПРИ ФОРМУЛИРОВКЕ ПРОБЛЕМЫ</a:t>
            </a:r>
            <a:r>
              <a:rPr lang="ru-RU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b="1" dirty="0"/>
          </a:p>
        </p:txBody>
      </p:sp>
      <p:sp>
        <p:nvSpPr>
          <p:cNvPr id="4" name="Объект 2"/>
          <p:cNvSpPr txBox="1">
            <a:spLocks noGrp="1"/>
          </p:cNvSpPr>
          <p:nvPr>
            <p:ph idx="1"/>
          </p:nvPr>
        </p:nvSpPr>
        <p:spPr>
          <a:xfrm>
            <a:off x="457200" y="1752600"/>
            <a:ext cx="8291264" cy="484475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Подмена проблемы вопросом:</a:t>
            </a:r>
          </a:p>
          <a:p>
            <a:pPr fontAlgn="base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"Как мотивировать учащихся вести здоровый образ жизни?"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Подмена проблемы задачей:</a:t>
            </a:r>
          </a:p>
          <a:p>
            <a:pPr fontAlgn="base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"Р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ассмотреть влияние компьютера на здоровье школьника".</a:t>
            </a:r>
          </a:p>
          <a:p>
            <a:pPr fontAlgn="base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Подмена формулировки проблемы на область существования проблемы:</a:t>
            </a:r>
          </a:p>
          <a:p>
            <a:pPr fontAlgn="base"/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"С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уществует проблема общения в сети Интернет".</a:t>
            </a:r>
          </a:p>
          <a:p>
            <a:pPr fontAlgn="base"/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32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064896" cy="1280890"/>
          </a:xfrm>
          <a:noFill/>
        </p:spPr>
        <p:txBody>
          <a:bodyPr>
            <a:normAutofit/>
          </a:bodyPr>
          <a:lstStyle/>
          <a:p>
            <a:pPr fontAlgn="base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</a:t>
            </a:r>
            <a:r>
              <a:rPr lang="ru-RU" sz="3600" b="1" dirty="0"/>
              <a:t> </a:t>
            </a:r>
            <a:r>
              <a:rPr lang="ru-RU" sz="36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80920" cy="1656184"/>
          </a:xfrm>
          <a:noFill/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- это то, что мы хотим получить при проведении исследования, некоторый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 будущего».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формулировки цели начинать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СУЩЕСТВИТЕЛЬНОГО ОТГЛАГОЛЬНОЙ ФОРМЫ,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2852936"/>
            <a:ext cx="5616624" cy="420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создание...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развитие...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разработка...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изучение...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определение...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повышение...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выявление...;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установление...;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обоснование...;</a:t>
            </a:r>
          </a:p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уточнение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 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8146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589199" cy="1280890"/>
          </a:xfrm>
          <a:noFill/>
        </p:spPr>
        <p:txBody>
          <a:bodyPr>
            <a:normAutofit/>
          </a:bodyPr>
          <a:lstStyle/>
          <a:p>
            <a:pPr fontAlgn="base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</a:t>
            </a:r>
            <a:r>
              <a:rPr lang="ru-RU" sz="3600" b="1" dirty="0"/>
              <a:t> </a:t>
            </a:r>
            <a:r>
              <a:rPr lang="ru-RU" sz="36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56792"/>
            <a:ext cx="8363272" cy="4896544"/>
          </a:xfrm>
          <a:noFill/>
        </p:spPr>
        <p:txBody>
          <a:bodyPr>
            <a:no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формулируется, исходя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описания проблемы, решаемой в 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проекте</a:t>
            </a: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 - это проблема 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«наоборот</a:t>
            </a:r>
            <a:r>
              <a:rPr lang="ru-RU" alt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alt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800" b="1" dirty="0" smtClean="0">
              <a:solidFill>
                <a:srgbClr val="606060"/>
              </a:solidFill>
              <a:latin typeface="inherit"/>
              <a:cs typeface="Arial" pitchFamily="34" charset="0"/>
            </a:endParaRPr>
          </a:p>
          <a:p>
            <a:pPr marL="0" indent="0" fontAlgn="base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3326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134125"/>
              </p:ext>
            </p:extLst>
          </p:nvPr>
        </p:nvGraphicFramePr>
        <p:xfrm>
          <a:off x="107501" y="116632"/>
          <a:ext cx="8856988" cy="6552728"/>
        </p:xfrm>
        <a:graphic>
          <a:graphicData uri="http://schemas.openxmlformats.org/drawingml/2006/table">
            <a:tbl>
              <a:tblPr/>
              <a:tblGrid>
                <a:gridCol w="44284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284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8454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Проблема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Gadugi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Gadugi" panose="020B05020402040202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96133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Низкая мотивация учащихся вести здоровый образ жизни</a:t>
                      </a: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Повышение мотивации учащихся вести здоровый образ жизни</a:t>
                      </a: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96133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Снижение здоровья современных школьников</a:t>
                      </a: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Содействие повышению здоровья современных школьников</a:t>
                      </a: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27035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С увеличением интенсивности виртуального общения снижается интенсивность реального общения, теряются навыки "живого" общения</a:t>
                      </a: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Повышение интенсивности реального общения</a:t>
                      </a: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54973"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Виртуальное общение привело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к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деградации языковых форм </a:t>
                      </a: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ea typeface="Gadugi" panose="020B0502040204020203" pitchFamily="34" charset="0"/>
                          <a:cs typeface="Times New Roman" panose="02020603050405020304" pitchFamily="18" charset="0"/>
                        </a:rPr>
                        <a:t>Развитие языковых форм как основы  реального общения</a:t>
                      </a:r>
                    </a:p>
                  </a:txBody>
                  <a:tcPr marL="72999" marR="72999" marT="36500" marB="365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290763" y="16903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1896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10873" cy="187220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исследовательской работы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это все </a:t>
            </a:r>
            <a:r>
              <a:rPr lang="ru-RU" sz="2400" b="1" u="sng" dirty="0">
                <a:latin typeface="Times New Roman" pitchFamily="18" charset="0"/>
                <a:cs typeface="Times New Roman" pitchFamily="18" charset="0"/>
              </a:rPr>
              <a:t>последовательные этапы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теоретической и экспериментальной работы обучающегося с начала до конца, в рамках взятой темы проекта и поставленной цели.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492896"/>
            <a:ext cx="8496944" cy="4104456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адачи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исследовательского проекта перечисляются и начинаются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словами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(ОБЯЗАТЕЛЬНО ГЛАГОЛ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выяснить, изучить, провести, узнать, проанализировать, исследовать, определить, рассмотреть, найти, предложить, выявить, измерить, сравнить, показать, собрать, сделать, составить, обобщить, описать, установить, разработать, познакомиться и т.п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МОЖЕТ БЫТЬ МЕНЕЕ 5 ЗАДАЧ!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491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07704" y="305817"/>
            <a:ext cx="6589199" cy="1280890"/>
          </a:xfrm>
          <a:noFill/>
        </p:spPr>
        <p:txBody>
          <a:bodyPr>
            <a:normAutofit/>
          </a:bodyPr>
          <a:lstStyle/>
          <a:p>
            <a:pPr algn="ctr" fontAlgn="base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актуальности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</a:t>
            </a:r>
            <a:r>
              <a:rPr lang="ru-RU" sz="3600" b="1" dirty="0"/>
              <a:t> </a:t>
            </a:r>
            <a:r>
              <a:rPr lang="ru-RU" sz="3600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00200"/>
            <a:ext cx="7571184" cy="4637112"/>
          </a:xfrm>
          <a:noFill/>
        </p:spPr>
        <p:txBody>
          <a:bodyPr>
            <a:noAutofit/>
          </a:bodyPr>
          <a:lstStyle/>
          <a:p>
            <a:pPr fontAlgn="base"/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 </a:t>
            </a: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степень его важности в данный момент и в данной ситуации для решения определенной проблемы, задачи или вопроса.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исследовательской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 ее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востребованность и важность для решения определенной проблемы (задачи, вопроса), возникшей перед автором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работы.</a:t>
            </a:r>
          </a:p>
          <a:p>
            <a:pPr fontAlgn="base"/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описание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проблемы, которую исследователь будет решать в данном проекте и которую поставил  еще до начала работы над проектом. 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353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3232" cy="1908130"/>
          </a:xfrm>
          <a:noFill/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написания актуальности проекта может быть следующим: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064896" cy="4373563"/>
          </a:xfrm>
          <a:noFill/>
        </p:spPr>
        <p:txBody>
          <a:bodyPr/>
          <a:lstStyle/>
          <a:p>
            <a:pPr marL="0" indent="0" fontAlgn="base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Краткое описание обстоятельств, побудивших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именно эту тему (ситуация в мире, феномен присущ автору и т.п.).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Развернутое описание проблемы, поднимаемой (решаемой) в проекте, обозначение необходимости и значимости ее решения  для себя и для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других.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Описание того что произойдет, если данную проблему не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решать.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4804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Правила выбора темы проекта: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5" y="1700808"/>
            <a:ext cx="8066856" cy="4968552"/>
          </a:xfrm>
        </p:spPr>
        <p:txBody>
          <a:bodyPr>
            <a:normAutofit/>
          </a:bodyPr>
          <a:lstStyle/>
          <a:p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1. Тема 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исследовательской работы должна быть интересна автору работы.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2. Тема должна быть актуальной.</a:t>
            </a:r>
          </a:p>
          <a:p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3. Тема должна быть реализуема в имеющихся условиях.</a:t>
            </a:r>
          </a:p>
          <a:p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4. Тема 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может </a:t>
            </a: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содержать спорный 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момент - проблему.</a:t>
            </a:r>
            <a:endParaRPr lang="ru-RU" sz="24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. Тема должна быть конкретна.</a:t>
            </a:r>
          </a:p>
          <a:p>
            <a:r>
              <a:rPr lang="ru-RU" sz="2400" b="0" dirty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400" b="0" dirty="0" smtClean="0">
                <a:latin typeface="Times New Roman" pitchFamily="18" charset="0"/>
                <a:cs typeface="Times New Roman" pitchFamily="18" charset="0"/>
              </a:rPr>
              <a:t>Тема может иметь два названия: одно – теоретическое, второе – творческое.</a:t>
            </a:r>
            <a:endParaRPr lang="ru-RU" sz="24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10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60648"/>
            <a:ext cx="8280919" cy="6192688"/>
          </a:xfrm>
        </p:spPr>
        <p:txBody>
          <a:bodyPr>
            <a:normAutofit/>
          </a:bodyPr>
          <a:lstStyle/>
          <a:p>
            <a:r>
              <a:rPr lang="ru-RU" sz="2800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ледует </a:t>
            </a:r>
            <a:r>
              <a:rPr lang="ru-RU" sz="2800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избегать </a:t>
            </a:r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в формулировке темы работы слов, не имеющих важной для нее смысловой или информационной нагрузки (</a:t>
            </a:r>
            <a:r>
              <a:rPr lang="ru-RU" sz="2800" b="0" i="1" u="sng" dirty="0">
                <a:latin typeface="Times New Roman" pitchFamily="18" charset="0"/>
                <a:cs typeface="Times New Roman" pitchFamily="18" charset="0"/>
              </a:rPr>
              <a:t>некоторые</a:t>
            </a:r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 …, </a:t>
            </a:r>
            <a:r>
              <a:rPr lang="ru-RU" sz="2800" b="0" i="1" u="sng" dirty="0">
                <a:latin typeface="Times New Roman" pitchFamily="18" charset="0"/>
                <a:cs typeface="Times New Roman" pitchFamily="18" charset="0"/>
              </a:rPr>
              <a:t>особые </a:t>
            </a:r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…, </a:t>
            </a:r>
            <a:r>
              <a:rPr lang="ru-RU" sz="2800" b="0" i="1" u="sng" dirty="0">
                <a:latin typeface="Times New Roman" pitchFamily="18" charset="0"/>
                <a:cs typeface="Times New Roman" pitchFamily="18" charset="0"/>
              </a:rPr>
              <a:t>определенные</a:t>
            </a:r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 … и т.д.). </a:t>
            </a:r>
            <a:endParaRPr lang="ru-RU" sz="2800" b="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Недопустимо </a:t>
            </a:r>
            <a:r>
              <a:rPr lang="ru-RU" sz="2800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использовать сокращения и аббревиатуру. </a:t>
            </a:r>
            <a:endParaRPr lang="ru-RU" sz="2800" b="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0" dirty="0">
                <a:latin typeface="Times New Roman" pitchFamily="18" charset="0"/>
                <a:cs typeface="Times New Roman" pitchFamily="18" charset="0"/>
              </a:rPr>
              <a:t>теме должен отражаться ожидаемый результат исследования, а не указания на сам процесс. Формулировка должна быть ясной по форме, по возможности краткой, лексически грамотной.</a:t>
            </a:r>
          </a:p>
        </p:txBody>
      </p:sp>
    </p:spTree>
    <p:extLst>
      <p:ext uri="{BB962C8B-B14F-4D97-AF65-F5344CB8AC3E}">
        <p14:creationId xmlns:p14="http://schemas.microsoft.com/office/powerpoint/2010/main" val="361443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Примеры тем: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556792"/>
            <a:ext cx="7778825" cy="4354430"/>
          </a:xfrm>
        </p:spPr>
        <p:txBody>
          <a:bodyPr>
            <a:normAutofit/>
          </a:bodyPr>
          <a:lstStyle/>
          <a:p>
            <a:r>
              <a:rPr lang="ru-RU" sz="2800" b="0" dirty="0" smtClean="0"/>
              <a:t>Пример творческих тем: </a:t>
            </a:r>
            <a:r>
              <a:rPr lang="ru-RU" sz="2800" b="0" dirty="0"/>
              <a:t>«Профессиональное занятие спортом – физическое здоровье или путь к инвалидности?» «Компьютеры – за и против</a:t>
            </a:r>
            <a:r>
              <a:rPr lang="ru-RU" sz="2800" b="0" dirty="0" smtClean="0"/>
              <a:t>».</a:t>
            </a:r>
          </a:p>
          <a:p>
            <a:r>
              <a:rPr lang="ru-RU" sz="2800" b="0" dirty="0" smtClean="0"/>
              <a:t>Пример творческой темы и научной: </a:t>
            </a:r>
            <a:r>
              <a:rPr lang="ru-RU" sz="2800" b="0" dirty="0"/>
              <a:t>«Когда звонят колокола…» </a:t>
            </a:r>
            <a:r>
              <a:rPr lang="ru-RU" sz="2800" b="0" dirty="0" smtClean="0"/>
              <a:t>(Исследование особенностей </a:t>
            </a:r>
            <a:r>
              <a:rPr lang="ru-RU" sz="2800" b="0" dirty="0"/>
              <a:t>инфразвукового звучания колоколов).</a:t>
            </a:r>
          </a:p>
        </p:txBody>
      </p:sp>
    </p:spTree>
    <p:extLst>
      <p:ext uri="{BB962C8B-B14F-4D97-AF65-F5344CB8AC3E}">
        <p14:creationId xmlns:p14="http://schemas.microsoft.com/office/powerpoint/2010/main" val="204385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4995803"/>
              </p:ext>
            </p:extLst>
          </p:nvPr>
        </p:nvGraphicFramePr>
        <p:xfrm>
          <a:off x="395535" y="404664"/>
          <a:ext cx="8496945" cy="5838091"/>
        </p:xfrm>
        <a:graphic>
          <a:graphicData uri="http://schemas.openxmlformats.org/drawingml/2006/table">
            <a:tbl>
              <a:tblPr/>
              <a:tblGrid>
                <a:gridCol w="2832315">
                  <a:extLst>
                    <a:ext uri="{9D8B030D-6E8A-4147-A177-3AD203B41FA5}">
                      <a16:colId xmlns:a16="http://schemas.microsoft.com/office/drawing/2014/main" xmlns="" val="291529755"/>
                    </a:ext>
                  </a:extLst>
                </a:gridCol>
                <a:gridCol w="2832315">
                  <a:extLst>
                    <a:ext uri="{9D8B030D-6E8A-4147-A177-3AD203B41FA5}">
                      <a16:colId xmlns:a16="http://schemas.microsoft.com/office/drawing/2014/main" xmlns="" val="2469357965"/>
                    </a:ext>
                  </a:extLst>
                </a:gridCol>
                <a:gridCol w="2832315">
                  <a:extLst>
                    <a:ext uri="{9D8B030D-6E8A-4147-A177-3AD203B41FA5}">
                      <a16:colId xmlns:a16="http://schemas.microsoft.com/office/drawing/2014/main" xmlns="" val="2414345395"/>
                    </a:ext>
                  </a:extLst>
                </a:gridCol>
              </a:tblGrid>
              <a:tr h="483049">
                <a:tc gridSpan="3"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Клише для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формулировки темы </a:t>
                      </a: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научных </a:t>
                      </a:r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работ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19829494"/>
                  </a:ext>
                </a:extLst>
              </a:tr>
              <a:tr h="841601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Направленность (Что будет в работе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отражено? Процесс?)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 исследования (Малая часть объекта: что изучается?)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 исследования (Что или кто рассматривается?)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9942571"/>
                  </a:ext>
                </a:extLst>
              </a:tr>
              <a:tr h="841601"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проблемы...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вредных привычек...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общество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47392688"/>
                  </a:ext>
                </a:extLst>
              </a:tr>
              <a:tr h="483049"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Разработка...</a:t>
                      </a: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теории...</a:t>
                      </a: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студенты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86107253"/>
                  </a:ext>
                </a:extLst>
              </a:tr>
              <a:tr h="48304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Изучение влияния...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практики....</a:t>
                      </a: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знаний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43826372"/>
                  </a:ext>
                </a:extLst>
              </a:tr>
              <a:tr h="483049">
                <a:tc>
                  <a:txBody>
                    <a:bodyPr/>
                    <a:lstStyle/>
                    <a:p>
                      <a:r>
                        <a:rPr lang="ru-RU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Обоснование...</a:t>
                      </a: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проектирования...</a:t>
                      </a: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предприятие</a:t>
                      </a: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2268037"/>
                  </a:ext>
                </a:extLst>
              </a:tr>
              <a:tr h="483049">
                <a:tc>
                  <a:txBody>
                    <a:bodyPr/>
                    <a:lstStyle/>
                    <a:p>
                      <a:r>
                        <a:rPr lang="ru-RU" sz="18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Улучшение...</a:t>
                      </a: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способа...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блюдо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44165164"/>
                  </a:ext>
                </a:extLst>
              </a:tr>
              <a:tr h="1200152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Изучение...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устройства...</a:t>
                      </a: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месторождение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97049351"/>
                  </a:ext>
                </a:extLst>
              </a:tr>
              <a:tr h="483049">
                <a:tc>
                  <a:txBody>
                    <a:bodyPr/>
                    <a:lstStyle/>
                    <a:p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Исследование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 и т.п.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взаимосвязи... и др.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542" marR="37542" marT="37542" marB="37542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8052533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641600" y="2133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857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Предмет и объект исследования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28800"/>
            <a:ext cx="8568952" cy="504056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 это то, что будет взято обучающимися для изучения и исследования. Это не обязательно может быть какой-либо неживой предмет или живое существо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исследовательской деятельности объектом исследования является не всегда предмет или живое существо, это может быть процесс или явление действительности. Обычно название объекта исследования содержится в ответе на вопрос: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рассматривается?</a:t>
            </a:r>
          </a:p>
        </p:txBody>
      </p:sp>
    </p:spTree>
    <p:extLst>
      <p:ext uri="{BB962C8B-B14F-4D97-AF65-F5344CB8AC3E}">
        <p14:creationId xmlns:p14="http://schemas.microsoft.com/office/powerpoint/2010/main" val="91747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4"/>
            <a:ext cx="7922841" cy="5506558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lang="ru-RU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— это особая проблема, отдельные стороны объекта, его свойства и особенности, которые, не выходя за рамки исследуемого объекта, будут исследованы в работе (проекте). Обычно название предмета исследования содержится в ответе на вопрос: </a:t>
            </a:r>
            <a:r>
              <a:rPr lang="ru-RU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изучается?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46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3144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6632"/>
            <a:ext cx="8424936" cy="6552728"/>
          </a:xfrm>
        </p:spPr>
        <p:txBody>
          <a:bodyPr>
            <a:normAutofit/>
          </a:bodyPr>
          <a:lstStyle/>
          <a:p>
            <a:pPr algn="just" fontAlgn="base">
              <a:spcBef>
                <a:spcPts val="150"/>
              </a:spcBef>
              <a:spcAft>
                <a:spcPts val="20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 1</a:t>
            </a:r>
          </a:p>
          <a:p>
            <a:pPr algn="just" fontAlgn="base">
              <a:spcBef>
                <a:spcPts val="150"/>
              </a:spcBef>
              <a:spcAft>
                <a:spcPts val="200"/>
              </a:spcAft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Курсовая работа по информатике: </a:t>
            </a:r>
            <a:r>
              <a:rPr lang="ru-RU" b="0" dirty="0">
                <a:latin typeface="Times New Roman" pitchFamily="18" charset="0"/>
                <a:cs typeface="Times New Roman" pitchFamily="18" charset="0"/>
              </a:rPr>
              <a:t>«Основные принципы функционирования электронной почты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ts val="150"/>
              </a:spcBef>
              <a:spcAft>
                <a:spcPts val="200"/>
              </a:spcAft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Объект: </a:t>
            </a:r>
            <a:r>
              <a:rPr lang="ru-RU" b="0" dirty="0">
                <a:latin typeface="Times New Roman" pitchFamily="18" charset="0"/>
                <a:cs typeface="Times New Roman" pitchFamily="18" charset="0"/>
              </a:rPr>
              <a:t>электронная почта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ts val="150"/>
              </a:spcBef>
              <a:spcAft>
                <a:spcPts val="200"/>
              </a:spcAft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Предмет: </a:t>
            </a:r>
            <a:r>
              <a:rPr lang="ru-RU" b="0" dirty="0">
                <a:latin typeface="Times New Roman" pitchFamily="18" charset="0"/>
                <a:cs typeface="Times New Roman" pitchFamily="18" charset="0"/>
              </a:rPr>
              <a:t>основные принципы функционирования электронной почты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Курсовая работа</a:t>
            </a:r>
            <a:r>
              <a:rPr lang="ru-RU" b="0" dirty="0">
                <a:latin typeface="Times New Roman" pitchFamily="18" charset="0"/>
                <a:cs typeface="Times New Roman" pitchFamily="18" charset="0"/>
              </a:rPr>
              <a:t> по экономике: «Эффективность производственной деятельности».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Объект:</a:t>
            </a:r>
            <a:r>
              <a:rPr lang="ru-RU" b="0" dirty="0">
                <a:latin typeface="Times New Roman" pitchFamily="18" charset="0"/>
                <a:cs typeface="Times New Roman" pitchFamily="18" charset="0"/>
              </a:rPr>
              <a:t> производственная деятельность.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Предмет:</a:t>
            </a:r>
            <a:r>
              <a:rPr lang="ru-RU" b="0" dirty="0">
                <a:latin typeface="Times New Roman" pitchFamily="18" charset="0"/>
                <a:cs typeface="Times New Roman" pitchFamily="18" charset="0"/>
              </a:rPr>
              <a:t> эффективность производственной деятельности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base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Курсовая работа: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«Современные методы мотивации персонала»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Объект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: мотивация персонала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Предмет: 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методы мотивации персонала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06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215</TotalTime>
  <Words>805</Words>
  <Application>Microsoft Office PowerPoint</Application>
  <PresentationFormat>Экран (4:3)</PresentationFormat>
  <Paragraphs>125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Главная</vt:lpstr>
      <vt:lpstr>Тема практического занятия: «Определение понятий: Тема, проблема, задачи, цель, актуальность исследования»</vt:lpstr>
      <vt:lpstr>Правила выбора темы проекта:</vt:lpstr>
      <vt:lpstr>Презентация PowerPoint</vt:lpstr>
      <vt:lpstr>Примеры тем:</vt:lpstr>
      <vt:lpstr>Презентация PowerPoint</vt:lpstr>
      <vt:lpstr>Предмет и объект исследования</vt:lpstr>
      <vt:lpstr>Презентация PowerPoint</vt:lpstr>
      <vt:lpstr>Презентация PowerPoint</vt:lpstr>
      <vt:lpstr>Презентация PowerPoint</vt:lpstr>
      <vt:lpstr>Формулировка проблемы проекта  </vt:lpstr>
      <vt:lpstr>Формулировка проблемы проекта  </vt:lpstr>
      <vt:lpstr>  </vt:lpstr>
      <vt:lpstr>ОШИБКИ ПРИ ФОРМУЛИРОВКЕ ПРОБЛЕМЫ:</vt:lpstr>
      <vt:lpstr>Формулировка цели проекта  </vt:lpstr>
      <vt:lpstr>Формулировка цели проекта  </vt:lpstr>
      <vt:lpstr>Презентация PowerPoint</vt:lpstr>
      <vt:lpstr>Задачи исследовательской работы - это все последовательные этапы теоретической и экспериментальной работы обучающегося с начала до конца, в рамках взятой темы проекта и поставленной цели.</vt:lpstr>
      <vt:lpstr>Формулировка актуальности проекта  </vt:lpstr>
      <vt:lpstr>План написания актуальности проекта может быть следующим: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Проблема, цель, актуальность, новизна проекта</dc:title>
  <dc:creator>user</dc:creator>
  <cp:lastModifiedBy>Алла</cp:lastModifiedBy>
  <cp:revision>20</cp:revision>
  <dcterms:created xsi:type="dcterms:W3CDTF">2019-10-13T18:04:36Z</dcterms:created>
  <dcterms:modified xsi:type="dcterms:W3CDTF">2024-01-24T20:16:13Z</dcterms:modified>
</cp:coreProperties>
</file>