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g" ContentType="image/jpe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8.xml" ContentType="application/vnd.openxmlformats-officedocument.presentationml.slide+xml"/>
  <Override PartName="/docProps/app.xml" ContentType="application/vnd.openxmlformats-officedocument.extended-propertie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viewProps.xml" ContentType="application/vnd.openxmlformats-officedocument.presentationml.viewProps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presProps" Target="presProps.xml" /><Relationship Id="rId16" Type="http://schemas.openxmlformats.org/officeDocument/2006/relationships/tableStyles" Target="tableStyles.xml" /><Relationship Id="rId17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showMasterSp="0" type="title" userDrawn="1">
  <p:cSld name="Title Slide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403646" y="3212975"/>
            <a:ext cx="6400800" cy="1752599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 bwMode="auto">
          <a:xfrm>
            <a:off x="690040" y="1204857"/>
            <a:ext cx="7754712" cy="1910715"/>
          </a:xfrm>
        </p:spPr>
        <p:txBody>
          <a:bodyPr anchor="b"/>
          <a:lstStyle>
            <a:lvl1pPr algn="ctr">
              <a:defRPr sz="5400" b="0" cap="none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" userDrawn="1">
  <p:cSld name="Title and Content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secHead" userDrawn="1">
  <p:cSld name="Section Header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9248" y="1484784"/>
            <a:ext cx="7734746" cy="4104455"/>
          </a:xfrm>
        </p:spPr>
        <p:txBody>
          <a:bodyPr anchor="t"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3" name="Title 10"/>
          <p:cNvSpPr>
            <a:spLocks noGrp="1"/>
          </p:cNvSpPr>
          <p:nvPr>
            <p:ph type="title"/>
          </p:nvPr>
        </p:nvSpPr>
        <p:spPr bwMode="auto">
          <a:xfrm>
            <a:off x="693868" y="116631"/>
            <a:ext cx="7756263" cy="1054250"/>
          </a:xfrm>
        </p:spPr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Obj" userDrawn="1">
  <p:cSld name="Two Content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39551" y="1556793"/>
            <a:ext cx="3803904" cy="4563770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4716015" y="1556793"/>
            <a:ext cx="3803904" cy="4563770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woTxTwoObj" userDrawn="1">
  <p:cSld name="Comparis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39551" y="1556791"/>
            <a:ext cx="3810438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539551" y="2492895"/>
            <a:ext cx="3803904" cy="3627666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788023" y="1556791"/>
            <a:ext cx="3805585" cy="658367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  <p:sp>
        <p:nvSpPr>
          <p:cNvPr id="19" name="Content Placeholder 3"/>
          <p:cNvSpPr>
            <a:spLocks noGrp="1"/>
          </p:cNvSpPr>
          <p:nvPr>
            <p:ph sz="half" idx="13"/>
          </p:nvPr>
        </p:nvSpPr>
        <p:spPr bwMode="auto">
          <a:xfrm>
            <a:off x="4716015" y="2492897"/>
            <a:ext cx="3803904" cy="3780066"/>
          </a:xfrm>
        </p:spPr>
        <p:txBody>
          <a:bodyPr/>
          <a:lstStyle>
            <a:lvl1pPr marL="174623" indent="-174623">
              <a:defRPr sz="2400"/>
            </a:lvl1pPr>
            <a:lvl2pPr marL="533399" indent="-174623">
              <a:defRPr sz="2000"/>
            </a:lvl2pPr>
            <a:lvl3pPr marL="892174" indent="-173037">
              <a:tabLst>
                <a:tab pos="804862" algn="l"/>
              </a:tabLst>
              <a:defRPr sz="1800"/>
            </a:lvl3pPr>
            <a:lvl4pPr marL="1252537" indent="-174623">
              <a:defRPr sz="1600"/>
            </a:lvl4pPr>
            <a:lvl5pPr marL="1523999" indent="-174623"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titleOnly" userDrawn="1">
  <p:cSld name="Title Only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blank" userDrawn="1">
  <p:cSld name="Blank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objTx" userDrawn="1">
  <p:cSld name="Content with Capti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034579" y="596974"/>
            <a:ext cx="3422482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692001" y="559398"/>
            <a:ext cx="4116666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034579" y="2618910"/>
            <a:ext cx="3411724" cy="350219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0" showMasterPhAnim="0" type="picTx" userDrawn="1">
  <p:cSld name="Picture with Caption">
    <p:bg>
      <p:bgPr shadeToTitle="0">
        <a:blipFill>
          <a:blip r:embed="rId2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677730" y="4668818"/>
            <a:ext cx="7767020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688488" y="5324305"/>
            <a:ext cx="7756263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907704" y="620687"/>
            <a:ext cx="5197090" cy="3897818"/>
          </a:xfrm>
        </p:spPr>
        <p:txBody>
          <a:bodyPr/>
          <a:lstStyle>
            <a:lvl1pPr marL="0" indent="0">
              <a:buNone/>
              <a:defRPr lang="ru-RU" sz="32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lang="ru-RU" sz="2800"/>
            </a:lvl2pPr>
            <a:lvl3pPr marL="914400" indent="0">
              <a:buNone/>
              <a:defRPr lang="ru-RU" sz="2400"/>
            </a:lvl3pPr>
            <a:lvl4pPr marL="1371600" indent="0">
              <a:buNone/>
              <a:defRPr lang="ru-RU" sz="2000"/>
            </a:lvl4pPr>
            <a:lvl5pPr marL="1828800" indent="0">
              <a:buNone/>
              <a:defRPr lang="ru-RU" sz="2000"/>
            </a:lvl5pPr>
            <a:lvl6pPr marL="2286000" indent="0">
              <a:buNone/>
              <a:defRPr lang="ru-RU" sz="2000"/>
            </a:lvl6pPr>
            <a:lvl7pPr marL="2743200" indent="0">
              <a:buNone/>
              <a:defRPr lang="ru-RU" sz="2000"/>
            </a:lvl7pPr>
            <a:lvl8pPr marL="3200400" indent="0">
              <a:buNone/>
              <a:defRPr lang="ru-RU" sz="2000"/>
            </a:lvl8pPr>
            <a:lvl9pPr marL="3657600" indent="0">
              <a:buNone/>
              <a:defRPr lang="ru-RU"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Relationship Id="rId11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1">
            <a:lum/>
          </a:blip>
          <a:stretch/>
        </a:blip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693868" y="116631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99247" y="1772815"/>
            <a:ext cx="7745504" cy="43204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 bwMode="auto">
          <a:xfrm>
            <a:off x="433534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51E84241-D031-42DE-84E4-CC10C30232F4}" type="datetimeFigureOut">
              <a:rPr lang="ru-RU"/>
              <a:t/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 bwMode="auto">
          <a:xfrm>
            <a:off x="3100536" y="6165303"/>
            <a:ext cx="28955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 bwMode="auto">
          <a:xfrm>
            <a:off x="6529536" y="6165303"/>
            <a:ext cx="2133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03636"/>
                </a:solidFill>
              </a:defRPr>
            </a:lvl1pPr>
          </a:lstStyle>
          <a:p>
            <a:pPr>
              <a:defRPr/>
            </a:pPr>
            <a:fld id="{6B5AA3AA-5EA9-4976-BF6C-9891F6110747}" type="slidenum">
              <a:rPr lang="ru-RU"/>
              <a:t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defTabSz="914400">
        <a:spcBef>
          <a:spcPts val="0"/>
        </a:spcBef>
        <a:buClrTx/>
        <a:buFont typeface="Arial"/>
        <a:buChar char="•"/>
        <a:defRPr sz="24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54379" indent="-342900" algn="l" defTabSz="914400">
        <a:spcBef>
          <a:spcPts val="0"/>
        </a:spcBef>
        <a:buClrTx/>
        <a:buFont typeface="Times New Roman"/>
        <a:buChar char="–"/>
        <a:defRPr sz="2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20140" indent="-342900" algn="l" defTabSz="914400">
        <a:spcBef>
          <a:spcPts val="0"/>
        </a:spcBef>
        <a:buClrTx/>
        <a:buFont typeface="Arial"/>
        <a:buChar char="•"/>
        <a:defRPr sz="20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474470" indent="-285750" algn="l" defTabSz="914400">
        <a:spcBef>
          <a:spcPts val="0"/>
        </a:spcBef>
        <a:buClrTx/>
        <a:buFont typeface="Times New Roman"/>
        <a:buChar char="–"/>
        <a:defRPr sz="18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1794509" indent="-285750" algn="l" defTabSz="914400">
        <a:spcBef>
          <a:spcPts val="0"/>
        </a:spcBef>
        <a:buClrTx/>
        <a:buFont typeface="Times New Roman"/>
        <a:buChar char="»"/>
        <a:defRPr sz="16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>
        <a:spcBef>
          <a:spcPts val="398"/>
        </a:spcBef>
        <a:buClr>
          <a:schemeClr val="accent1"/>
        </a:buClr>
        <a:buFont typeface="Wingdings"/>
        <a:buChar char="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t4cLTDwSTUA" TargetMode="External"/><Relationship Id="rId3" Type="http://schemas.openxmlformats.org/officeDocument/2006/relationships/image" Target="../media/image7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>
          <a:xfrm>
            <a:off x="467544" y="332656"/>
            <a:ext cx="8676456" cy="160032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6000"/>
              <a:t>Параллельные прямые</a:t>
            </a:r>
            <a:endParaRPr lang="ru-RU" sz="60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1916832"/>
            <a:ext cx="8964488" cy="4824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8192" y="0"/>
            <a:ext cx="9234327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0053909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283740217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pic>
        <p:nvPicPr>
          <p:cNvPr id="2018408144" name="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0" flipH="0" flipV="0">
            <a:off x="0" y="0"/>
            <a:ext cx="9082329" cy="6743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75000">
              <a:schemeClr val="bg2">
                <a:lumMod val="25000"/>
                <a:lumOff val="75000"/>
              </a:schemeClr>
            </a:gs>
            <a:gs pos="100000">
              <a:schemeClr val="bg2">
                <a:shade val="35000"/>
                <a:satMod val="25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Домашнее задание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normAutofit fontScale="95000" lnSpcReduction="1000"/>
          </a:bodyPr>
          <a:lstStyle/>
          <a:p>
            <a:pPr>
              <a:defRPr/>
            </a:pPr>
            <a:r>
              <a:rPr lang="ru-RU" sz="3600">
                <a:solidFill>
                  <a:schemeClr val="tx1"/>
                </a:solidFill>
              </a:rPr>
              <a:t>Придумать задачу на применение свойст</a:t>
            </a:r>
            <a:r>
              <a:rPr lang="ru-RU" sz="3600">
                <a:solidFill>
                  <a:schemeClr val="tx1"/>
                </a:solidFill>
              </a:rPr>
              <a:t>в </a:t>
            </a:r>
            <a:r>
              <a:rPr lang="ru-RU" sz="3600">
                <a:solidFill>
                  <a:schemeClr val="tx1"/>
                </a:solidFill>
              </a:rPr>
              <a:t>и признаков параллельности прямых и представить ее в виде решенной задачи с ошибками.</a:t>
            </a:r>
            <a:endParaRPr lang="ru-RU" sz="3600">
              <a:solidFill>
                <a:schemeClr val="tx1"/>
              </a:solidFill>
            </a:endParaRPr>
          </a:p>
          <a:p>
            <a:pPr marL="0" indent="0">
              <a:buClrTx/>
              <a:buFont typeface="Arial"/>
              <a:buNone/>
              <a:defRPr/>
            </a:pPr>
            <a:r>
              <a:rPr lang="ru-RU" sz="36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(Не более 10 предложений)</a:t>
            </a:r>
            <a:r>
              <a:rPr lang="ru-RU" sz="3600">
                <a:solidFill>
                  <a:schemeClr val="tx1"/>
                </a:solidFill>
              </a:rPr>
              <a:t> </a:t>
            </a:r>
            <a:r>
              <a:rPr lang="ru-RU" sz="3600" b="0" i="0" u="none" strike="noStrike" cap="none" spc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работа в паре</a:t>
            </a:r>
            <a:endParaRPr sz="360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3600">
                <a:solidFill>
                  <a:schemeClr val="tx1"/>
                </a:solidFill>
              </a:rPr>
              <a:t>Разработать к ней критерии оценивания.   </a:t>
            </a:r>
            <a:endParaRPr sz="36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81000">
              <a:schemeClr val="bg2">
                <a:lumMod val="25000"/>
                <a:lumOff val="75000"/>
              </a:schemeClr>
            </a:gs>
            <a:gs pos="100000">
              <a:schemeClr val="bg2">
                <a:shade val="35000"/>
                <a:satMod val="25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0" y="0"/>
            <a:ext cx="9144000" cy="67413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77000">
              <a:schemeClr val="bg2">
                <a:lumMod val="25000"/>
                <a:lumOff val="75000"/>
              </a:schemeClr>
            </a:gs>
            <a:gs pos="100000">
              <a:schemeClr val="bg2">
                <a:shade val="35000"/>
                <a:satMod val="25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0" y="116632"/>
            <a:ext cx="9143999" cy="67413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40000">
              <a:schemeClr val="bg2">
                <a:lumMod val="25000"/>
                <a:lumOff val="75000"/>
              </a:schemeClr>
            </a:gs>
            <a:gs pos="100000">
              <a:schemeClr val="accent4">
                <a:lumMod val="40000"/>
                <a:lumOff val="6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>
                <a:solidFill>
                  <a:schemeClr val="bg1">
                    <a:lumMod val="75000"/>
                    <a:lumOff val="25000"/>
                  </a:schemeClr>
                </a:solidFill>
              </a:rPr>
              <a:t>Поспорь с незнайкой</a:t>
            </a:r>
            <a:endParaRPr lang="ru-RU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 flipH="0" flipV="0">
            <a:off x="7025493" y="4437321"/>
            <a:ext cx="1861906" cy="23271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683568" y="1556790"/>
            <a:ext cx="7272878" cy="365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/>
          </a:p>
        </p:txBody>
      </p:sp>
      <p:sp>
        <p:nvSpPr>
          <p:cNvPr id="1410465042" name=""/>
          <p:cNvSpPr txBox="1"/>
          <p:nvPr/>
        </p:nvSpPr>
        <p:spPr bwMode="auto">
          <a:xfrm flipH="0" flipV="0">
            <a:off x="380137" y="1241294"/>
            <a:ext cx="8353092" cy="393195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l">
              <a:lnSpc>
                <a:spcPct val="150000"/>
              </a:lnSpc>
              <a:defRPr/>
            </a:pPr>
            <a:r>
              <a:rPr sz="2400" b="1">
                <a:latin typeface="Times New Roman"/>
                <a:cs typeface="Times New Roman"/>
              </a:rPr>
              <a:t>Задача 1</a:t>
            </a:r>
            <a:endParaRPr sz="2400" b="1"/>
          </a:p>
          <a:p>
            <a:pPr algn="l">
              <a:lnSpc>
                <a:spcPct val="150000"/>
              </a:lnSpc>
              <a:defRPr/>
            </a:pPr>
            <a:r>
              <a:rPr sz="2400">
                <a:latin typeface="Times New Roman"/>
                <a:cs typeface="Times New Roman"/>
              </a:rPr>
              <a:t>На рисунке </a:t>
            </a:r>
            <a:r>
              <a:rPr sz="2400">
                <a:latin typeface="Times New Roman"/>
                <a:cs typeface="Times New Roman"/>
              </a:rPr>
              <a:t>даны</a:t>
            </a:r>
            <a:r>
              <a:rPr sz="2400">
                <a:latin typeface="Times New Roman"/>
                <a:cs typeface="Times New Roman"/>
              </a:rPr>
              <a:t> прямые </a:t>
            </a:r>
            <a:r>
              <a:rPr lang="en-US" sz="2400" i="1">
                <a:latin typeface="Times New Roman"/>
                <a:cs typeface="Times New Roman"/>
              </a:rPr>
              <a:t>ML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>
                <a:latin typeface="Times New Roman"/>
                <a:cs typeface="Times New Roman"/>
              </a:rPr>
              <a:t>и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lang="en-US" sz="2400" i="1">
                <a:latin typeface="Times New Roman"/>
                <a:cs typeface="Times New Roman"/>
              </a:rPr>
              <a:t>KD</a:t>
            </a:r>
            <a:r>
              <a:rPr sz="2400">
                <a:latin typeface="Times New Roman"/>
                <a:cs typeface="Times New Roman"/>
              </a:rPr>
              <a:t>. Прямая </a:t>
            </a:r>
            <a:r>
              <a:rPr sz="2400" i="1">
                <a:latin typeface="Times New Roman"/>
                <a:cs typeface="Times New Roman"/>
              </a:rPr>
              <a:t>с</a:t>
            </a:r>
            <a:r>
              <a:rPr sz="2400">
                <a:latin typeface="Times New Roman"/>
                <a:cs typeface="Times New Roman"/>
              </a:rPr>
              <a:t> пересекает прямую </a:t>
            </a:r>
            <a:r>
              <a:rPr lang="en-US" sz="2400" i="1">
                <a:latin typeface="Times New Roman"/>
                <a:cs typeface="Times New Roman"/>
              </a:rPr>
              <a:t>ML</a:t>
            </a:r>
            <a:r>
              <a:rPr sz="2400">
                <a:latin typeface="Times New Roman"/>
                <a:cs typeface="Times New Roman"/>
              </a:rPr>
              <a:t> и </a:t>
            </a:r>
            <a:r>
              <a:rPr lang="en-US" sz="2400" i="1">
                <a:latin typeface="Times New Roman"/>
                <a:cs typeface="Times New Roman"/>
              </a:rPr>
              <a:t>KD</a:t>
            </a:r>
            <a:r>
              <a:rPr sz="2400">
                <a:latin typeface="Times New Roman"/>
                <a:cs typeface="Times New Roman"/>
              </a:rPr>
              <a:t> в точках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 i="1">
                <a:latin typeface="Times New Roman"/>
                <a:cs typeface="Times New Roman"/>
              </a:rPr>
              <a:t>А</a:t>
            </a:r>
            <a:r>
              <a:rPr sz="2400">
                <a:latin typeface="Times New Roman"/>
                <a:cs typeface="Times New Roman"/>
              </a:rPr>
              <a:t> и </a:t>
            </a:r>
            <a:r>
              <a:rPr sz="2400" i="1">
                <a:latin typeface="Times New Roman"/>
                <a:cs typeface="Times New Roman"/>
              </a:rPr>
              <a:t>В</a:t>
            </a:r>
            <a:r>
              <a:rPr sz="2400">
                <a:latin typeface="Times New Roman"/>
                <a:cs typeface="Times New Roman"/>
              </a:rPr>
              <a:t> соответственно, а прямая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lang="en-US" sz="2400" i="1">
                <a:latin typeface="Times New Roman"/>
                <a:cs typeface="Times New Roman"/>
              </a:rPr>
              <a:t>b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>
                <a:latin typeface="Times New Roman"/>
                <a:cs typeface="Times New Roman"/>
              </a:rPr>
              <a:t>пересекает эти прямые в точках </a:t>
            </a:r>
            <a:r>
              <a:rPr sz="2400" i="1">
                <a:latin typeface="Times New Roman"/>
                <a:cs typeface="Times New Roman"/>
              </a:rPr>
              <a:t>Е</a:t>
            </a:r>
            <a:r>
              <a:rPr sz="2400">
                <a:latin typeface="Times New Roman"/>
                <a:cs typeface="Times New Roman"/>
              </a:rPr>
              <a:t> и </a:t>
            </a:r>
            <a:r>
              <a:rPr sz="2400" i="1">
                <a:latin typeface="Times New Roman"/>
                <a:cs typeface="Times New Roman"/>
              </a:rPr>
              <a:t>С</a:t>
            </a:r>
            <a:r>
              <a:rPr sz="2400">
                <a:latin typeface="Times New Roman"/>
                <a:cs typeface="Times New Roman"/>
              </a:rPr>
              <a:t> соответственно. Найдите углы треугольника </a:t>
            </a:r>
            <a:r>
              <a:rPr sz="2400" i="1">
                <a:latin typeface="Times New Roman"/>
                <a:cs typeface="Times New Roman"/>
              </a:rPr>
              <a:t>АСЕ</a:t>
            </a:r>
            <a:r>
              <a:rPr sz="2400">
                <a:latin typeface="Times New Roman"/>
                <a:cs typeface="Times New Roman"/>
              </a:rPr>
              <a:t>, если </a:t>
            </a:r>
            <a:r>
              <a:rPr sz="2400" i="1">
                <a:latin typeface="Times New Roman"/>
                <a:cs typeface="Times New Roman"/>
              </a:rPr>
              <a:t>ЕС</a:t>
            </a:r>
            <a:r>
              <a:rPr sz="2400">
                <a:latin typeface="Times New Roman"/>
                <a:cs typeface="Times New Roman"/>
              </a:rPr>
              <a:t> – биссектриса </a:t>
            </a:r>
            <a:r>
              <a:rPr lang="ru-RU" sz="2400" i="1">
                <a:latin typeface="Times New Roman"/>
                <a:cs typeface="Times New Roman"/>
              </a:rPr>
              <a:t> </a:t>
            </a:r>
            <a:r>
              <a:rPr lang="en-US" sz="2400" i="1">
                <a:latin typeface="Times New Roman"/>
                <a:cs typeface="Times New Roman"/>
              </a:rPr>
              <a:t>ACD</a:t>
            </a:r>
            <a:r>
              <a:rPr sz="2400">
                <a:latin typeface="Times New Roman"/>
                <a:cs typeface="Times New Roman"/>
              </a:rPr>
              <a:t> и </a:t>
            </a:r>
            <a:r>
              <a:rPr sz="2400">
                <a:latin typeface="Times New Roman"/>
                <a:cs typeface="Times New Roman"/>
              </a:rPr>
              <a:t>   МАВ=50°,   </a:t>
            </a:r>
            <a:r>
              <a:rPr sz="2400">
                <a:latin typeface="Times New Roman"/>
                <a:cs typeface="Times New Roman"/>
              </a:rPr>
              <a:t>АВК=130°, </a:t>
            </a:r>
            <a:r>
              <a:rPr sz="2400">
                <a:latin typeface="Times New Roman"/>
                <a:cs typeface="Times New Roman"/>
              </a:rPr>
              <a:t>  АСВ=40°.(прямая </a:t>
            </a:r>
            <a:r>
              <a:rPr lang="en-US" sz="2400" i="1">
                <a:latin typeface="Times New Roman"/>
                <a:cs typeface="Times New Roman"/>
              </a:rPr>
              <a:t>b</a:t>
            </a:r>
            <a:r>
              <a:rPr sz="2400">
                <a:latin typeface="Times New Roman"/>
                <a:cs typeface="Times New Roman"/>
              </a:rPr>
              <a:t> </a:t>
            </a:r>
            <a:r>
              <a:rPr sz="2400">
                <a:latin typeface="Times New Roman"/>
                <a:cs typeface="Times New Roman"/>
              </a:rPr>
              <a:t>расположена правее прямой </a:t>
            </a:r>
            <a:r>
              <a:rPr sz="2400" i="1">
                <a:latin typeface="Times New Roman"/>
                <a:cs typeface="Times New Roman"/>
              </a:rPr>
              <a:t>с</a:t>
            </a:r>
            <a:r>
              <a:rPr sz="2400">
                <a:latin typeface="Times New Roman"/>
                <a:cs typeface="Times New Roman"/>
              </a:rPr>
              <a:t>)</a:t>
            </a:r>
            <a:endParaRPr sz="2400" b="1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gradFill>
          <a:gsLst>
            <a:gs pos="80000">
              <a:schemeClr val="bg2">
                <a:lumMod val="25000"/>
                <a:lumOff val="75000"/>
              </a:schemeClr>
            </a:gs>
            <a:gs pos="100000">
              <a:schemeClr val="bg2">
                <a:shade val="35000"/>
                <a:satMod val="250000"/>
              </a:schemeClr>
            </a:gs>
          </a:gsLst>
          <a:path path="circle"/>
        </a:gradFill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>
          <a:xfrm>
            <a:off x="179512" y="116632"/>
            <a:ext cx="8507288" cy="72008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4400">
                <a:solidFill>
                  <a:schemeClr val="bg1">
                    <a:lumMod val="75000"/>
                    <a:lumOff val="25000"/>
                  </a:schemeClr>
                </a:solidFill>
              </a:rPr>
              <a:t>Илл</a:t>
            </a:r>
            <a:r>
              <a:rPr lang="ru-RU" sz="4400" u="sng">
                <a:solidFill>
                  <a:schemeClr val="bg1">
                    <a:lumMod val="75000"/>
                    <a:lumOff val="25000"/>
                  </a:schemeClr>
                </a:solidFill>
                <a:hlinkClick r:id="rId2" tooltip="https://youtu.be/t4cLTDwSTUA"/>
              </a:rPr>
              <a:t>https://youtu.be/t4cLTDwSTUA</a:t>
            </a:r>
            <a:r>
              <a:rPr lang="ru-RU" sz="4400">
                <a:solidFill>
                  <a:schemeClr val="bg1">
                    <a:lumMod val="75000"/>
                    <a:lumOff val="25000"/>
                  </a:schemeClr>
                </a:solidFill>
              </a:rPr>
              <a:t>юзии параллельных прямых</a:t>
            </a:r>
            <a:endParaRPr lang="ru-RU" sz="440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7504" y="980728"/>
            <a:ext cx="8856984" cy="58772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251521" y="116632"/>
            <a:ext cx="8568952" cy="65527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07504" y="188640"/>
            <a:ext cx="8712968" cy="648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07504" y="188640"/>
            <a:ext cx="8856983" cy="648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Объект 3"/>
          <p:cNvPicPr>
            <a:picLocks noChangeAspect="1" noGrp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07504" y="260648"/>
            <a:ext cx="9036496" cy="6480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Lines">
  <a:themeElements>
    <a:clrScheme name="Lines">
      <a:dk1>
        <a:sysClr val="windowText" lastClr="000000"/>
      </a:dk1>
      <a:lt1>
        <a:srgbClr val="D4735E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3300"/>
      </a:hlink>
      <a:folHlink>
        <a:srgbClr val="B2B2B2"/>
      </a:folHlink>
    </a:clrScheme>
    <a:fontScheme name="Times New Roman">
      <a:majorFont>
        <a:latin typeface="Times New Roman"/>
        <a:ea typeface="Arial"/>
        <a:cs typeface="Arial"/>
      </a:majorFont>
      <a:minorFont>
        <a:latin typeface="Times New Roman"/>
        <a:ea typeface="Arial"/>
        <a:cs typeface="Arial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>
            <a:tint val="96000"/>
            <a:lumMod val="110000"/>
          </a:schemeClr>
        </a:solidFill>
        <a:blipFill>
          <a:blip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algn="tl" flip="none" sx="60000" sy="60000" tx="0" ty="0"/>
        </a:blipFill>
        <a:blipFill>
          <a:blip r:embed="rId1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>
    <a:spDef>
      <a:spPr bwMode="auto"/>
      <a:bodyPr/>
      <a:lstStyle/>
    </a:sp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0</TotalTime>
  <Words>0</Words>
  <Application>Р7-Офис/7.2.1.14</Application>
  <DocSecurity>0</DocSecurity>
  <PresentationFormat>Экран (4:3)</PresentationFormat>
  <Paragraphs>0</Paragraphs>
  <Slides>12</Slides>
  <Notes>12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Manager/>
  <Company>Home</Company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Параллельные прямые</dc:title>
  <dc:subject/>
  <dc:creator>XTreme.ws</dc:creator>
  <cp:keywords/>
  <dc:description/>
  <dc:identifier/>
  <dc:language/>
  <cp:lastModifiedBy/>
  <cp:revision>11</cp:revision>
  <dcterms:created xsi:type="dcterms:W3CDTF">2023-02-11T15:51:41Z</dcterms:created>
  <dcterms:modified xsi:type="dcterms:W3CDTF">2024-06-07T04:15:17Z</dcterms:modified>
  <cp:category/>
  <cp:contentStatus/>
  <cp:version/>
</cp:coreProperties>
</file>